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710" r:id="rId2"/>
    <p:sldId id="1155" r:id="rId3"/>
    <p:sldId id="1160" r:id="rId4"/>
    <p:sldId id="1158" r:id="rId5"/>
    <p:sldId id="1183" r:id="rId6"/>
    <p:sldId id="1166" r:id="rId7"/>
    <p:sldId id="1167" r:id="rId8"/>
    <p:sldId id="1168" r:id="rId9"/>
    <p:sldId id="1175" r:id="rId10"/>
    <p:sldId id="1176" r:id="rId11"/>
    <p:sldId id="1210" r:id="rId12"/>
    <p:sldId id="1178" r:id="rId13"/>
    <p:sldId id="1179" r:id="rId14"/>
    <p:sldId id="1180" r:id="rId15"/>
    <p:sldId id="1169" r:id="rId16"/>
    <p:sldId id="1209" r:id="rId17"/>
    <p:sldId id="1171" r:id="rId18"/>
    <p:sldId id="1172" r:id="rId19"/>
    <p:sldId id="1173" r:id="rId20"/>
    <p:sldId id="1159" r:id="rId21"/>
    <p:sldId id="1157" r:id="rId22"/>
    <p:sldId id="1194" r:id="rId23"/>
    <p:sldId id="1161" r:id="rId24"/>
    <p:sldId id="1162" r:id="rId25"/>
    <p:sldId id="1163" r:id="rId26"/>
    <p:sldId id="1184" r:id="rId27"/>
    <p:sldId id="1185" r:id="rId28"/>
    <p:sldId id="1164" r:id="rId29"/>
    <p:sldId id="1165" r:id="rId30"/>
    <p:sldId id="1186" r:id="rId31"/>
    <p:sldId id="1195" r:id="rId32"/>
    <p:sldId id="1197" r:id="rId33"/>
    <p:sldId id="1196" r:id="rId34"/>
    <p:sldId id="1198" r:id="rId35"/>
    <p:sldId id="1187" r:id="rId36"/>
    <p:sldId id="1188" r:id="rId37"/>
    <p:sldId id="1189" r:id="rId38"/>
    <p:sldId id="1190" r:id="rId39"/>
    <p:sldId id="1191" r:id="rId40"/>
    <p:sldId id="1192" r:id="rId41"/>
    <p:sldId id="1193" r:id="rId42"/>
    <p:sldId id="1207" r:id="rId43"/>
    <p:sldId id="1200" r:id="rId44"/>
    <p:sldId id="1201" r:id="rId45"/>
    <p:sldId id="1202" r:id="rId46"/>
    <p:sldId id="1203" r:id="rId47"/>
    <p:sldId id="1204" r:id="rId48"/>
    <p:sldId id="1205" r:id="rId49"/>
    <p:sldId id="1208" r:id="rId50"/>
    <p:sldId id="1206" r:id="rId51"/>
    <p:sldId id="1095" r:id="rId52"/>
    <p:sldId id="1199" r:id="rId53"/>
    <p:sldId id="1212" r:id="rId54"/>
  </p:sldIdLst>
  <p:sldSz cx="9144000" cy="6858000" type="screen4x3"/>
  <p:notesSz cx="7315200" cy="9601200"/>
  <p:custDataLst>
    <p:tags r:id="rId57"/>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Arial" charset="0"/>
        <a:ea typeface="ＭＳ Ｐゴシック" pitchFamily="34" charset="-128"/>
        <a:cs typeface="+mn-cs"/>
      </a:defRPr>
    </a:lvl5pPr>
    <a:lvl6pPr marL="2286000" algn="l" defTabSz="914400" rtl="0" eaLnBrk="1" latinLnBrk="0" hangingPunct="1">
      <a:defRPr sz="3200" kern="1200">
        <a:solidFill>
          <a:schemeClr val="tx1"/>
        </a:solidFill>
        <a:latin typeface="Arial" charset="0"/>
        <a:ea typeface="ＭＳ Ｐゴシック" pitchFamily="34" charset="-128"/>
        <a:cs typeface="+mn-cs"/>
      </a:defRPr>
    </a:lvl6pPr>
    <a:lvl7pPr marL="2743200" algn="l" defTabSz="914400" rtl="0" eaLnBrk="1" latinLnBrk="0" hangingPunct="1">
      <a:defRPr sz="3200" kern="1200">
        <a:solidFill>
          <a:schemeClr val="tx1"/>
        </a:solidFill>
        <a:latin typeface="Arial" charset="0"/>
        <a:ea typeface="ＭＳ Ｐゴシック" pitchFamily="34" charset="-128"/>
        <a:cs typeface="+mn-cs"/>
      </a:defRPr>
    </a:lvl7pPr>
    <a:lvl8pPr marL="3200400" algn="l" defTabSz="914400" rtl="0" eaLnBrk="1" latinLnBrk="0" hangingPunct="1">
      <a:defRPr sz="3200" kern="1200">
        <a:solidFill>
          <a:schemeClr val="tx1"/>
        </a:solidFill>
        <a:latin typeface="Arial" charset="0"/>
        <a:ea typeface="ＭＳ Ｐゴシック" pitchFamily="34" charset="-128"/>
        <a:cs typeface="+mn-cs"/>
      </a:defRPr>
    </a:lvl8pPr>
    <a:lvl9pPr marL="3657600" algn="l" defTabSz="914400" rtl="0" eaLnBrk="1" latinLnBrk="0" hangingPunct="1">
      <a:defRPr sz="32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A0A20"/>
    <a:srgbClr val="DAD025"/>
    <a:srgbClr val="BDB61E"/>
    <a:srgbClr val="FF3300"/>
    <a:srgbClr val="DDDDDD"/>
    <a:srgbClr val="0C0C26"/>
    <a:srgbClr val="08081A"/>
    <a:srgbClr val="12123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5446" autoAdjust="0"/>
    <p:restoredTop sz="80024" autoAdjust="0"/>
  </p:normalViewPr>
  <p:slideViewPr>
    <p:cSldViewPr>
      <p:cViewPr varScale="1">
        <p:scale>
          <a:sx n="97" d="100"/>
          <a:sy n="97" d="100"/>
        </p:scale>
        <p:origin x="-114" y="-3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324" y="-7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xmlns="" id="{B2FE5C3A-6EC8-4C73-8319-1162F7D617A8}"/>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5723" tIns="47861" rIns="95723" bIns="47861" numCol="1" anchor="t" anchorCtr="0" compatLnSpc="1">
            <a:prstTxWarp prst="textNoShape">
              <a:avLst/>
            </a:prstTxWarp>
          </a:bodyPr>
          <a:lstStyle>
            <a:lvl1pPr defTabSz="957263">
              <a:defRPr sz="1300">
                <a:latin typeface="Arial" pitchFamily="34" charset="0"/>
              </a:defRPr>
            </a:lvl1pPr>
          </a:lstStyle>
          <a:p>
            <a:pPr>
              <a:defRPr/>
            </a:pPr>
            <a:endParaRPr lang="en-US" altLang="zh-TW"/>
          </a:p>
        </p:txBody>
      </p:sp>
      <p:sp>
        <p:nvSpPr>
          <p:cNvPr id="111620" name="Rectangle 4">
            <a:extLst>
              <a:ext uri="{FF2B5EF4-FFF2-40B4-BE49-F238E27FC236}">
                <a16:creationId xmlns:a16="http://schemas.microsoft.com/office/drawing/2014/main" xmlns="" id="{4DFB2667-6EF9-49D1-89EB-7EF60B8061C9}"/>
              </a:ext>
            </a:extLst>
          </p:cNvPr>
          <p:cNvSpPr>
            <a:spLocks noGrp="1" noChangeArrowheads="1"/>
          </p:cNvSpPr>
          <p:nvPr>
            <p:ph type="ftr" sz="quarter" idx="2"/>
          </p:nvPr>
        </p:nvSpPr>
        <p:spPr bwMode="auto">
          <a:xfrm>
            <a:off x="0" y="9120188"/>
            <a:ext cx="6015038" cy="481012"/>
          </a:xfrm>
          <a:prstGeom prst="rect">
            <a:avLst/>
          </a:prstGeom>
          <a:noFill/>
          <a:ln w="9525">
            <a:noFill/>
            <a:miter lim="800000"/>
            <a:headEnd/>
            <a:tailEnd/>
          </a:ln>
        </p:spPr>
        <p:txBody>
          <a:bodyPr vert="horz" wrap="square" lIns="95723" tIns="47861" rIns="95723" bIns="47861" numCol="1" anchor="b" anchorCtr="0" compatLnSpc="1">
            <a:prstTxWarp prst="textNoShape">
              <a:avLst/>
            </a:prstTxWarp>
          </a:bodyPr>
          <a:lstStyle>
            <a:lvl1pPr defTabSz="957263" eaLnBrk="1" hangingPunct="1">
              <a:spcBef>
                <a:spcPct val="50000"/>
              </a:spcBef>
              <a:defRPr sz="800">
                <a:latin typeface="Arial Narrow" pitchFamily="34" charset="0"/>
              </a:defRPr>
            </a:lvl1pPr>
          </a:lstStyle>
          <a:p>
            <a:pPr>
              <a:defRPr/>
            </a:pPr>
            <a:r>
              <a:rPr lang="en-US" altLang="zh-TW"/>
              <a:t>Lotus Institute of Integrative Medicine, PO Box 92493, City of Industry, CA 91715</a:t>
            </a:r>
          </a:p>
          <a:p>
            <a:pPr>
              <a:defRPr/>
            </a:pPr>
            <a:r>
              <a:rPr lang="en-US" altLang="zh-TW"/>
              <a:t>Tel: 626-780-7182 •  Fax: 626-363-9751 •  Website:  </a:t>
            </a:r>
            <a:r>
              <a:rPr lang="en-US" altLang="zh-TW" sz="900"/>
              <a:t>www</a:t>
            </a:r>
            <a:r>
              <a:rPr lang="en-US" altLang="zh-TW"/>
              <a:t>.eLotus.org •  Email: info@eLotus.org</a:t>
            </a:r>
          </a:p>
          <a:p>
            <a:pPr>
              <a:defRPr/>
            </a:pPr>
            <a:r>
              <a:rPr lang="en-US" altLang="zh-TW"/>
              <a:t>Shall not be copied, duplicated, or distributed in any format or be used for teaching without prior written consent from Lotus Institute of Integrative Medicine.</a:t>
            </a:r>
          </a:p>
        </p:txBody>
      </p:sp>
      <p:sp>
        <p:nvSpPr>
          <p:cNvPr id="111621" name="Rectangle 5">
            <a:extLst>
              <a:ext uri="{FF2B5EF4-FFF2-40B4-BE49-F238E27FC236}">
                <a16:creationId xmlns:a16="http://schemas.microsoft.com/office/drawing/2014/main" xmlns="" id="{1B031828-672F-4BF9-A808-88F0CCA2A824}"/>
              </a:ext>
            </a:extLst>
          </p:cNvPr>
          <p:cNvSpPr>
            <a:spLocks noGrp="1" noChangeArrowheads="1"/>
          </p:cNvSpPr>
          <p:nvPr>
            <p:ph type="sldNum" sz="quarter" idx="3"/>
          </p:nvPr>
        </p:nvSpPr>
        <p:spPr bwMode="auto">
          <a:xfrm>
            <a:off x="6421438" y="9120188"/>
            <a:ext cx="893762" cy="481012"/>
          </a:xfrm>
          <a:prstGeom prst="rect">
            <a:avLst/>
          </a:prstGeom>
          <a:noFill/>
          <a:ln w="9525">
            <a:noFill/>
            <a:miter lim="800000"/>
            <a:headEnd/>
            <a:tailEnd/>
          </a:ln>
        </p:spPr>
        <p:txBody>
          <a:bodyPr vert="horz" wrap="square" lIns="95723" tIns="47861" rIns="95723" bIns="47861" numCol="1" anchor="b" anchorCtr="0" compatLnSpc="1">
            <a:prstTxWarp prst="textNoShape">
              <a:avLst/>
            </a:prstTxWarp>
          </a:bodyPr>
          <a:lstStyle>
            <a:lvl1pPr algn="r" defTabSz="957263">
              <a:defRPr sz="1000"/>
            </a:lvl1pPr>
          </a:lstStyle>
          <a:p>
            <a:fld id="{CA3EFC36-C757-4E9C-9A37-9281763362CB}" type="slidenum">
              <a:rPr lang="zh-TW" altLang="en-US"/>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7F1E39DE-7182-42F8-AB78-7843A87081F1}"/>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5723" tIns="47861" rIns="95723" bIns="47861" numCol="1" anchor="t" anchorCtr="0" compatLnSpc="1">
            <a:prstTxWarp prst="textNoShape">
              <a:avLst/>
            </a:prstTxWarp>
          </a:bodyPr>
          <a:lstStyle>
            <a:lvl1pPr defTabSz="957263">
              <a:defRPr sz="1300">
                <a:latin typeface="Arial" pitchFamily="34" charset="0"/>
              </a:defRPr>
            </a:lvl1pPr>
          </a:lstStyle>
          <a:p>
            <a:pPr>
              <a:defRPr/>
            </a:pPr>
            <a:endParaRPr lang="en-US" altLang="zh-TW"/>
          </a:p>
        </p:txBody>
      </p:sp>
      <p:sp>
        <p:nvSpPr>
          <p:cNvPr id="4099" name="Rectangle 3">
            <a:extLst>
              <a:ext uri="{FF2B5EF4-FFF2-40B4-BE49-F238E27FC236}">
                <a16:creationId xmlns:a16="http://schemas.microsoft.com/office/drawing/2014/main" xmlns="" id="{6FA8FE12-AAC6-4F50-B21E-2E6C98BA83CB}"/>
              </a:ext>
            </a:extLst>
          </p:cNvPr>
          <p:cNvSpPr>
            <a:spLocks noGrp="1" noChangeArrowheads="1"/>
          </p:cNvSpPr>
          <p:nvPr>
            <p:ph type="dt" idx="1"/>
          </p:nvPr>
        </p:nvSpPr>
        <p:spPr bwMode="auto">
          <a:xfrm>
            <a:off x="4144963" y="0"/>
            <a:ext cx="3170237" cy="481013"/>
          </a:xfrm>
          <a:prstGeom prst="rect">
            <a:avLst/>
          </a:prstGeom>
          <a:noFill/>
          <a:ln w="9525">
            <a:noFill/>
            <a:miter lim="800000"/>
            <a:headEnd/>
            <a:tailEnd/>
          </a:ln>
        </p:spPr>
        <p:txBody>
          <a:bodyPr vert="horz" wrap="square" lIns="95723" tIns="47861" rIns="95723" bIns="47861" numCol="1" anchor="t" anchorCtr="0" compatLnSpc="1">
            <a:prstTxWarp prst="textNoShape">
              <a:avLst/>
            </a:prstTxWarp>
          </a:bodyPr>
          <a:lstStyle>
            <a:lvl1pPr algn="r" defTabSz="957263">
              <a:defRPr sz="1300">
                <a:latin typeface="Arial" pitchFamily="34" charset="0"/>
              </a:defRPr>
            </a:lvl1pPr>
          </a:lstStyle>
          <a:p>
            <a:pPr>
              <a:defRPr/>
            </a:pPr>
            <a:fld id="{F64F6D7B-F78F-4CE2-936C-A2E4E442F88C}" type="datetimeFigureOut">
              <a:rPr lang="zh-TW" altLang="en-US"/>
              <a:pPr>
                <a:defRPr/>
              </a:pPr>
              <a:t>2021/10/28</a:t>
            </a:fld>
            <a:endParaRPr lang="en-US" altLang="zh-TW"/>
          </a:p>
        </p:txBody>
      </p:sp>
      <p:sp>
        <p:nvSpPr>
          <p:cNvPr id="2052"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p:spPr>
      </p:sp>
      <p:sp>
        <p:nvSpPr>
          <p:cNvPr id="4101" name="Rectangle 5">
            <a:extLst>
              <a:ext uri="{FF2B5EF4-FFF2-40B4-BE49-F238E27FC236}">
                <a16:creationId xmlns:a16="http://schemas.microsoft.com/office/drawing/2014/main" xmlns="" id="{017C61F0-618C-4E5A-B946-92AB3ACB57C1}"/>
              </a:ext>
            </a:extLst>
          </p:cNvPr>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p:spPr>
        <p:txBody>
          <a:bodyPr vert="horz" wrap="square" lIns="95723" tIns="47861" rIns="95723" bIns="47861"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4102" name="Rectangle 6">
            <a:extLst>
              <a:ext uri="{FF2B5EF4-FFF2-40B4-BE49-F238E27FC236}">
                <a16:creationId xmlns:a16="http://schemas.microsoft.com/office/drawing/2014/main" xmlns="" id="{727444FB-37BA-4F39-8335-B87A75777EF9}"/>
              </a:ext>
            </a:extLst>
          </p:cNvPr>
          <p:cNvSpPr>
            <a:spLocks noGrp="1" noChangeArrowheads="1"/>
          </p:cNvSpPr>
          <p:nvPr>
            <p:ph type="ftr" sz="quarter" idx="4"/>
          </p:nvPr>
        </p:nvSpPr>
        <p:spPr bwMode="auto">
          <a:xfrm>
            <a:off x="0" y="9120188"/>
            <a:ext cx="3170238" cy="481012"/>
          </a:xfrm>
          <a:prstGeom prst="rect">
            <a:avLst/>
          </a:prstGeom>
          <a:noFill/>
          <a:ln w="9525">
            <a:noFill/>
            <a:miter lim="800000"/>
            <a:headEnd/>
            <a:tailEnd/>
          </a:ln>
        </p:spPr>
        <p:txBody>
          <a:bodyPr vert="horz" wrap="square" lIns="95723" tIns="47861" rIns="95723" bIns="47861" numCol="1" anchor="b" anchorCtr="0" compatLnSpc="1">
            <a:prstTxWarp prst="textNoShape">
              <a:avLst/>
            </a:prstTxWarp>
          </a:bodyPr>
          <a:lstStyle>
            <a:lvl1pPr defTabSz="957263">
              <a:defRPr sz="1300">
                <a:latin typeface="Arial" pitchFamily="34" charset="0"/>
              </a:defRPr>
            </a:lvl1pPr>
          </a:lstStyle>
          <a:p>
            <a:pPr>
              <a:defRPr/>
            </a:pPr>
            <a:endParaRPr lang="en-US" altLang="zh-TW"/>
          </a:p>
        </p:txBody>
      </p:sp>
      <p:sp>
        <p:nvSpPr>
          <p:cNvPr id="4103" name="Rectangle 7">
            <a:extLst>
              <a:ext uri="{FF2B5EF4-FFF2-40B4-BE49-F238E27FC236}">
                <a16:creationId xmlns:a16="http://schemas.microsoft.com/office/drawing/2014/main" xmlns="" id="{3DDE1B60-2554-44AD-9E2D-DC3902A3310A}"/>
              </a:ext>
            </a:extLst>
          </p:cNvPr>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p:spPr>
        <p:txBody>
          <a:bodyPr vert="horz" wrap="square" lIns="95723" tIns="47861" rIns="95723" bIns="47861" numCol="1" anchor="b" anchorCtr="0" compatLnSpc="1">
            <a:prstTxWarp prst="textNoShape">
              <a:avLst/>
            </a:prstTxWarp>
          </a:bodyPr>
          <a:lstStyle>
            <a:lvl1pPr algn="r" defTabSz="957263">
              <a:defRPr sz="1300"/>
            </a:lvl1pPr>
          </a:lstStyle>
          <a:p>
            <a:fld id="{75579BA3-6A44-48A2-9320-23EA589CE891}" type="slidenum">
              <a:rPr lang="zh-TW" altLang="en-US"/>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BF9CBD0-B50F-426E-A10F-CBC46A44138C}" type="slidenum">
              <a:rPr lang="zh-TW" altLang="en-US"/>
              <a:pPr/>
              <a:t>1</a:t>
            </a:fld>
            <a:endParaRPr lang="en-US" altLang="zh-TW"/>
          </a:p>
        </p:txBody>
      </p:sp>
      <p:sp>
        <p:nvSpPr>
          <p:cNvPr id="512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5723" tIns="47861" rIns="95723" bIns="47861" anchor="b"/>
          <a:lstStyle/>
          <a:p>
            <a:pPr algn="r" defTabSz="957263"/>
            <a:fld id="{50DD03A1-029F-403A-B0DD-4AA47EE50F2E}" type="slidenum">
              <a:rPr lang="zh-TW" altLang="en-US" sz="1300"/>
              <a:pPr algn="r" defTabSz="957263"/>
              <a:t>1</a:t>
            </a:fld>
            <a:endParaRPr lang="en-US" altLang="zh-TW" sz="1300"/>
          </a:p>
        </p:txBody>
      </p:sp>
      <p:sp>
        <p:nvSpPr>
          <p:cNvPr id="5124"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5723" tIns="47861" rIns="95723" bIns="47861" anchor="b"/>
          <a:lstStyle/>
          <a:p>
            <a:pPr algn="r" defTabSz="957263"/>
            <a:fld id="{27B9E569-C34D-4071-80EB-6E938D7C561E}" type="slidenum">
              <a:rPr lang="zh-TW" altLang="en-US" sz="1300"/>
              <a:pPr algn="r" defTabSz="957263"/>
              <a:t>1</a:t>
            </a:fld>
            <a:endParaRPr lang="en-US" altLang="zh-TW" sz="1300"/>
          </a:p>
        </p:txBody>
      </p:sp>
      <p:sp>
        <p:nvSpPr>
          <p:cNvPr id="5125" name="Rectangle 2"/>
          <p:cNvSpPr>
            <a:spLocks noGrp="1" noRot="1" noChangeAspect="1" noChangeArrowheads="1" noTextEdit="1"/>
          </p:cNvSpPr>
          <p:nvPr>
            <p:ph type="sldImg"/>
          </p:nvPr>
        </p:nvSpPr>
        <p:spPr>
          <a:xfrm>
            <a:off x="1270000" y="715963"/>
            <a:ext cx="4776788" cy="3582987"/>
          </a:xfrm>
          <a:solidFill>
            <a:srgbClr val="FFFFFF"/>
          </a:solidFill>
          <a:ln/>
        </p:spPr>
      </p:sp>
      <p:sp>
        <p:nvSpPr>
          <p:cNvPr id="5126" name="Rectangle 3"/>
          <p:cNvSpPr>
            <a:spLocks noGrp="1" noChangeArrowheads="1"/>
          </p:cNvSpPr>
          <p:nvPr>
            <p:ph type="body" idx="1"/>
          </p:nvPr>
        </p:nvSpPr>
        <p:spPr>
          <a:xfrm>
            <a:off x="976313" y="4538663"/>
            <a:ext cx="5362575" cy="4376737"/>
          </a:xfrm>
          <a:solidFill>
            <a:srgbClr val="FFFFFF"/>
          </a:solidFill>
          <a:ln>
            <a:solidFill>
              <a:srgbClr val="000000"/>
            </a:solidFill>
          </a:ln>
        </p:spPr>
        <p:txBody>
          <a:bodyPr lIns="90544" tIns="45273" rIns="90544" bIns="45273"/>
          <a:lstStyle/>
          <a:p>
            <a:pPr eaLnBrk="1" hangingPunct="1"/>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BF9CBD0-B50F-426E-A10F-CBC46A44138C}" type="slidenum">
              <a:rPr lang="zh-TW" altLang="en-US"/>
              <a:pPr/>
              <a:t>53</a:t>
            </a:fld>
            <a:endParaRPr lang="en-US" altLang="zh-TW"/>
          </a:p>
        </p:txBody>
      </p:sp>
      <p:sp>
        <p:nvSpPr>
          <p:cNvPr id="512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5723" tIns="47861" rIns="95723" bIns="47861" anchor="b"/>
          <a:lstStyle/>
          <a:p>
            <a:pPr algn="r" defTabSz="957263"/>
            <a:fld id="{50DD03A1-029F-403A-B0DD-4AA47EE50F2E}" type="slidenum">
              <a:rPr lang="zh-TW" altLang="en-US" sz="1300"/>
              <a:pPr algn="r" defTabSz="957263"/>
              <a:t>53</a:t>
            </a:fld>
            <a:endParaRPr lang="en-US" altLang="zh-TW" sz="1300"/>
          </a:p>
        </p:txBody>
      </p:sp>
      <p:sp>
        <p:nvSpPr>
          <p:cNvPr id="5124"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5723" tIns="47861" rIns="95723" bIns="47861" anchor="b"/>
          <a:lstStyle/>
          <a:p>
            <a:pPr algn="r" defTabSz="957263"/>
            <a:fld id="{27B9E569-C34D-4071-80EB-6E938D7C561E}" type="slidenum">
              <a:rPr lang="zh-TW" altLang="en-US" sz="1300"/>
              <a:pPr algn="r" defTabSz="957263"/>
              <a:t>53</a:t>
            </a:fld>
            <a:endParaRPr lang="en-US" altLang="zh-TW" sz="1300"/>
          </a:p>
        </p:txBody>
      </p:sp>
      <p:sp>
        <p:nvSpPr>
          <p:cNvPr id="5125" name="Rectangle 2"/>
          <p:cNvSpPr>
            <a:spLocks noGrp="1" noRot="1" noChangeAspect="1" noChangeArrowheads="1" noTextEdit="1"/>
          </p:cNvSpPr>
          <p:nvPr>
            <p:ph type="sldImg"/>
          </p:nvPr>
        </p:nvSpPr>
        <p:spPr>
          <a:xfrm>
            <a:off x="1270000" y="715963"/>
            <a:ext cx="4776788" cy="3582987"/>
          </a:xfrm>
          <a:solidFill>
            <a:srgbClr val="FFFFFF"/>
          </a:solidFill>
          <a:ln/>
        </p:spPr>
      </p:sp>
      <p:sp>
        <p:nvSpPr>
          <p:cNvPr id="5126" name="Rectangle 3"/>
          <p:cNvSpPr>
            <a:spLocks noGrp="1" noChangeArrowheads="1"/>
          </p:cNvSpPr>
          <p:nvPr>
            <p:ph type="body" idx="1"/>
          </p:nvPr>
        </p:nvSpPr>
        <p:spPr>
          <a:xfrm>
            <a:off x="976313" y="4538663"/>
            <a:ext cx="5362575" cy="4376737"/>
          </a:xfrm>
          <a:solidFill>
            <a:srgbClr val="FFFFFF"/>
          </a:solidFill>
          <a:ln>
            <a:solidFill>
              <a:srgbClr val="000000"/>
            </a:solidFill>
          </a:ln>
        </p:spPr>
        <p:txBody>
          <a:bodyPr lIns="90544" tIns="45273" rIns="90544" bIns="45273"/>
          <a:lstStyle/>
          <a:p>
            <a:pPr eaLnBrk="1" hangingPunct="1"/>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FC89F998-2739-49CE-B6C5-7289325D3345}"/>
              </a:ext>
            </a:extLst>
          </p:cNvPr>
          <p:cNvSpPr>
            <a:spLocks noGrp="1" noChangeArrowheads="1"/>
          </p:cNvSpPr>
          <p:nvPr>
            <p:ph type="dt" sz="half" idx="10"/>
          </p:nvPr>
        </p:nvSpPr>
        <p:spPr>
          <a:ln/>
        </p:spPr>
        <p:txBody>
          <a:bodyPr/>
          <a:lstStyle>
            <a:lvl1pPr>
              <a:defRPr/>
            </a:lvl1pPr>
          </a:lstStyle>
          <a:p>
            <a:pPr>
              <a:defRPr/>
            </a:pPr>
            <a:fld id="{D485F5D1-B36C-450C-A9FC-C63842922F7A}" type="datetime1">
              <a:rPr lang="zh-TW" altLang="en-US"/>
              <a:pPr>
                <a:defRPr/>
              </a:pPr>
              <a:t>2021/10/28</a:t>
            </a:fld>
            <a:endParaRPr lang="en-US" altLang="zh-TW"/>
          </a:p>
        </p:txBody>
      </p:sp>
      <p:sp>
        <p:nvSpPr>
          <p:cNvPr id="5" name="Rectangle 5">
            <a:extLst>
              <a:ext uri="{FF2B5EF4-FFF2-40B4-BE49-F238E27FC236}">
                <a16:creationId xmlns:a16="http://schemas.microsoft.com/office/drawing/2014/main" xmlns="" id="{4275D16D-CC87-4750-8B37-948CDB7F492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xmlns="" id="{B109EAFD-B36A-461D-AB9B-3C5B5E1348A4}"/>
              </a:ext>
            </a:extLst>
          </p:cNvPr>
          <p:cNvSpPr>
            <a:spLocks noGrp="1" noChangeArrowheads="1"/>
          </p:cNvSpPr>
          <p:nvPr>
            <p:ph type="sldNum" sz="quarter" idx="12"/>
          </p:nvPr>
        </p:nvSpPr>
        <p:spPr>
          <a:ln/>
        </p:spPr>
        <p:txBody>
          <a:bodyPr/>
          <a:lstStyle>
            <a:lvl1pPr>
              <a:defRPr/>
            </a:lvl1pPr>
          </a:lstStyle>
          <a:p>
            <a:fld id="{302AD072-E74A-4620-BA1B-D09C878C8119}"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C89F998-2739-49CE-B6C5-7289325D3345}"/>
              </a:ext>
            </a:extLst>
          </p:cNvPr>
          <p:cNvSpPr>
            <a:spLocks noGrp="1" noChangeArrowheads="1"/>
          </p:cNvSpPr>
          <p:nvPr>
            <p:ph type="dt" sz="half" idx="10"/>
          </p:nvPr>
        </p:nvSpPr>
        <p:spPr>
          <a:ln/>
        </p:spPr>
        <p:txBody>
          <a:bodyPr/>
          <a:lstStyle>
            <a:lvl1pPr>
              <a:defRPr/>
            </a:lvl1pPr>
          </a:lstStyle>
          <a:p>
            <a:pPr>
              <a:defRPr/>
            </a:pPr>
            <a:fld id="{8E30F4D0-535D-473B-9F57-7B5961919310}" type="datetime1">
              <a:rPr lang="zh-TW" altLang="en-US"/>
              <a:pPr>
                <a:defRPr/>
              </a:pPr>
              <a:t>2021/10/28</a:t>
            </a:fld>
            <a:endParaRPr lang="en-US" altLang="zh-TW"/>
          </a:p>
        </p:txBody>
      </p:sp>
      <p:sp>
        <p:nvSpPr>
          <p:cNvPr id="5" name="Rectangle 5">
            <a:extLst>
              <a:ext uri="{FF2B5EF4-FFF2-40B4-BE49-F238E27FC236}">
                <a16:creationId xmlns:a16="http://schemas.microsoft.com/office/drawing/2014/main" xmlns="" id="{4275D16D-CC87-4750-8B37-948CDB7F492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xmlns="" id="{B109EAFD-B36A-461D-AB9B-3C5B5E1348A4}"/>
              </a:ext>
            </a:extLst>
          </p:cNvPr>
          <p:cNvSpPr>
            <a:spLocks noGrp="1" noChangeArrowheads="1"/>
          </p:cNvSpPr>
          <p:nvPr>
            <p:ph type="sldNum" sz="quarter" idx="12"/>
          </p:nvPr>
        </p:nvSpPr>
        <p:spPr>
          <a:ln/>
        </p:spPr>
        <p:txBody>
          <a:bodyPr/>
          <a:lstStyle>
            <a:lvl1pPr>
              <a:defRPr/>
            </a:lvl1pPr>
          </a:lstStyle>
          <a:p>
            <a:fld id="{E6802C65-C3D5-4A7B-9357-F7B6304DE2B0}"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95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6134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C89F998-2739-49CE-B6C5-7289325D3345}"/>
              </a:ext>
            </a:extLst>
          </p:cNvPr>
          <p:cNvSpPr>
            <a:spLocks noGrp="1" noChangeArrowheads="1"/>
          </p:cNvSpPr>
          <p:nvPr>
            <p:ph type="dt" sz="half" idx="10"/>
          </p:nvPr>
        </p:nvSpPr>
        <p:spPr>
          <a:ln/>
        </p:spPr>
        <p:txBody>
          <a:bodyPr/>
          <a:lstStyle>
            <a:lvl1pPr>
              <a:defRPr/>
            </a:lvl1pPr>
          </a:lstStyle>
          <a:p>
            <a:pPr>
              <a:defRPr/>
            </a:pPr>
            <a:fld id="{FF4A01F3-BE1D-4B74-A505-CB26C1E60B56}" type="datetime1">
              <a:rPr lang="zh-TW" altLang="en-US"/>
              <a:pPr>
                <a:defRPr/>
              </a:pPr>
              <a:t>2021/10/28</a:t>
            </a:fld>
            <a:endParaRPr lang="en-US" altLang="zh-TW"/>
          </a:p>
        </p:txBody>
      </p:sp>
      <p:sp>
        <p:nvSpPr>
          <p:cNvPr id="5" name="Rectangle 5">
            <a:extLst>
              <a:ext uri="{FF2B5EF4-FFF2-40B4-BE49-F238E27FC236}">
                <a16:creationId xmlns:a16="http://schemas.microsoft.com/office/drawing/2014/main" xmlns="" id="{4275D16D-CC87-4750-8B37-948CDB7F492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xmlns="" id="{B109EAFD-B36A-461D-AB9B-3C5B5E1348A4}"/>
              </a:ext>
            </a:extLst>
          </p:cNvPr>
          <p:cNvSpPr>
            <a:spLocks noGrp="1" noChangeArrowheads="1"/>
          </p:cNvSpPr>
          <p:nvPr>
            <p:ph type="sldNum" sz="quarter" idx="12"/>
          </p:nvPr>
        </p:nvSpPr>
        <p:spPr>
          <a:ln/>
        </p:spPr>
        <p:txBody>
          <a:bodyPr/>
          <a:lstStyle>
            <a:lvl1pPr>
              <a:defRPr/>
            </a:lvl1pPr>
          </a:lstStyle>
          <a:p>
            <a:fld id="{10E44A82-4ECC-4269-A406-DA610987FC8A}"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C89F998-2739-49CE-B6C5-7289325D3345}"/>
              </a:ext>
            </a:extLst>
          </p:cNvPr>
          <p:cNvSpPr>
            <a:spLocks noGrp="1" noChangeArrowheads="1"/>
          </p:cNvSpPr>
          <p:nvPr>
            <p:ph type="dt" sz="half" idx="10"/>
          </p:nvPr>
        </p:nvSpPr>
        <p:spPr>
          <a:ln/>
        </p:spPr>
        <p:txBody>
          <a:bodyPr/>
          <a:lstStyle>
            <a:lvl1pPr>
              <a:defRPr/>
            </a:lvl1pPr>
          </a:lstStyle>
          <a:p>
            <a:pPr>
              <a:defRPr/>
            </a:pPr>
            <a:fld id="{AB683477-BAB7-4132-BC22-25E969DFA44C}" type="datetime1">
              <a:rPr lang="zh-TW" altLang="en-US"/>
              <a:pPr>
                <a:defRPr/>
              </a:pPr>
              <a:t>2021/10/28</a:t>
            </a:fld>
            <a:endParaRPr lang="en-US" altLang="zh-TW"/>
          </a:p>
        </p:txBody>
      </p:sp>
      <p:sp>
        <p:nvSpPr>
          <p:cNvPr id="5" name="Rectangle 5">
            <a:extLst>
              <a:ext uri="{FF2B5EF4-FFF2-40B4-BE49-F238E27FC236}">
                <a16:creationId xmlns:a16="http://schemas.microsoft.com/office/drawing/2014/main" xmlns="" id="{4275D16D-CC87-4750-8B37-948CDB7F492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xmlns="" id="{B109EAFD-B36A-461D-AB9B-3C5B5E1348A4}"/>
              </a:ext>
            </a:extLst>
          </p:cNvPr>
          <p:cNvSpPr>
            <a:spLocks noGrp="1" noChangeArrowheads="1"/>
          </p:cNvSpPr>
          <p:nvPr>
            <p:ph type="sldNum" sz="quarter" idx="12"/>
          </p:nvPr>
        </p:nvSpPr>
        <p:spPr>
          <a:ln/>
        </p:spPr>
        <p:txBody>
          <a:bodyPr/>
          <a:lstStyle>
            <a:lvl1pPr>
              <a:defRPr/>
            </a:lvl1pPr>
          </a:lstStyle>
          <a:p>
            <a:fld id="{FCE31439-F4E9-49E4-A741-1316978A6DFF}"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FC89F998-2739-49CE-B6C5-7289325D3345}"/>
              </a:ext>
            </a:extLst>
          </p:cNvPr>
          <p:cNvSpPr>
            <a:spLocks noGrp="1" noChangeArrowheads="1"/>
          </p:cNvSpPr>
          <p:nvPr>
            <p:ph type="dt" sz="half" idx="10"/>
          </p:nvPr>
        </p:nvSpPr>
        <p:spPr>
          <a:ln/>
        </p:spPr>
        <p:txBody>
          <a:bodyPr/>
          <a:lstStyle>
            <a:lvl1pPr>
              <a:defRPr/>
            </a:lvl1pPr>
          </a:lstStyle>
          <a:p>
            <a:pPr>
              <a:defRPr/>
            </a:pPr>
            <a:fld id="{104D1D07-5AE6-4045-A9FA-E6AB5C12A840}" type="datetime1">
              <a:rPr lang="zh-TW" altLang="en-US"/>
              <a:pPr>
                <a:defRPr/>
              </a:pPr>
              <a:t>2021/10/28</a:t>
            </a:fld>
            <a:endParaRPr lang="en-US" altLang="zh-TW"/>
          </a:p>
        </p:txBody>
      </p:sp>
      <p:sp>
        <p:nvSpPr>
          <p:cNvPr id="5" name="Rectangle 5">
            <a:extLst>
              <a:ext uri="{FF2B5EF4-FFF2-40B4-BE49-F238E27FC236}">
                <a16:creationId xmlns:a16="http://schemas.microsoft.com/office/drawing/2014/main" xmlns="" id="{4275D16D-CC87-4750-8B37-948CDB7F492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xmlns="" id="{B109EAFD-B36A-461D-AB9B-3C5B5E1348A4}"/>
              </a:ext>
            </a:extLst>
          </p:cNvPr>
          <p:cNvSpPr>
            <a:spLocks noGrp="1" noChangeArrowheads="1"/>
          </p:cNvSpPr>
          <p:nvPr>
            <p:ph type="sldNum" sz="quarter" idx="12"/>
          </p:nvPr>
        </p:nvSpPr>
        <p:spPr>
          <a:ln/>
        </p:spPr>
        <p:txBody>
          <a:bodyPr/>
          <a:lstStyle>
            <a:lvl1pPr>
              <a:defRPr/>
            </a:lvl1pPr>
          </a:lstStyle>
          <a:p>
            <a:fld id="{9097A821-FE1F-4453-AE30-7AB60A84FC9B}"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411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76400"/>
            <a:ext cx="411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FC89F998-2739-49CE-B6C5-7289325D3345}"/>
              </a:ext>
            </a:extLst>
          </p:cNvPr>
          <p:cNvSpPr>
            <a:spLocks noGrp="1" noChangeArrowheads="1"/>
          </p:cNvSpPr>
          <p:nvPr>
            <p:ph type="dt" sz="half" idx="10"/>
          </p:nvPr>
        </p:nvSpPr>
        <p:spPr>
          <a:ln/>
        </p:spPr>
        <p:txBody>
          <a:bodyPr/>
          <a:lstStyle>
            <a:lvl1pPr>
              <a:defRPr/>
            </a:lvl1pPr>
          </a:lstStyle>
          <a:p>
            <a:pPr>
              <a:defRPr/>
            </a:pPr>
            <a:fld id="{8AA2EC1E-9042-4855-B58E-9C29B745C1BD}" type="datetime1">
              <a:rPr lang="zh-TW" altLang="en-US"/>
              <a:pPr>
                <a:defRPr/>
              </a:pPr>
              <a:t>2021/10/28</a:t>
            </a:fld>
            <a:endParaRPr lang="en-US" altLang="zh-TW"/>
          </a:p>
        </p:txBody>
      </p:sp>
      <p:sp>
        <p:nvSpPr>
          <p:cNvPr id="6" name="Rectangle 5">
            <a:extLst>
              <a:ext uri="{FF2B5EF4-FFF2-40B4-BE49-F238E27FC236}">
                <a16:creationId xmlns:a16="http://schemas.microsoft.com/office/drawing/2014/main" xmlns="" id="{4275D16D-CC87-4750-8B37-948CDB7F492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xmlns="" id="{B109EAFD-B36A-461D-AB9B-3C5B5E1348A4}"/>
              </a:ext>
            </a:extLst>
          </p:cNvPr>
          <p:cNvSpPr>
            <a:spLocks noGrp="1" noChangeArrowheads="1"/>
          </p:cNvSpPr>
          <p:nvPr>
            <p:ph type="sldNum" sz="quarter" idx="12"/>
          </p:nvPr>
        </p:nvSpPr>
        <p:spPr>
          <a:ln/>
        </p:spPr>
        <p:txBody>
          <a:bodyPr/>
          <a:lstStyle>
            <a:lvl1pPr>
              <a:defRPr/>
            </a:lvl1pPr>
          </a:lstStyle>
          <a:p>
            <a:fld id="{6C702219-2AE2-4195-890D-A7C3C6BC8477}"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FC89F998-2739-49CE-B6C5-7289325D3345}"/>
              </a:ext>
            </a:extLst>
          </p:cNvPr>
          <p:cNvSpPr>
            <a:spLocks noGrp="1" noChangeArrowheads="1"/>
          </p:cNvSpPr>
          <p:nvPr>
            <p:ph type="dt" sz="half" idx="10"/>
          </p:nvPr>
        </p:nvSpPr>
        <p:spPr>
          <a:ln/>
        </p:spPr>
        <p:txBody>
          <a:bodyPr/>
          <a:lstStyle>
            <a:lvl1pPr>
              <a:defRPr/>
            </a:lvl1pPr>
          </a:lstStyle>
          <a:p>
            <a:pPr>
              <a:defRPr/>
            </a:pPr>
            <a:fld id="{8CF365D7-F4D9-48C5-A3E5-E90D8D5DD295}" type="datetime1">
              <a:rPr lang="zh-TW" altLang="en-US"/>
              <a:pPr>
                <a:defRPr/>
              </a:pPr>
              <a:t>2021/10/28</a:t>
            </a:fld>
            <a:endParaRPr lang="en-US" altLang="zh-TW"/>
          </a:p>
        </p:txBody>
      </p:sp>
      <p:sp>
        <p:nvSpPr>
          <p:cNvPr id="8" name="Rectangle 5">
            <a:extLst>
              <a:ext uri="{FF2B5EF4-FFF2-40B4-BE49-F238E27FC236}">
                <a16:creationId xmlns:a16="http://schemas.microsoft.com/office/drawing/2014/main" xmlns="" id="{4275D16D-CC87-4750-8B37-948CDB7F492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xmlns="" id="{B109EAFD-B36A-461D-AB9B-3C5B5E1348A4}"/>
              </a:ext>
            </a:extLst>
          </p:cNvPr>
          <p:cNvSpPr>
            <a:spLocks noGrp="1" noChangeArrowheads="1"/>
          </p:cNvSpPr>
          <p:nvPr>
            <p:ph type="sldNum" sz="quarter" idx="12"/>
          </p:nvPr>
        </p:nvSpPr>
        <p:spPr>
          <a:ln/>
        </p:spPr>
        <p:txBody>
          <a:bodyPr/>
          <a:lstStyle>
            <a:lvl1pPr>
              <a:defRPr/>
            </a:lvl1pPr>
          </a:lstStyle>
          <a:p>
            <a:fld id="{B42D2A3E-F069-4D42-951A-9FA633C81A38}"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FC89F998-2739-49CE-B6C5-7289325D3345}"/>
              </a:ext>
            </a:extLst>
          </p:cNvPr>
          <p:cNvSpPr>
            <a:spLocks noGrp="1" noChangeArrowheads="1"/>
          </p:cNvSpPr>
          <p:nvPr>
            <p:ph type="dt" sz="half" idx="10"/>
          </p:nvPr>
        </p:nvSpPr>
        <p:spPr>
          <a:ln/>
        </p:spPr>
        <p:txBody>
          <a:bodyPr/>
          <a:lstStyle>
            <a:lvl1pPr>
              <a:defRPr/>
            </a:lvl1pPr>
          </a:lstStyle>
          <a:p>
            <a:pPr>
              <a:defRPr/>
            </a:pPr>
            <a:fld id="{9606EE1D-B1E4-4609-9F41-81FE842E2830}" type="datetime1">
              <a:rPr lang="zh-TW" altLang="en-US"/>
              <a:pPr>
                <a:defRPr/>
              </a:pPr>
              <a:t>2021/10/28</a:t>
            </a:fld>
            <a:endParaRPr lang="en-US" altLang="zh-TW"/>
          </a:p>
        </p:txBody>
      </p:sp>
      <p:sp>
        <p:nvSpPr>
          <p:cNvPr id="4" name="Rectangle 5">
            <a:extLst>
              <a:ext uri="{FF2B5EF4-FFF2-40B4-BE49-F238E27FC236}">
                <a16:creationId xmlns:a16="http://schemas.microsoft.com/office/drawing/2014/main" xmlns="" id="{4275D16D-CC87-4750-8B37-948CDB7F492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xmlns="" id="{B109EAFD-B36A-461D-AB9B-3C5B5E1348A4}"/>
              </a:ext>
            </a:extLst>
          </p:cNvPr>
          <p:cNvSpPr>
            <a:spLocks noGrp="1" noChangeArrowheads="1"/>
          </p:cNvSpPr>
          <p:nvPr>
            <p:ph type="sldNum" sz="quarter" idx="12"/>
          </p:nvPr>
        </p:nvSpPr>
        <p:spPr>
          <a:ln/>
        </p:spPr>
        <p:txBody>
          <a:bodyPr/>
          <a:lstStyle>
            <a:lvl1pPr>
              <a:defRPr/>
            </a:lvl1pPr>
          </a:lstStyle>
          <a:p>
            <a:fld id="{6BFC1503-88B5-477B-8948-25E514D6FD43}"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C89F998-2739-49CE-B6C5-7289325D3345}"/>
              </a:ext>
            </a:extLst>
          </p:cNvPr>
          <p:cNvSpPr>
            <a:spLocks noGrp="1" noChangeArrowheads="1"/>
          </p:cNvSpPr>
          <p:nvPr>
            <p:ph type="dt" sz="half" idx="10"/>
          </p:nvPr>
        </p:nvSpPr>
        <p:spPr>
          <a:ln/>
        </p:spPr>
        <p:txBody>
          <a:bodyPr/>
          <a:lstStyle>
            <a:lvl1pPr>
              <a:defRPr/>
            </a:lvl1pPr>
          </a:lstStyle>
          <a:p>
            <a:pPr>
              <a:defRPr/>
            </a:pPr>
            <a:fld id="{186193F9-6664-427E-A257-663BDB1CCE95}" type="datetime1">
              <a:rPr lang="zh-TW" altLang="en-US"/>
              <a:pPr>
                <a:defRPr/>
              </a:pPr>
              <a:t>2021/10/28</a:t>
            </a:fld>
            <a:endParaRPr lang="en-US" altLang="zh-TW"/>
          </a:p>
        </p:txBody>
      </p:sp>
      <p:sp>
        <p:nvSpPr>
          <p:cNvPr id="3" name="Rectangle 5">
            <a:extLst>
              <a:ext uri="{FF2B5EF4-FFF2-40B4-BE49-F238E27FC236}">
                <a16:creationId xmlns:a16="http://schemas.microsoft.com/office/drawing/2014/main" xmlns="" id="{4275D16D-CC87-4750-8B37-948CDB7F492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xmlns="" id="{B109EAFD-B36A-461D-AB9B-3C5B5E1348A4}"/>
              </a:ext>
            </a:extLst>
          </p:cNvPr>
          <p:cNvSpPr>
            <a:spLocks noGrp="1" noChangeArrowheads="1"/>
          </p:cNvSpPr>
          <p:nvPr>
            <p:ph type="sldNum" sz="quarter" idx="12"/>
          </p:nvPr>
        </p:nvSpPr>
        <p:spPr>
          <a:ln/>
        </p:spPr>
        <p:txBody>
          <a:bodyPr/>
          <a:lstStyle>
            <a:lvl1pPr>
              <a:defRPr/>
            </a:lvl1pPr>
          </a:lstStyle>
          <a:p>
            <a:fld id="{185C788C-8EC2-4281-8475-21F46B75E4EA}"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C89F998-2739-49CE-B6C5-7289325D3345}"/>
              </a:ext>
            </a:extLst>
          </p:cNvPr>
          <p:cNvSpPr>
            <a:spLocks noGrp="1" noChangeArrowheads="1"/>
          </p:cNvSpPr>
          <p:nvPr>
            <p:ph type="dt" sz="half" idx="10"/>
          </p:nvPr>
        </p:nvSpPr>
        <p:spPr>
          <a:ln/>
        </p:spPr>
        <p:txBody>
          <a:bodyPr/>
          <a:lstStyle>
            <a:lvl1pPr>
              <a:defRPr/>
            </a:lvl1pPr>
          </a:lstStyle>
          <a:p>
            <a:pPr>
              <a:defRPr/>
            </a:pPr>
            <a:fld id="{F4EF5D39-38A3-4656-B3C9-B33BBAFE6519}" type="datetime1">
              <a:rPr lang="zh-TW" altLang="en-US"/>
              <a:pPr>
                <a:defRPr/>
              </a:pPr>
              <a:t>2021/10/28</a:t>
            </a:fld>
            <a:endParaRPr lang="en-US" altLang="zh-TW"/>
          </a:p>
        </p:txBody>
      </p:sp>
      <p:sp>
        <p:nvSpPr>
          <p:cNvPr id="6" name="Rectangle 5">
            <a:extLst>
              <a:ext uri="{FF2B5EF4-FFF2-40B4-BE49-F238E27FC236}">
                <a16:creationId xmlns:a16="http://schemas.microsoft.com/office/drawing/2014/main" xmlns="" id="{4275D16D-CC87-4750-8B37-948CDB7F492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xmlns="" id="{B109EAFD-B36A-461D-AB9B-3C5B5E1348A4}"/>
              </a:ext>
            </a:extLst>
          </p:cNvPr>
          <p:cNvSpPr>
            <a:spLocks noGrp="1" noChangeArrowheads="1"/>
          </p:cNvSpPr>
          <p:nvPr>
            <p:ph type="sldNum" sz="quarter" idx="12"/>
          </p:nvPr>
        </p:nvSpPr>
        <p:spPr>
          <a:ln/>
        </p:spPr>
        <p:txBody>
          <a:bodyPr/>
          <a:lstStyle>
            <a:lvl1pPr>
              <a:defRPr/>
            </a:lvl1pPr>
          </a:lstStyle>
          <a:p>
            <a:fld id="{847FDB83-3833-4712-A74F-EBB5B6D314BC}"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C89F998-2739-49CE-B6C5-7289325D3345}"/>
              </a:ext>
            </a:extLst>
          </p:cNvPr>
          <p:cNvSpPr>
            <a:spLocks noGrp="1" noChangeArrowheads="1"/>
          </p:cNvSpPr>
          <p:nvPr>
            <p:ph type="dt" sz="half" idx="10"/>
          </p:nvPr>
        </p:nvSpPr>
        <p:spPr>
          <a:ln/>
        </p:spPr>
        <p:txBody>
          <a:bodyPr/>
          <a:lstStyle>
            <a:lvl1pPr>
              <a:defRPr/>
            </a:lvl1pPr>
          </a:lstStyle>
          <a:p>
            <a:pPr>
              <a:defRPr/>
            </a:pPr>
            <a:fld id="{A90C8477-66D2-41BB-A7B8-B0AD73E763DB}" type="datetime1">
              <a:rPr lang="zh-TW" altLang="en-US"/>
              <a:pPr>
                <a:defRPr/>
              </a:pPr>
              <a:t>2021/10/28</a:t>
            </a:fld>
            <a:endParaRPr lang="en-US" altLang="zh-TW"/>
          </a:p>
        </p:txBody>
      </p:sp>
      <p:sp>
        <p:nvSpPr>
          <p:cNvPr id="6" name="Rectangle 5">
            <a:extLst>
              <a:ext uri="{FF2B5EF4-FFF2-40B4-BE49-F238E27FC236}">
                <a16:creationId xmlns:a16="http://schemas.microsoft.com/office/drawing/2014/main" xmlns="" id="{4275D16D-CC87-4750-8B37-948CDB7F492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xmlns="" id="{B109EAFD-B36A-461D-AB9B-3C5B5E1348A4}"/>
              </a:ext>
            </a:extLst>
          </p:cNvPr>
          <p:cNvSpPr>
            <a:spLocks noGrp="1" noChangeArrowheads="1"/>
          </p:cNvSpPr>
          <p:nvPr>
            <p:ph type="sldNum" sz="quarter" idx="12"/>
          </p:nvPr>
        </p:nvSpPr>
        <p:spPr>
          <a:ln/>
        </p:spPr>
        <p:txBody>
          <a:bodyPr/>
          <a:lstStyle>
            <a:lvl1pPr>
              <a:defRPr/>
            </a:lvl1pPr>
          </a:lstStyle>
          <a:p>
            <a:fld id="{2A29CFE8-E022-4368-B434-5FEBA7D153F8}"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021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533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609600" y="1676400"/>
            <a:ext cx="83820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a:extLst>
              <a:ext uri="{FF2B5EF4-FFF2-40B4-BE49-F238E27FC236}">
                <a16:creationId xmlns:a16="http://schemas.microsoft.com/office/drawing/2014/main" xmlns="" id="{FC89F998-2739-49CE-B6C5-7289325D334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8A5AD561-661A-4D48-9B4D-E2CDDEAEC9C6}" type="datetime1">
              <a:rPr lang="zh-TW" altLang="en-US"/>
              <a:pPr>
                <a:defRPr/>
              </a:pPr>
              <a:t>2021/10/28</a:t>
            </a:fld>
            <a:endParaRPr lang="en-US" altLang="zh-TW"/>
          </a:p>
        </p:txBody>
      </p:sp>
      <p:sp>
        <p:nvSpPr>
          <p:cNvPr id="1029" name="Rectangle 5">
            <a:extLst>
              <a:ext uri="{FF2B5EF4-FFF2-40B4-BE49-F238E27FC236}">
                <a16:creationId xmlns:a16="http://schemas.microsoft.com/office/drawing/2014/main" xmlns="" id="{4275D16D-CC87-4750-8B37-948CDB7F492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zh-TW"/>
          </a:p>
        </p:txBody>
      </p:sp>
      <p:sp>
        <p:nvSpPr>
          <p:cNvPr id="1030" name="Rectangle 6">
            <a:extLst>
              <a:ext uri="{FF2B5EF4-FFF2-40B4-BE49-F238E27FC236}">
                <a16:creationId xmlns:a16="http://schemas.microsoft.com/office/drawing/2014/main" xmlns="" id="{B109EAFD-B36A-461D-AB9B-3C5B5E1348A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A2F52050-35B4-430D-A8A4-84EC86A09601}" type="slidenum">
              <a:rPr lang="en-US" altLang="zh-TW"/>
              <a:pPr/>
              <a:t>‹#›</a:t>
            </a:fld>
            <a:endParaRPr lang="en-US" altLang="zh-TW"/>
          </a:p>
        </p:txBody>
      </p:sp>
      <p:sp>
        <p:nvSpPr>
          <p:cNvPr id="1031" name="Rectangle 10">
            <a:extLst>
              <a:ext uri="{FF2B5EF4-FFF2-40B4-BE49-F238E27FC236}">
                <a16:creationId xmlns:a16="http://schemas.microsoft.com/office/drawing/2014/main" xmlns="" id="{742282EA-29AE-492C-933C-C2714CF17A85}"/>
              </a:ext>
            </a:extLst>
          </p:cNvPr>
          <p:cNvSpPr>
            <a:spLocks noChangeArrowheads="1"/>
          </p:cNvSpPr>
          <p:nvPr/>
        </p:nvSpPr>
        <p:spPr bwMode="auto">
          <a:xfrm>
            <a:off x="0" y="5867400"/>
            <a:ext cx="9144000" cy="685800"/>
          </a:xfrm>
          <a:prstGeom prst="rect">
            <a:avLst/>
          </a:prstGeom>
          <a:solidFill>
            <a:schemeClr val="bg2">
              <a:alpha val="27058"/>
            </a:schemeClr>
          </a:solidFill>
          <a:ln w="9525">
            <a:solidFill>
              <a:schemeClr val="tx1"/>
            </a:solidFill>
            <a:miter lim="800000"/>
            <a:headEnd/>
            <a:tailEnd/>
          </a:ln>
        </p:spPr>
        <p:txBody>
          <a:bodyPr wrap="none" anchor="ct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defRPr/>
            </a:pPr>
            <a:endParaRPr lang="zh-TW" altLang="en-US" sz="2400"/>
          </a:p>
        </p:txBody>
      </p:sp>
      <p:sp>
        <p:nvSpPr>
          <p:cNvPr id="1032" name="Rectangle 16">
            <a:extLst>
              <a:ext uri="{FF2B5EF4-FFF2-40B4-BE49-F238E27FC236}">
                <a16:creationId xmlns:a16="http://schemas.microsoft.com/office/drawing/2014/main" xmlns="" id="{C2BCD4A3-5703-4DF3-9AB6-2E5EF1CB1685}"/>
              </a:ext>
            </a:extLst>
          </p:cNvPr>
          <p:cNvSpPr>
            <a:spLocks noChangeArrowheads="1"/>
          </p:cNvSpPr>
          <p:nvPr/>
        </p:nvSpPr>
        <p:spPr bwMode="auto">
          <a:xfrm>
            <a:off x="685800" y="1447800"/>
            <a:ext cx="8001000" cy="76200"/>
          </a:xfrm>
          <a:prstGeom prst="rect">
            <a:avLst/>
          </a:prstGeom>
          <a:gradFill rotWithShape="0">
            <a:gsLst>
              <a:gs pos="0">
                <a:srgbClr val="9D5402"/>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defRPr/>
            </a:pPr>
            <a:endParaRPr lang="zh-TW" altLang="en-US" sz="2400"/>
          </a:p>
        </p:txBody>
      </p:sp>
      <p:pic>
        <p:nvPicPr>
          <p:cNvPr id="1033" name="Picture 11" descr="icon_eLotusorg_bg_white_lg"/>
          <p:cNvPicPr>
            <a:picLocks noChangeAspect="1" noChangeArrowheads="1"/>
          </p:cNvPicPr>
          <p:nvPr userDrawn="1"/>
        </p:nvPicPr>
        <p:blipFill>
          <a:blip r:embed="rId13" cstate="print"/>
          <a:srcRect/>
          <a:stretch>
            <a:fillRect/>
          </a:stretch>
        </p:blipFill>
        <p:spPr bwMode="auto">
          <a:xfrm>
            <a:off x="7467600" y="5943600"/>
            <a:ext cx="1524000" cy="604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a:solidFill>
            <a:srgbClr val="FFCC00"/>
          </a:solidFill>
          <a:latin typeface="+mj-lt"/>
          <a:ea typeface="ＭＳ Ｐゴシック" pitchFamily="34" charset="-128"/>
          <a:cs typeface="+mj-cs"/>
        </a:defRPr>
      </a:lvl1pPr>
      <a:lvl2pPr algn="l" rtl="0" eaLnBrk="0" fontAlgn="base" hangingPunct="0">
        <a:spcBef>
          <a:spcPct val="0"/>
        </a:spcBef>
        <a:spcAft>
          <a:spcPct val="0"/>
        </a:spcAft>
        <a:defRPr sz="3600">
          <a:solidFill>
            <a:srgbClr val="FFCC00"/>
          </a:solidFill>
          <a:latin typeface="Arial" charset="0"/>
          <a:ea typeface="ＭＳ Ｐゴシック" pitchFamily="34" charset="-128"/>
        </a:defRPr>
      </a:lvl2pPr>
      <a:lvl3pPr algn="l" rtl="0" eaLnBrk="0" fontAlgn="base" hangingPunct="0">
        <a:spcBef>
          <a:spcPct val="0"/>
        </a:spcBef>
        <a:spcAft>
          <a:spcPct val="0"/>
        </a:spcAft>
        <a:defRPr sz="3600">
          <a:solidFill>
            <a:srgbClr val="FFCC00"/>
          </a:solidFill>
          <a:latin typeface="Arial" charset="0"/>
          <a:ea typeface="ＭＳ Ｐゴシック" pitchFamily="34" charset="-128"/>
        </a:defRPr>
      </a:lvl3pPr>
      <a:lvl4pPr algn="l" rtl="0" eaLnBrk="0" fontAlgn="base" hangingPunct="0">
        <a:spcBef>
          <a:spcPct val="0"/>
        </a:spcBef>
        <a:spcAft>
          <a:spcPct val="0"/>
        </a:spcAft>
        <a:defRPr sz="3600">
          <a:solidFill>
            <a:srgbClr val="FFCC00"/>
          </a:solidFill>
          <a:latin typeface="Arial" charset="0"/>
          <a:ea typeface="ＭＳ Ｐゴシック" pitchFamily="34" charset="-128"/>
        </a:defRPr>
      </a:lvl4pPr>
      <a:lvl5pPr algn="l" rtl="0" eaLnBrk="0" fontAlgn="base" hangingPunct="0">
        <a:spcBef>
          <a:spcPct val="0"/>
        </a:spcBef>
        <a:spcAft>
          <a:spcPct val="0"/>
        </a:spcAft>
        <a:defRPr sz="3600">
          <a:solidFill>
            <a:srgbClr val="FFCC00"/>
          </a:solidFill>
          <a:latin typeface="Arial" charset="0"/>
          <a:ea typeface="ＭＳ Ｐゴシック" pitchFamily="34" charset="-128"/>
        </a:defRPr>
      </a:lvl5pPr>
      <a:lvl6pPr marL="457200" algn="l" rtl="0" fontAlgn="base">
        <a:spcBef>
          <a:spcPct val="0"/>
        </a:spcBef>
        <a:spcAft>
          <a:spcPct val="0"/>
        </a:spcAft>
        <a:defRPr sz="3600">
          <a:solidFill>
            <a:srgbClr val="FFCC00"/>
          </a:solidFill>
          <a:latin typeface="Arial" charset="0"/>
          <a:ea typeface="MS PGothic" pitchFamily="34" charset="-128"/>
        </a:defRPr>
      </a:lvl6pPr>
      <a:lvl7pPr marL="914400" algn="l" rtl="0" fontAlgn="base">
        <a:spcBef>
          <a:spcPct val="0"/>
        </a:spcBef>
        <a:spcAft>
          <a:spcPct val="0"/>
        </a:spcAft>
        <a:defRPr sz="3600">
          <a:solidFill>
            <a:srgbClr val="FFCC00"/>
          </a:solidFill>
          <a:latin typeface="Arial" charset="0"/>
          <a:ea typeface="MS PGothic" pitchFamily="34" charset="-128"/>
        </a:defRPr>
      </a:lvl7pPr>
      <a:lvl8pPr marL="1371600" algn="l" rtl="0" fontAlgn="base">
        <a:spcBef>
          <a:spcPct val="0"/>
        </a:spcBef>
        <a:spcAft>
          <a:spcPct val="0"/>
        </a:spcAft>
        <a:defRPr sz="3600">
          <a:solidFill>
            <a:srgbClr val="FFCC00"/>
          </a:solidFill>
          <a:latin typeface="Arial" charset="0"/>
          <a:ea typeface="MS PGothic" pitchFamily="34" charset="-128"/>
        </a:defRPr>
      </a:lvl8pPr>
      <a:lvl9pPr marL="1828800" algn="l" rtl="0" fontAlgn="base">
        <a:spcBef>
          <a:spcPct val="0"/>
        </a:spcBef>
        <a:spcAft>
          <a:spcPct val="0"/>
        </a:spcAft>
        <a:defRPr sz="3600">
          <a:solidFill>
            <a:srgbClr val="FFCC00"/>
          </a:solidFill>
          <a:latin typeface="Arial"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rgbClr val="DDDDDD"/>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rgbClr val="DDDDDD"/>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mp.weixin.qq.com/s/nOAmosQ4YqkXHKdJbBE9G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p.weixin.qq.com/s/nOAmosQ4YqkXHKdJbBE9G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linicaltrials.gov/ct2/show/NCT04939415" TargetMode="External"/><Relationship Id="rId2" Type="http://schemas.openxmlformats.org/officeDocument/2006/relationships/hyperlink" Target="https://clinicaltrials.ucbraid.org/trial/NCT0493941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linicaltrials.gov/ct2/show/NCT04939415" TargetMode="External"/><Relationship Id="rId2" Type="http://schemas.openxmlformats.org/officeDocument/2006/relationships/hyperlink" Target="https://clinicaltrials.ucbraid.org/trial/NCT0493941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linicaltrials.gov/ct2/show/NCT04939415" TargetMode="External"/><Relationship Id="rId2" Type="http://schemas.openxmlformats.org/officeDocument/2006/relationships/hyperlink" Target="https://clinicaltrials.ucbraid.org/trial/NCT04939415"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linicaltrials.gov/ct2/show/NCT04939415" TargetMode="External"/><Relationship Id="rId2" Type="http://schemas.openxmlformats.org/officeDocument/2006/relationships/hyperlink" Target="https://clinicaltrials.ucbraid.org/trial/NCT0493941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linicaltrials.gov/ct2/show/NCT04939415" TargetMode="External"/><Relationship Id="rId2" Type="http://schemas.openxmlformats.org/officeDocument/2006/relationships/hyperlink" Target="https://clinicaltrials.ucbraid.org/trial/NCT0493941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acificcollege.edu/news/blog/2021/09/15/groundbreaking-fda-approved-study-mushrooms-and-chinese-herbs-for-covid-19" TargetMode="External"/><Relationship Id="rId2" Type="http://schemas.openxmlformats.org/officeDocument/2006/relationships/hyperlink" Target="https://www.elotus.org/free-course/clinical-study-ucla-ucs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clinicaltrials.gov/ct2/show/NCT0481068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clinicaltrials.gov/ct2/show/NCT0481068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linicaltrials.gov/ct2/show/NCT0481068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linicaltrials.gov/ct2/show/NCT0481068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linicaltrials.gov/ct2/show/NCT0481068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linicaltrials.gov/ct2/show/NCT04810689"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linicaltrials.gov/ct2/show/NCT04810689"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33521;&#25991;&#29256;&#20840;&#25991;%20_%20&#26032;&#22411;&#20896;&#29366;&#30149;&#27602;&#32954;&#28814;&#38450;&#25511;&#21644;&#35786;&#30103;&#25351;&#21335;%20https:/mp.weixin.qq.com/s/nOAmosQ4YqkXHKdJbBE9GA" TargetMode="External"/><Relationship Id="rId7" Type="http://schemas.openxmlformats.org/officeDocument/2006/relationships/image" Target="../media/image10.png"/><Relationship Id="rId2" Type="http://schemas.openxmlformats.org/officeDocument/2006/relationships/hyperlink" Target="https://mp.weixin.qq.com/s/nOAmosQ4YqkXHKdJbBE9GA" TargetMode="External"/><Relationship Id="rId1" Type="http://schemas.openxmlformats.org/officeDocument/2006/relationships/slideLayout" Target="../slideLayouts/slideLayout4.xml"/><Relationship Id="rId6" Type="http://schemas.openxmlformats.org/officeDocument/2006/relationships/hyperlink" Target="https://www.elotus.org/promo-files/COVID-19_resources/Guidance%20for%20Corona%20Virus%20Disease%202019%20(English).pdf" TargetMode="External"/><Relationship Id="rId5" Type="http://schemas.openxmlformats.org/officeDocument/2006/relationships/hyperlink" Target="https://www.elotus.org/promo-files/COVID-19_resources/%E6%96%B0%E5%9E%8B%E5%86%A0%E7%8A%B6%E7%97%85%E6%AF%92%E8%82%BA%E7%82%8E%E8%AF%8A%E7%96%97%E6%96%B9%E6%A1%88%EF%BC%88%E8%AF%95%E8%A1%8C%E7%AC%AC%E5%85%AB%E7%89%88%EF%BC%89.pdf" TargetMode="External"/><Relationship Id="rId4" Type="http://schemas.openxmlformats.org/officeDocument/2006/relationships/hyperlink" Target="https://www.elotus.org/promo-files/COVID-19_resources/Guidance%20for%20Corona%20Virus%20Disease%202019%20(Chinese%207th%20Edition%20Draft)%20%E6%9C%80%E6%96%B0%E5%8F%91%E5%B8%83%EF%BC%9A%E6%96%B0%E5%86%A0%E7%97%85%E6%AF%92%E8%82%BA%E7%82%8E%E8%AF%8A%E7%96%25"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mp.weixin.qq.com/s/nOAmosQ4YqkXHKdJbBE9G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mp.weixin.qq.com/s/nOAmosQ4YqkXHKdJbBE9G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mp.weixin.qq.com/s/nOAmosQ4YqkXHKdJbBE9G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elotus.org/content/tcm-resources-covid-19"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elotus.org/content/tcm-resources-covid-19"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clinicaltrials.gov/ct2/show/NCT04810689"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clinicaltrials.gov/ct2/show/NCT04810689"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clinicaltrials.gov/ct2/show/NCT0481068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hyperlink" Target="https://clinicaltrials.gov/ct2/show/NCT04810689"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clinicaltrials.gov/ct2/show/NCT04810689"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clinicaltrials.gov/ct2/show/NCT0438087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clinicaltrials.gov/ct2/show/NCT04380870"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clinicaltrials.gov/ct2/show/NCT04380870"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linicaltrials.gov/ct2/show/NCT04380870"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linicaltrials.gov/ct2/show/NCT04380870"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clinicaltrials.gov/ct2/show/NCT0438087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clinicaltrials.gov/"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linicaltrials.ucbraid.org/trial/NCT04939415"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linicaltrials.gov/ct2/show/NCT0493941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clinicaltrials.gov/ct2/show/NCT04939415" TargetMode="External"/><Relationship Id="rId4" Type="http://schemas.openxmlformats.org/officeDocument/2006/relationships/hyperlink" Target="https://clinicaltrials.ucbraid.org/trial/NCT0493941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33521;&#25991;&#29256;&#20840;&#25991;%20_%20&#26032;&#22411;&#20896;&#29366;&#30149;&#27602;&#32954;&#28814;&#38450;&#25511;&#21644;&#35786;&#30103;&#25351;&#21335;%20https:/mp.weixin.qq.com/s/nOAmosQ4YqkXHKdJbBE9GA" TargetMode="External"/><Relationship Id="rId7" Type="http://schemas.openxmlformats.org/officeDocument/2006/relationships/image" Target="../media/image10.png"/><Relationship Id="rId2" Type="http://schemas.openxmlformats.org/officeDocument/2006/relationships/hyperlink" Target="https://mp.weixin.qq.com/s/nOAmosQ4YqkXHKdJbBE9GA" TargetMode="External"/><Relationship Id="rId1" Type="http://schemas.openxmlformats.org/officeDocument/2006/relationships/slideLayout" Target="../slideLayouts/slideLayout4.xml"/><Relationship Id="rId6" Type="http://schemas.openxmlformats.org/officeDocument/2006/relationships/hyperlink" Target="https://www.elotus.org/promo-files/COVID-19_resources/Guidance%20for%20Corona%20Virus%20Disease%202019%20(English).pdf" TargetMode="External"/><Relationship Id="rId5" Type="http://schemas.openxmlformats.org/officeDocument/2006/relationships/hyperlink" Target="https://www.elotus.org/promo-files/COVID-19_resources/%E6%96%B0%E5%9E%8B%E5%86%A0%E7%8A%B6%E7%97%85%E6%AF%92%E8%82%BA%E7%82%8E%E8%AF%8A%E7%96%97%E6%96%B9%E6%A1%88%EF%BC%88%E8%AF%95%E8%A1%8C%E7%AC%AC%E5%85%AB%E7%89%88%EF%BC%89.pdf" TargetMode="External"/><Relationship Id="rId4" Type="http://schemas.openxmlformats.org/officeDocument/2006/relationships/hyperlink" Target="https://www.elotus.org/promo-files/COVID-19_resources/Guidance%20for%20Corona%20Virus%20Disease%202019%20(Chinese%207th%20Edition%20Draft)%20%E6%9C%80%E6%96%B0%E5%8F%91%E5%B8%83%EF%BC%9A%E6%96%B0%E5%86%A0%E7%97%85%E6%AF%92%E8%82%BA%E7%82%8E%E8%AF%8A%E7%96%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0" y="0"/>
            <a:ext cx="9144000" cy="1447800"/>
          </a:xfrm>
        </p:spPr>
        <p:txBody>
          <a:bodyPr/>
          <a:lstStyle/>
          <a:p>
            <a:pPr algn="ctr" eaLnBrk="1" hangingPunct="1"/>
            <a:r>
              <a:rPr lang="en-US" b="1" smtClean="0"/>
              <a:t>COVID-19 and TCM: An Update on </a:t>
            </a:r>
            <a:br>
              <a:rPr lang="en-US" b="1" smtClean="0"/>
            </a:br>
            <a:r>
              <a:rPr lang="en-US" b="1" smtClean="0"/>
              <a:t>the FDA-Approved Clinical Studies</a:t>
            </a:r>
            <a:endParaRPr lang="en-US" altLang="zh-TW" smtClean="0"/>
          </a:p>
        </p:txBody>
      </p:sp>
      <p:sp>
        <p:nvSpPr>
          <p:cNvPr id="4099" name="Rectangle 3"/>
          <p:cNvSpPr>
            <a:spLocks noGrp="1" noChangeArrowheads="1"/>
          </p:cNvSpPr>
          <p:nvPr>
            <p:ph type="subTitle" idx="4294967295"/>
          </p:nvPr>
        </p:nvSpPr>
        <p:spPr>
          <a:xfrm>
            <a:off x="914400" y="1905000"/>
            <a:ext cx="7620000" cy="3962400"/>
          </a:xfrm>
        </p:spPr>
        <p:txBody>
          <a:bodyPr/>
          <a:lstStyle/>
          <a:p>
            <a:endParaRPr lang="en-US" b="1" smtClean="0"/>
          </a:p>
          <a:p>
            <a:pPr marL="0" indent="0" algn="ctr" eaLnBrk="1" hangingPunct="1">
              <a:lnSpc>
                <a:spcPct val="80000"/>
              </a:lnSpc>
              <a:buFontTx/>
              <a:buNone/>
            </a:pPr>
            <a:endParaRPr lang="en-US" altLang="zh-TW" smtClean="0">
              <a:solidFill>
                <a:schemeClr val="bg1"/>
              </a:solidFill>
            </a:endParaRPr>
          </a:p>
          <a:p>
            <a:pPr marL="0" indent="0" algn="ctr" eaLnBrk="1" hangingPunct="1">
              <a:lnSpc>
                <a:spcPct val="80000"/>
              </a:lnSpc>
              <a:buFontTx/>
              <a:buNone/>
            </a:pPr>
            <a:r>
              <a:rPr lang="en-US" altLang="zh-TW" sz="2800" b="1" smtClean="0">
                <a:solidFill>
                  <a:schemeClr val="bg1"/>
                </a:solidFill>
              </a:rPr>
              <a:t>John K. Chen, </a:t>
            </a:r>
            <a:r>
              <a:rPr lang="en-US" altLang="zh-TW" sz="2000" b="1" smtClean="0">
                <a:solidFill>
                  <a:schemeClr val="bg1"/>
                </a:solidFill>
              </a:rPr>
              <a:t>Ph.D., Pharm.D., O.M.D., L.Ac</a:t>
            </a:r>
            <a:r>
              <a:rPr lang="en-US" altLang="zh-TW" sz="2000" b="1" smtClean="0">
                <a:solidFill>
                  <a:schemeClr val="bg1"/>
                </a:solidFill>
              </a:rPr>
              <a:t>.</a:t>
            </a:r>
          </a:p>
          <a:p>
            <a:pPr marL="0" indent="0" algn="ctr" eaLnBrk="1" hangingPunct="1">
              <a:lnSpc>
                <a:spcPct val="80000"/>
              </a:lnSpc>
              <a:buFontTx/>
              <a:buNone/>
            </a:pPr>
            <a:endParaRPr lang="en-US" altLang="zh-TW" sz="2000" b="1" smtClean="0">
              <a:solidFill>
                <a:schemeClr val="bg1"/>
              </a:solidFill>
            </a:endParaRPr>
          </a:p>
          <a:p>
            <a:pPr marL="0" indent="0" algn="ctr" eaLnBrk="1" hangingPunct="1">
              <a:lnSpc>
                <a:spcPct val="80000"/>
              </a:lnSpc>
              <a:buFontTx/>
              <a:buNone/>
            </a:pPr>
            <a:endParaRPr lang="en-US" altLang="zh-TW" sz="2000" b="1" smtClean="0">
              <a:solidFill>
                <a:schemeClr val="bg1"/>
              </a:solidFill>
            </a:endParaRPr>
          </a:p>
          <a:p>
            <a:pPr marL="0" indent="0" algn="ctr" eaLnBrk="1" hangingPunct="1">
              <a:lnSpc>
                <a:spcPct val="80000"/>
              </a:lnSpc>
              <a:buFontTx/>
              <a:buNone/>
            </a:pPr>
            <a:endParaRPr lang="en-US" altLang="zh-TW" sz="2000" b="1" smtClean="0">
              <a:solidFill>
                <a:schemeClr val="bg1"/>
              </a:solidFill>
            </a:endParaRPr>
          </a:p>
          <a:p>
            <a:pPr marL="0" indent="0" algn="ctr" eaLnBrk="1" hangingPunct="1">
              <a:lnSpc>
                <a:spcPct val="80000"/>
              </a:lnSpc>
              <a:buFontTx/>
              <a:buNone/>
            </a:pPr>
            <a:r>
              <a:rPr lang="en-US" altLang="zh-TW" sz="2000" b="1" smtClean="0">
                <a:solidFill>
                  <a:schemeClr val="bg1"/>
                </a:solidFill>
              </a:rPr>
              <a:t>Sponsored by Lhasa/OMS</a:t>
            </a:r>
          </a:p>
          <a:p>
            <a:pPr marL="0" indent="0" algn="ctr" eaLnBrk="1" hangingPunct="1">
              <a:lnSpc>
                <a:spcPct val="80000"/>
              </a:lnSpc>
              <a:buFontTx/>
              <a:buNone/>
            </a:pPr>
            <a:endParaRPr lang="en-US" altLang="zh-TW" sz="2000" b="1" smtClean="0">
              <a:solidFill>
                <a:schemeClr val="bg1"/>
              </a:solidFill>
            </a:endParaRPr>
          </a:p>
          <a:p>
            <a:pPr marL="0" indent="0" algn="ctr" eaLnBrk="1" hangingPunct="1">
              <a:lnSpc>
                <a:spcPct val="80000"/>
              </a:lnSpc>
              <a:buFontTx/>
              <a:buNone/>
            </a:pPr>
            <a:r>
              <a:rPr lang="en-US" altLang="zh-TW" sz="2000" b="1" smtClean="0">
                <a:solidFill>
                  <a:schemeClr val="bg1"/>
                </a:solidFill>
              </a:rPr>
              <a:t>Pacific Symposium 2021</a:t>
            </a:r>
            <a:endParaRPr lang="en-US" altLang="zh-TW" sz="1800" b="1" smtClean="0"/>
          </a:p>
          <a:p>
            <a:pPr marL="0" indent="0" algn="ctr" eaLnBrk="1" hangingPunct="1">
              <a:lnSpc>
                <a:spcPct val="80000"/>
              </a:lnSpc>
              <a:buFontTx/>
              <a:buNone/>
            </a:pPr>
            <a:endParaRPr lang="en-US" altLang="zh-TW" sz="2000" b="1" smtClean="0"/>
          </a:p>
          <a:p>
            <a:pPr marL="0" indent="0" algn="ctr">
              <a:lnSpc>
                <a:spcPct val="80000"/>
              </a:lnSpc>
              <a:buFontTx/>
              <a:buNone/>
            </a:pPr>
            <a:endParaRPr lang="en-US" altLang="zh-TW" sz="800" smtClean="0">
              <a:solidFill>
                <a:schemeClr val="bg2"/>
              </a:solidFill>
              <a:latin typeface="Arial Narrow" pitchFamily="34" charset="0"/>
            </a:endParaRPr>
          </a:p>
          <a:p>
            <a:pPr marL="0" indent="0" algn="ctr" eaLnBrk="1" hangingPunct="1">
              <a:lnSpc>
                <a:spcPct val="80000"/>
              </a:lnSpc>
              <a:buFontTx/>
              <a:buNone/>
            </a:pPr>
            <a:endParaRPr lang="zh-TW" altLang="en-US" sz="2000" smtClean="0">
              <a:solidFill>
                <a:schemeClr val="bg1"/>
              </a:solidFill>
            </a:endParaRPr>
          </a:p>
        </p:txBody>
      </p:sp>
      <p:sp>
        <p:nvSpPr>
          <p:cNvPr id="4100" name="Rectangle 4"/>
          <p:cNvSpPr>
            <a:spLocks noChangeArrowheads="1"/>
          </p:cNvSpPr>
          <p:nvPr/>
        </p:nvSpPr>
        <p:spPr bwMode="auto">
          <a:xfrm>
            <a:off x="0" y="6553200"/>
            <a:ext cx="7543800" cy="336550"/>
          </a:xfrm>
          <a:prstGeom prst="rect">
            <a:avLst/>
          </a:prstGeom>
          <a:noFill/>
          <a:ln w="9525">
            <a:noFill/>
            <a:miter lim="800000"/>
            <a:headEnd/>
            <a:tailEnd/>
          </a:ln>
        </p:spPr>
        <p:txBody>
          <a:bodyPr>
            <a:spAutoFit/>
          </a:bodyPr>
          <a:lstStyle/>
          <a:p>
            <a:r>
              <a:rPr lang="en-US" altLang="zh-TW" sz="800">
                <a:solidFill>
                  <a:schemeClr val="bg2"/>
                </a:solidFill>
              </a:rPr>
              <a:t>Lotus Institute of Integrative Medicine, PO Box 92493, City of Industry, CA 91715</a:t>
            </a:r>
          </a:p>
          <a:p>
            <a:r>
              <a:rPr lang="en-US" altLang="zh-TW" sz="800">
                <a:solidFill>
                  <a:schemeClr val="bg2"/>
                </a:solidFill>
              </a:rPr>
              <a:t>Shall not be copied, duplicated, or distributed in any format or be used for teaching without prior written consent from Lotus Institute of Integrative Medicine</a:t>
            </a:r>
          </a:p>
        </p:txBody>
      </p:sp>
    </p:spTree>
  </p:cSld>
  <p:clrMapOvr>
    <a:masterClrMapping/>
  </p:clrMapOvr>
  <p:transition>
    <p:random/>
    <p:sndAc>
      <p:stSnd>
        <p:snd r:embed="rId3" name="WHOOSH.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smtClean="0"/>
              <a:t>Guidance for Corona Virus Disease 2019</a:t>
            </a:r>
            <a:endParaRPr lang="en-US" sz="3400"/>
          </a:p>
        </p:txBody>
      </p:sp>
      <p:sp>
        <p:nvSpPr>
          <p:cNvPr id="3" name="Content Placeholder 2"/>
          <p:cNvSpPr>
            <a:spLocks noGrp="1"/>
          </p:cNvSpPr>
          <p:nvPr>
            <p:ph idx="1"/>
          </p:nvPr>
        </p:nvSpPr>
        <p:spPr/>
        <p:txBody>
          <a:bodyPr/>
          <a:lstStyle/>
          <a:p>
            <a:r>
              <a:rPr lang="en-US" sz="1600" smtClean="0"/>
              <a:t>Medical Observation Period:  </a:t>
            </a:r>
            <a:r>
              <a:rPr lang="en-US" sz="1400" smtClean="0"/>
              <a:t>Type 1 and Type 2</a:t>
            </a:r>
          </a:p>
          <a:p>
            <a:r>
              <a:rPr lang="en-US" sz="1600" smtClean="0"/>
              <a:t>Clinical Treatment Period (for confirmed cases)</a:t>
            </a:r>
          </a:p>
          <a:p>
            <a:pPr lvl="1"/>
            <a:r>
              <a:rPr lang="en-US" sz="1400" smtClean="0"/>
              <a:t>General Type</a:t>
            </a:r>
          </a:p>
          <a:p>
            <a:pPr lvl="1"/>
            <a:r>
              <a:rPr lang="en-US" sz="1400" smtClean="0"/>
              <a:t>Mild Type: </a:t>
            </a:r>
          </a:p>
          <a:p>
            <a:pPr lvl="2"/>
            <a:r>
              <a:rPr lang="en-US" sz="1200" smtClean="0"/>
              <a:t>Cold dampness stagnating Lungs</a:t>
            </a:r>
          </a:p>
          <a:p>
            <a:pPr lvl="2"/>
            <a:r>
              <a:rPr lang="en-US" sz="1200" smtClean="0"/>
              <a:t>Damp heat accumulated Lungs</a:t>
            </a:r>
          </a:p>
          <a:p>
            <a:pPr lvl="1"/>
            <a:r>
              <a:rPr lang="en-US" sz="1400" smtClean="0"/>
              <a:t>Moderate Type:</a:t>
            </a:r>
          </a:p>
          <a:p>
            <a:pPr lvl="2"/>
            <a:r>
              <a:rPr lang="en-US" sz="1200" smtClean="0"/>
              <a:t>Damp poison stagnating Lungs</a:t>
            </a:r>
          </a:p>
          <a:p>
            <a:pPr lvl="2"/>
            <a:r>
              <a:rPr lang="en-US" sz="1200" smtClean="0"/>
              <a:t>Cold dampness obstructing Lungs</a:t>
            </a:r>
          </a:p>
          <a:p>
            <a:pPr lvl="1"/>
            <a:r>
              <a:rPr lang="en-US" sz="1600" smtClean="0"/>
              <a:t>Severe Type:</a:t>
            </a:r>
          </a:p>
          <a:p>
            <a:pPr lvl="2"/>
            <a:r>
              <a:rPr lang="en-US" sz="1200" smtClean="0"/>
              <a:t>Lung blocked by epidemic toxin</a:t>
            </a:r>
          </a:p>
          <a:p>
            <a:pPr lvl="2"/>
            <a:r>
              <a:rPr lang="en-US" sz="1200" smtClean="0"/>
              <a:t>Flaring heat in Qi and Ying levels</a:t>
            </a:r>
          </a:p>
          <a:p>
            <a:pPr lvl="1"/>
            <a:r>
              <a:rPr lang="en-US" sz="1600" smtClean="0"/>
              <a:t>Critical Type:</a:t>
            </a:r>
          </a:p>
          <a:p>
            <a:pPr lvl="2"/>
            <a:r>
              <a:rPr lang="en-US" sz="1200" smtClean="0"/>
              <a:t>Internal block and outward desertion</a:t>
            </a:r>
          </a:p>
          <a:p>
            <a:r>
              <a:rPr lang="en-US" sz="1600" smtClean="0"/>
              <a:t>Recovery Period:</a:t>
            </a:r>
          </a:p>
          <a:p>
            <a:pPr lvl="2"/>
            <a:r>
              <a:rPr lang="en-US" sz="1200" smtClean="0"/>
              <a:t>Lung and Spleen </a:t>
            </a:r>
            <a:r>
              <a:rPr lang="en-US" sz="1200" err="1" smtClean="0"/>
              <a:t>qi</a:t>
            </a:r>
            <a:r>
              <a:rPr lang="en-US" sz="1200" smtClean="0"/>
              <a:t> deficiency</a:t>
            </a:r>
          </a:p>
          <a:p>
            <a:pPr lvl="2"/>
            <a:r>
              <a:rPr lang="en-US" sz="1200" smtClean="0"/>
              <a:t>Deficiency of </a:t>
            </a:r>
            <a:r>
              <a:rPr lang="en-US" sz="1200" err="1" smtClean="0"/>
              <a:t>qi</a:t>
            </a:r>
            <a:r>
              <a:rPr lang="en-US" sz="1200" smtClean="0"/>
              <a:t> and yin</a:t>
            </a:r>
            <a:endParaRPr lang="en-US" sz="1400"/>
          </a:p>
        </p:txBody>
      </p:sp>
      <p:sp>
        <p:nvSpPr>
          <p:cNvPr id="4" name="Rectangle 3"/>
          <p:cNvSpPr/>
          <p:nvPr/>
        </p:nvSpPr>
        <p:spPr>
          <a:xfrm>
            <a:off x="152400" y="6172200"/>
            <a:ext cx="4572000" cy="400110"/>
          </a:xfrm>
          <a:prstGeom prst="rect">
            <a:avLst/>
          </a:prstGeom>
        </p:spPr>
        <p:txBody>
          <a:bodyPr>
            <a:spAutoFit/>
          </a:bodyPr>
          <a:lstStyle/>
          <a:p>
            <a:r>
              <a:rPr lang="zh-CN" altLang="en-US" sz="1000" u="sng" smtClean="0">
                <a:solidFill>
                  <a:schemeClr val="bg1"/>
                </a:solidFill>
                <a:hlinkClick r:id="rId2"/>
              </a:rPr>
              <a:t>英文版全文 </a:t>
            </a:r>
            <a:r>
              <a:rPr lang="en-US" altLang="zh-CN" sz="1000" u="sng" smtClean="0">
                <a:solidFill>
                  <a:schemeClr val="bg1"/>
                </a:solidFill>
                <a:hlinkClick r:id="rId2"/>
              </a:rPr>
              <a:t>_ </a:t>
            </a:r>
            <a:r>
              <a:rPr lang="zh-CN" altLang="en-US" sz="1000" u="sng" smtClean="0">
                <a:solidFill>
                  <a:schemeClr val="bg1"/>
                </a:solidFill>
                <a:hlinkClick r:id="rId2"/>
              </a:rPr>
              <a:t>新型冠状病毒肺炎防控和诊疗指南 </a:t>
            </a:r>
            <a:r>
              <a:rPr lang="en-US" sz="1000" u="sng" smtClean="0">
                <a:hlinkClick r:id="rId2"/>
              </a:rPr>
              <a:t>https://mp.weixin.qq.com/s/nOAmosQ4YqkXHKdJbBE9GA</a:t>
            </a:r>
            <a:endParaRPr lang="en-US"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smtClean="0"/>
              <a:t>Guidance for Corona Virus Disease 2019</a:t>
            </a:r>
            <a:endParaRPr lang="en-US" sz="3400"/>
          </a:p>
        </p:txBody>
      </p:sp>
      <p:sp>
        <p:nvSpPr>
          <p:cNvPr id="3" name="Content Placeholder 2"/>
          <p:cNvSpPr>
            <a:spLocks noGrp="1"/>
          </p:cNvSpPr>
          <p:nvPr>
            <p:ph idx="1"/>
          </p:nvPr>
        </p:nvSpPr>
        <p:spPr/>
        <p:txBody>
          <a:bodyPr/>
          <a:lstStyle/>
          <a:p>
            <a:r>
              <a:rPr lang="en-US" sz="1600" smtClean="0"/>
              <a:t>Medical Observation Period:  </a:t>
            </a:r>
            <a:r>
              <a:rPr lang="en-US" sz="1400" smtClean="0"/>
              <a:t>Type 1 and Type 2</a:t>
            </a:r>
          </a:p>
          <a:p>
            <a:r>
              <a:rPr lang="en-US" sz="1600" smtClean="0"/>
              <a:t>Clinical Treatment Period (for confirmed cases)</a:t>
            </a:r>
          </a:p>
          <a:p>
            <a:pPr lvl="1"/>
            <a:r>
              <a:rPr lang="en-US" sz="1400" smtClean="0"/>
              <a:t>General Type = </a:t>
            </a:r>
            <a:r>
              <a:rPr lang="en-US" sz="1400" b="1" i="1" u="sng" smtClean="0">
                <a:solidFill>
                  <a:srgbClr val="0070C0"/>
                </a:solidFill>
              </a:rPr>
              <a:t>Qing Fei Pai Du Tang</a:t>
            </a:r>
            <a:endParaRPr lang="en-US" sz="1400" smtClean="0"/>
          </a:p>
          <a:p>
            <a:pPr lvl="1"/>
            <a:r>
              <a:rPr lang="en-US" sz="1400" smtClean="0"/>
              <a:t>Mild Type: </a:t>
            </a:r>
          </a:p>
          <a:p>
            <a:pPr lvl="2"/>
            <a:r>
              <a:rPr lang="en-US" sz="1200" smtClean="0"/>
              <a:t>Cold dampness stagnating Lungs</a:t>
            </a:r>
          </a:p>
          <a:p>
            <a:pPr lvl="2"/>
            <a:r>
              <a:rPr lang="en-US" sz="1200" smtClean="0"/>
              <a:t>Damp heat accumulated Lungs</a:t>
            </a:r>
          </a:p>
          <a:p>
            <a:pPr lvl="1"/>
            <a:r>
              <a:rPr lang="en-US" sz="1400" smtClean="0"/>
              <a:t>Moderate Type:</a:t>
            </a:r>
          </a:p>
          <a:p>
            <a:pPr lvl="2"/>
            <a:r>
              <a:rPr lang="en-US" sz="1200" smtClean="0"/>
              <a:t>Damp poison stagnating </a:t>
            </a:r>
            <a:r>
              <a:rPr lang="en-US" sz="1200" smtClean="0"/>
              <a:t>Lungs</a:t>
            </a:r>
            <a:endParaRPr lang="en-US" sz="1200" b="1" i="1" u="sng" smtClean="0">
              <a:solidFill>
                <a:srgbClr val="C00000"/>
              </a:solidFill>
            </a:endParaRPr>
          </a:p>
          <a:p>
            <a:pPr lvl="2"/>
            <a:r>
              <a:rPr lang="en-US" sz="1200" smtClean="0"/>
              <a:t>Cold dampness obstructing Lungs</a:t>
            </a:r>
          </a:p>
          <a:p>
            <a:pPr lvl="1"/>
            <a:r>
              <a:rPr lang="en-US" sz="1600" smtClean="0"/>
              <a:t>Severe Type:</a:t>
            </a:r>
          </a:p>
          <a:p>
            <a:pPr lvl="2"/>
            <a:r>
              <a:rPr lang="en-US" sz="1200" smtClean="0"/>
              <a:t>Lung blocked by epidemic toxin</a:t>
            </a:r>
          </a:p>
          <a:p>
            <a:pPr lvl="2"/>
            <a:r>
              <a:rPr lang="en-US" sz="1200" smtClean="0"/>
              <a:t>Flaring heat in Qi and Ying levels</a:t>
            </a:r>
          </a:p>
          <a:p>
            <a:pPr lvl="1"/>
            <a:r>
              <a:rPr lang="en-US" sz="1600" smtClean="0"/>
              <a:t>Critical Type:</a:t>
            </a:r>
          </a:p>
          <a:p>
            <a:pPr lvl="2"/>
            <a:r>
              <a:rPr lang="en-US" sz="1200" smtClean="0"/>
              <a:t>Internal block and outward desertion</a:t>
            </a:r>
          </a:p>
          <a:p>
            <a:pPr lvl="1"/>
            <a:r>
              <a:rPr lang="en-US" sz="1600" smtClean="0"/>
              <a:t>Recovery Period:</a:t>
            </a:r>
          </a:p>
          <a:p>
            <a:pPr lvl="2"/>
            <a:r>
              <a:rPr lang="en-US" sz="1200" smtClean="0"/>
              <a:t>Lung and Spleen </a:t>
            </a:r>
            <a:r>
              <a:rPr lang="en-US" sz="1200" err="1" smtClean="0"/>
              <a:t>qi</a:t>
            </a:r>
            <a:r>
              <a:rPr lang="en-US" sz="1200" smtClean="0"/>
              <a:t> deficiency</a:t>
            </a:r>
          </a:p>
          <a:p>
            <a:pPr lvl="2"/>
            <a:r>
              <a:rPr lang="en-US" sz="1200" smtClean="0"/>
              <a:t>Deficiency of </a:t>
            </a:r>
            <a:r>
              <a:rPr lang="en-US" sz="1200" err="1" smtClean="0"/>
              <a:t>qi</a:t>
            </a:r>
            <a:r>
              <a:rPr lang="en-US" sz="1200" smtClean="0"/>
              <a:t> and yin</a:t>
            </a:r>
            <a:endParaRPr lang="en-US" sz="1200"/>
          </a:p>
        </p:txBody>
      </p:sp>
      <p:sp>
        <p:nvSpPr>
          <p:cNvPr id="4" name="Rectangle 3"/>
          <p:cNvSpPr/>
          <p:nvPr/>
        </p:nvSpPr>
        <p:spPr>
          <a:xfrm>
            <a:off x="152400" y="6172200"/>
            <a:ext cx="4572000" cy="400110"/>
          </a:xfrm>
          <a:prstGeom prst="rect">
            <a:avLst/>
          </a:prstGeom>
        </p:spPr>
        <p:txBody>
          <a:bodyPr>
            <a:spAutoFit/>
          </a:bodyPr>
          <a:lstStyle/>
          <a:p>
            <a:r>
              <a:rPr lang="zh-CN" altLang="en-US" sz="1000" u="sng" smtClean="0">
                <a:solidFill>
                  <a:schemeClr val="bg1"/>
                </a:solidFill>
                <a:hlinkClick r:id="rId2"/>
              </a:rPr>
              <a:t>英文版全文 </a:t>
            </a:r>
            <a:r>
              <a:rPr lang="en-US" altLang="zh-CN" sz="1000" u="sng" smtClean="0">
                <a:solidFill>
                  <a:schemeClr val="bg1"/>
                </a:solidFill>
                <a:hlinkClick r:id="rId2"/>
              </a:rPr>
              <a:t>_ </a:t>
            </a:r>
            <a:r>
              <a:rPr lang="zh-CN" altLang="en-US" sz="1000" u="sng" smtClean="0">
                <a:solidFill>
                  <a:schemeClr val="bg1"/>
                </a:solidFill>
                <a:hlinkClick r:id="rId2"/>
              </a:rPr>
              <a:t>新型冠状病毒肺炎防控和诊疗指南 </a:t>
            </a:r>
            <a:r>
              <a:rPr lang="en-US" sz="1000" u="sng" smtClean="0">
                <a:hlinkClick r:id="rId2"/>
              </a:rPr>
              <a:t>https://mp.weixin.qq.com/s/nOAmosQ4YqkXHKdJbBE9GA</a:t>
            </a:r>
            <a:endParaRPr lang="en-US" sz="1000"/>
          </a:p>
        </p:txBody>
      </p:sp>
      <p:sp>
        <p:nvSpPr>
          <p:cNvPr id="7" name="Right Arrow 6"/>
          <p:cNvSpPr/>
          <p:nvPr/>
        </p:nvSpPr>
        <p:spPr bwMode="auto">
          <a:xfrm rot="10800000">
            <a:off x="4648200" y="2286001"/>
            <a:ext cx="2819400" cy="228603"/>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smtClean="0"/>
              <a:t>Xuan Fei Bai Du</a:t>
            </a: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err="1" smtClean="0"/>
              <a:t>清肺排毒汤</a:t>
            </a:r>
            <a:r>
              <a:rPr lang="en-US" sz="3200" smtClean="0"/>
              <a:t> </a:t>
            </a:r>
            <a:r>
              <a:rPr lang="en-US" sz="3200" i="1" smtClean="0"/>
              <a:t>Qing Fei Pai Du Tang </a:t>
            </a:r>
            <a:br>
              <a:rPr lang="en-US" sz="3200" i="1" smtClean="0"/>
            </a:br>
            <a:r>
              <a:rPr lang="en-US" sz="3200" smtClean="0"/>
              <a:t>(Lung Cleansing &amp; Detoxifying Decoction)</a:t>
            </a:r>
            <a:endParaRPr lang="en-US" sz="3200"/>
          </a:p>
        </p:txBody>
      </p:sp>
      <p:sp>
        <p:nvSpPr>
          <p:cNvPr id="3" name="Content Placeholder 2"/>
          <p:cNvSpPr>
            <a:spLocks noGrp="1"/>
          </p:cNvSpPr>
          <p:nvPr>
            <p:ph idx="1"/>
          </p:nvPr>
        </p:nvSpPr>
        <p:spPr/>
        <p:txBody>
          <a:bodyPr/>
          <a:lstStyle/>
          <a:p>
            <a:pPr lvl="0"/>
            <a:r>
              <a:rPr lang="en-US" sz="1800" err="1" smtClean="0"/>
              <a:t>麻黃杏仁甘草石膏湯</a:t>
            </a:r>
            <a:r>
              <a:rPr lang="en-US" sz="1800" smtClean="0"/>
              <a:t> </a:t>
            </a:r>
            <a:r>
              <a:rPr lang="en-US" sz="1800" i="1" err="1" smtClean="0"/>
              <a:t>Má</a:t>
            </a:r>
            <a:r>
              <a:rPr lang="en-US" sz="1800" i="1" smtClean="0"/>
              <a:t> </a:t>
            </a:r>
            <a:r>
              <a:rPr lang="en-US" sz="1800" i="1" err="1" smtClean="0"/>
              <a:t>Huáng</a:t>
            </a:r>
            <a:r>
              <a:rPr lang="en-US" sz="1800" i="1" smtClean="0"/>
              <a:t> </a:t>
            </a:r>
            <a:r>
              <a:rPr lang="en-US" sz="1800" i="1" err="1" smtClean="0"/>
              <a:t>Xìng</a:t>
            </a:r>
            <a:r>
              <a:rPr lang="en-US" sz="1800" i="1" smtClean="0"/>
              <a:t> </a:t>
            </a:r>
            <a:r>
              <a:rPr lang="en-US" sz="1800" i="1" err="1" smtClean="0"/>
              <a:t>Rén</a:t>
            </a:r>
            <a:r>
              <a:rPr lang="en-US" sz="1800" i="1" smtClean="0"/>
              <a:t> </a:t>
            </a:r>
            <a:r>
              <a:rPr lang="en-US" sz="1800" i="1" err="1" smtClean="0"/>
              <a:t>Gān</a:t>
            </a:r>
            <a:r>
              <a:rPr lang="en-US" sz="1800" i="1" smtClean="0"/>
              <a:t> </a:t>
            </a:r>
            <a:r>
              <a:rPr lang="en-US" sz="1800" i="1" err="1" smtClean="0"/>
              <a:t>Căo</a:t>
            </a:r>
            <a:r>
              <a:rPr lang="en-US" sz="1800" i="1" smtClean="0"/>
              <a:t> </a:t>
            </a:r>
            <a:r>
              <a:rPr lang="en-US" sz="1800" i="1" err="1" smtClean="0"/>
              <a:t>Shí</a:t>
            </a:r>
            <a:r>
              <a:rPr lang="en-US" sz="1800" i="1" smtClean="0"/>
              <a:t> </a:t>
            </a:r>
            <a:r>
              <a:rPr lang="en-US" sz="1800" i="1" err="1" smtClean="0"/>
              <a:t>Gāo</a:t>
            </a:r>
            <a:r>
              <a:rPr lang="en-US" sz="1800" i="1" smtClean="0"/>
              <a:t> </a:t>
            </a:r>
            <a:r>
              <a:rPr lang="en-US" sz="1800" i="1" err="1" smtClean="0"/>
              <a:t>Tāng</a:t>
            </a:r>
            <a:r>
              <a:rPr lang="en-US" sz="1800" smtClean="0"/>
              <a:t> (Ephedra, Apricot Kernel, Licorice, and Gypsum Decoction)</a:t>
            </a:r>
          </a:p>
          <a:p>
            <a:pPr lvl="0"/>
            <a:r>
              <a:rPr lang="en-US" sz="1800" smtClean="0"/>
              <a:t>射干麻黃湯 </a:t>
            </a:r>
            <a:r>
              <a:rPr lang="en-US" sz="1800" i="1" smtClean="0"/>
              <a:t>Shè </a:t>
            </a:r>
            <a:r>
              <a:rPr lang="en-US" sz="1800" i="1" err="1" smtClean="0"/>
              <a:t>Gān</a:t>
            </a:r>
            <a:r>
              <a:rPr lang="en-US" sz="1800" i="1" smtClean="0"/>
              <a:t> </a:t>
            </a:r>
            <a:r>
              <a:rPr lang="en-US" sz="1800" i="1" err="1" smtClean="0"/>
              <a:t>Má</a:t>
            </a:r>
            <a:r>
              <a:rPr lang="en-US" sz="1800" i="1" smtClean="0"/>
              <a:t> </a:t>
            </a:r>
            <a:r>
              <a:rPr lang="en-US" sz="1800" i="1" err="1" smtClean="0"/>
              <a:t>Huáng</a:t>
            </a:r>
            <a:r>
              <a:rPr lang="en-US" sz="1800" i="1" smtClean="0"/>
              <a:t> </a:t>
            </a:r>
            <a:r>
              <a:rPr lang="en-US" sz="1800" i="1" err="1" smtClean="0"/>
              <a:t>Tāng</a:t>
            </a:r>
            <a:r>
              <a:rPr lang="en-US" sz="1800" smtClean="0"/>
              <a:t> (Belamcanda and Ephedra Decoction)</a:t>
            </a:r>
          </a:p>
          <a:p>
            <a:pPr lvl="0"/>
            <a:r>
              <a:rPr lang="en-US" sz="1800" smtClean="0"/>
              <a:t>小柴胡湯 </a:t>
            </a:r>
            <a:r>
              <a:rPr lang="en-US" sz="1800" i="1" smtClean="0"/>
              <a:t>Xiăo </a:t>
            </a:r>
            <a:r>
              <a:rPr lang="en-US" sz="1800" i="1" err="1" smtClean="0"/>
              <a:t>Chái</a:t>
            </a:r>
            <a:r>
              <a:rPr lang="en-US" sz="1800" i="1" smtClean="0"/>
              <a:t> </a:t>
            </a:r>
            <a:r>
              <a:rPr lang="en-US" sz="1800" i="1" err="1" smtClean="0"/>
              <a:t>Hú</a:t>
            </a:r>
            <a:r>
              <a:rPr lang="en-US" sz="1800" i="1" smtClean="0"/>
              <a:t> </a:t>
            </a:r>
            <a:r>
              <a:rPr lang="en-US" sz="1800" i="1" err="1" smtClean="0"/>
              <a:t>Tāng</a:t>
            </a:r>
            <a:r>
              <a:rPr lang="en-US" sz="1800" smtClean="0"/>
              <a:t> (Minor Bupleurum Decoction)</a:t>
            </a:r>
          </a:p>
          <a:p>
            <a:pPr lvl="0"/>
            <a:r>
              <a:rPr lang="en-US" sz="1800" smtClean="0"/>
              <a:t>五苓散 </a:t>
            </a:r>
            <a:r>
              <a:rPr lang="en-US" sz="1800" i="1" smtClean="0"/>
              <a:t>Wŭ </a:t>
            </a:r>
            <a:r>
              <a:rPr lang="en-US" sz="1800" i="1" err="1" smtClean="0"/>
              <a:t>Líng</a:t>
            </a:r>
            <a:r>
              <a:rPr lang="en-US" sz="1800" i="1" smtClean="0"/>
              <a:t> </a:t>
            </a:r>
            <a:r>
              <a:rPr lang="en-US" sz="1800" i="1" err="1" smtClean="0"/>
              <a:t>Săn</a:t>
            </a:r>
            <a:r>
              <a:rPr lang="en-US" sz="1800" smtClean="0"/>
              <a:t> (Five-Ingredient Powder with Poria)</a:t>
            </a:r>
          </a:p>
          <a:p>
            <a:endParaRPr lang="en-US" sz="1800" smtClean="0"/>
          </a:p>
          <a:p>
            <a:endParaRPr lang="en-US" sz="1800"/>
          </a:p>
        </p:txBody>
      </p:sp>
      <p:sp>
        <p:nvSpPr>
          <p:cNvPr id="4" name="Rectangle 3"/>
          <p:cNvSpPr/>
          <p:nvPr/>
        </p:nvSpPr>
        <p:spPr>
          <a:xfrm>
            <a:off x="304800" y="6172200"/>
            <a:ext cx="4572000" cy="246221"/>
          </a:xfrm>
          <a:prstGeom prst="rect">
            <a:avLst/>
          </a:prstGeom>
        </p:spPr>
        <p:txBody>
          <a:bodyPr>
            <a:spAutoFit/>
          </a:bodyPr>
          <a:lstStyle/>
          <a:p>
            <a:r>
              <a:rPr lang="en-US" sz="1000" smtClean="0">
                <a:solidFill>
                  <a:schemeClr val="bg1"/>
                </a:solidFill>
              </a:rPr>
              <a:t>https://www.elotus.org/content/tcm-resources-covid-19</a:t>
            </a:r>
            <a:endParaRPr lang="en-US" sz="100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err="1" smtClean="0"/>
              <a:t>清肺排毒汤</a:t>
            </a:r>
            <a:r>
              <a:rPr lang="en-US" sz="3200" smtClean="0"/>
              <a:t> </a:t>
            </a:r>
            <a:r>
              <a:rPr lang="en-US" sz="3200" i="1" smtClean="0"/>
              <a:t>Qing Fei Pai Du Tang </a:t>
            </a:r>
            <a:br>
              <a:rPr lang="en-US" sz="3200" i="1" smtClean="0"/>
            </a:br>
            <a:r>
              <a:rPr lang="en-US" sz="3200" smtClean="0"/>
              <a:t>(Lung Cleansing &amp; Detoxifying Decoction)</a:t>
            </a:r>
            <a:endParaRPr lang="en-US" sz="3200"/>
          </a:p>
        </p:txBody>
      </p:sp>
      <p:sp>
        <p:nvSpPr>
          <p:cNvPr id="3" name="Content Placeholder 2"/>
          <p:cNvSpPr>
            <a:spLocks noGrp="1"/>
          </p:cNvSpPr>
          <p:nvPr>
            <p:ph idx="1"/>
          </p:nvPr>
        </p:nvSpPr>
        <p:spPr>
          <a:xfrm>
            <a:off x="609600" y="1600200"/>
            <a:ext cx="8382000" cy="4343400"/>
          </a:xfrm>
        </p:spPr>
        <p:txBody>
          <a:bodyPr/>
          <a:lstStyle/>
          <a:p>
            <a:r>
              <a:rPr lang="en-US" sz="1100" i="1" smtClean="0"/>
              <a:t>Ma</a:t>
            </a:r>
            <a:r>
              <a:rPr lang="en-US" sz="1100" smtClean="0"/>
              <a:t> </a:t>
            </a:r>
            <a:r>
              <a:rPr lang="en-US" sz="1100" i="1" smtClean="0"/>
              <a:t>Huang</a:t>
            </a:r>
            <a:r>
              <a:rPr lang="en-US" sz="1100" smtClean="0"/>
              <a:t> (Herba Ephedrae), 9g</a:t>
            </a:r>
          </a:p>
          <a:p>
            <a:r>
              <a:rPr lang="fr-FR" sz="1100" i="1" smtClean="0"/>
              <a:t>Zhi</a:t>
            </a:r>
            <a:r>
              <a:rPr lang="fr-FR" sz="1100" smtClean="0"/>
              <a:t> </a:t>
            </a:r>
            <a:r>
              <a:rPr lang="fr-FR" sz="1100" i="1" smtClean="0"/>
              <a:t>Gan</a:t>
            </a:r>
            <a:r>
              <a:rPr lang="fr-FR" sz="1100" smtClean="0"/>
              <a:t> </a:t>
            </a:r>
            <a:r>
              <a:rPr lang="fr-FR" sz="1100" i="1" smtClean="0"/>
              <a:t>Cao</a:t>
            </a:r>
            <a:r>
              <a:rPr lang="fr-FR" sz="1100" smtClean="0"/>
              <a:t> (Radix et Rhizoma Glycyrrhizae Praeparata cum Melle)</a:t>
            </a:r>
            <a:r>
              <a:rPr lang="en-US" sz="1100" smtClean="0"/>
              <a:t>, 6g</a:t>
            </a:r>
          </a:p>
          <a:p>
            <a:r>
              <a:rPr lang="en-US" sz="1100" i="1" smtClean="0"/>
              <a:t>Ku</a:t>
            </a:r>
            <a:r>
              <a:rPr lang="en-US" sz="1100" smtClean="0"/>
              <a:t> </a:t>
            </a:r>
            <a:r>
              <a:rPr lang="en-US" sz="1100" i="1" smtClean="0"/>
              <a:t>Xing</a:t>
            </a:r>
            <a:r>
              <a:rPr lang="en-US" sz="1100" smtClean="0"/>
              <a:t> </a:t>
            </a:r>
            <a:r>
              <a:rPr lang="en-US" sz="1100" i="1" smtClean="0"/>
              <a:t>Ren</a:t>
            </a:r>
            <a:r>
              <a:rPr lang="en-US" sz="1100" smtClean="0"/>
              <a:t> (Semen Armeniacae Amarum), 9g</a:t>
            </a:r>
          </a:p>
          <a:p>
            <a:r>
              <a:rPr lang="en-US" sz="1100" i="1" smtClean="0"/>
              <a:t>Shi</a:t>
            </a:r>
            <a:r>
              <a:rPr lang="en-US" sz="1100" smtClean="0"/>
              <a:t> </a:t>
            </a:r>
            <a:r>
              <a:rPr lang="en-US" sz="1100" i="1" smtClean="0"/>
              <a:t>Gao</a:t>
            </a:r>
            <a:r>
              <a:rPr lang="en-US" sz="1100" smtClean="0"/>
              <a:t> (Gypsum Fibrosum), 15-30g (pre-decoct)</a:t>
            </a:r>
          </a:p>
          <a:p>
            <a:r>
              <a:rPr lang="en-US" sz="1100" i="1" smtClean="0"/>
              <a:t>Gui</a:t>
            </a:r>
            <a:r>
              <a:rPr lang="en-US" sz="1100" smtClean="0"/>
              <a:t> </a:t>
            </a:r>
            <a:r>
              <a:rPr lang="en-US" sz="1100" i="1" smtClean="0"/>
              <a:t>Zhi</a:t>
            </a:r>
            <a:r>
              <a:rPr lang="en-US" sz="1100" smtClean="0"/>
              <a:t> (Ramulus Cinnamomi), 9g</a:t>
            </a:r>
          </a:p>
          <a:p>
            <a:r>
              <a:rPr lang="en-US" sz="1100" i="1" smtClean="0"/>
              <a:t>Ze</a:t>
            </a:r>
            <a:r>
              <a:rPr lang="en-US" sz="1100" smtClean="0"/>
              <a:t> </a:t>
            </a:r>
            <a:r>
              <a:rPr lang="en-US" sz="1100" i="1" smtClean="0"/>
              <a:t>Xie</a:t>
            </a:r>
            <a:r>
              <a:rPr lang="en-US" sz="1100" smtClean="0"/>
              <a:t> (Rhizoma Alismatis), 9g</a:t>
            </a:r>
          </a:p>
          <a:p>
            <a:r>
              <a:rPr lang="en-US" sz="1100" i="1" smtClean="0"/>
              <a:t>Zhu Ling</a:t>
            </a:r>
            <a:r>
              <a:rPr lang="en-US" sz="1100" smtClean="0"/>
              <a:t> (Polyporus), 9g</a:t>
            </a:r>
          </a:p>
          <a:p>
            <a:r>
              <a:rPr lang="en-US" sz="1100" i="1" smtClean="0"/>
              <a:t>Bai</a:t>
            </a:r>
            <a:r>
              <a:rPr lang="en-US" sz="1100" smtClean="0"/>
              <a:t> </a:t>
            </a:r>
            <a:r>
              <a:rPr lang="en-US" sz="1100" i="1" smtClean="0"/>
              <a:t>Zhu</a:t>
            </a:r>
            <a:r>
              <a:rPr lang="en-US" sz="1100" smtClean="0"/>
              <a:t> (Rhizoma Atractylodis Macrocephalae), 9g</a:t>
            </a:r>
          </a:p>
          <a:p>
            <a:r>
              <a:rPr lang="en-US" sz="1100" i="1" smtClean="0"/>
              <a:t>Fu</a:t>
            </a:r>
            <a:r>
              <a:rPr lang="en-US" sz="1100" smtClean="0"/>
              <a:t> </a:t>
            </a:r>
            <a:r>
              <a:rPr lang="en-US" sz="1100" i="1" smtClean="0"/>
              <a:t>Ling</a:t>
            </a:r>
            <a:r>
              <a:rPr lang="en-US" sz="1100" smtClean="0"/>
              <a:t> (Poria), 15g</a:t>
            </a:r>
          </a:p>
          <a:p>
            <a:r>
              <a:rPr lang="en-US" sz="1100" i="1" smtClean="0"/>
              <a:t>Chai</a:t>
            </a:r>
            <a:r>
              <a:rPr lang="en-US" sz="1100" smtClean="0"/>
              <a:t> </a:t>
            </a:r>
            <a:r>
              <a:rPr lang="en-US" sz="1100" i="1" smtClean="0"/>
              <a:t>Hu</a:t>
            </a:r>
            <a:r>
              <a:rPr lang="en-US" sz="1100" smtClean="0"/>
              <a:t> (Radix Bupleuri), 16g</a:t>
            </a:r>
          </a:p>
          <a:p>
            <a:r>
              <a:rPr lang="en-US" sz="1100" i="1" smtClean="0"/>
              <a:t>Huang</a:t>
            </a:r>
            <a:r>
              <a:rPr lang="en-US" sz="1100" smtClean="0"/>
              <a:t> </a:t>
            </a:r>
            <a:r>
              <a:rPr lang="en-US" sz="1100" i="1" smtClean="0"/>
              <a:t>Qin</a:t>
            </a:r>
            <a:r>
              <a:rPr lang="en-US" sz="1100" smtClean="0"/>
              <a:t> (Radix Scutellariae), 6g</a:t>
            </a:r>
          </a:p>
          <a:p>
            <a:r>
              <a:rPr lang="en-US" sz="1100" i="1" smtClean="0"/>
              <a:t>Jiang</a:t>
            </a:r>
            <a:r>
              <a:rPr lang="en-US" sz="1100" smtClean="0"/>
              <a:t> </a:t>
            </a:r>
            <a:r>
              <a:rPr lang="en-US" sz="1100" i="1" smtClean="0"/>
              <a:t>Ban</a:t>
            </a:r>
            <a:r>
              <a:rPr lang="en-US" sz="1100" smtClean="0"/>
              <a:t> </a:t>
            </a:r>
            <a:r>
              <a:rPr lang="en-US" sz="1100" i="1" smtClean="0"/>
              <a:t>Xia</a:t>
            </a:r>
            <a:r>
              <a:rPr lang="en-US" sz="1100" smtClean="0"/>
              <a:t> (Rhizoma Pinelliae Praeparatum cum Zingibere et Alumine), 9g</a:t>
            </a:r>
          </a:p>
          <a:p>
            <a:r>
              <a:rPr lang="en-US" sz="1100" i="1" smtClean="0"/>
              <a:t>Sheng</a:t>
            </a:r>
            <a:r>
              <a:rPr lang="en-US" sz="1100" smtClean="0"/>
              <a:t> </a:t>
            </a:r>
            <a:r>
              <a:rPr lang="en-US" sz="1100" i="1" smtClean="0"/>
              <a:t>Jiang</a:t>
            </a:r>
            <a:r>
              <a:rPr lang="en-US" sz="1100" smtClean="0"/>
              <a:t> (Rhizoma Zingiberis Recens), 9g</a:t>
            </a:r>
          </a:p>
          <a:p>
            <a:r>
              <a:rPr lang="en-US" sz="1100" i="1" smtClean="0"/>
              <a:t>Zi Wan</a:t>
            </a:r>
            <a:r>
              <a:rPr lang="en-US" sz="1100" smtClean="0"/>
              <a:t> (Radix et Rhizoma Asteris), 9g</a:t>
            </a:r>
          </a:p>
          <a:p>
            <a:r>
              <a:rPr lang="en-US" sz="1100" i="1" smtClean="0"/>
              <a:t>Kuan</a:t>
            </a:r>
            <a:r>
              <a:rPr lang="en-US" sz="1100" smtClean="0"/>
              <a:t> </a:t>
            </a:r>
            <a:r>
              <a:rPr lang="en-US" sz="1100" i="1" smtClean="0"/>
              <a:t>Dong</a:t>
            </a:r>
            <a:r>
              <a:rPr lang="en-US" sz="1100" smtClean="0"/>
              <a:t> </a:t>
            </a:r>
            <a:r>
              <a:rPr lang="en-US" sz="1100" i="1" smtClean="0"/>
              <a:t>Hua</a:t>
            </a:r>
            <a:r>
              <a:rPr lang="en-US" sz="1100" smtClean="0"/>
              <a:t> (Flos Farfarae), 9g</a:t>
            </a:r>
          </a:p>
          <a:p>
            <a:r>
              <a:rPr lang="en-US" sz="1100" i="1" smtClean="0"/>
              <a:t>She</a:t>
            </a:r>
            <a:r>
              <a:rPr lang="en-US" sz="1100" smtClean="0"/>
              <a:t> </a:t>
            </a:r>
            <a:r>
              <a:rPr lang="en-US" sz="1100" i="1" smtClean="0"/>
              <a:t>Gan</a:t>
            </a:r>
            <a:r>
              <a:rPr lang="en-US" sz="1100" smtClean="0"/>
              <a:t> (Rhizoma Belamcandae), 9g</a:t>
            </a:r>
          </a:p>
          <a:p>
            <a:r>
              <a:rPr lang="fr-FR" sz="1100" i="1" smtClean="0"/>
              <a:t>Xi</a:t>
            </a:r>
            <a:r>
              <a:rPr lang="fr-FR" sz="1100" smtClean="0"/>
              <a:t> </a:t>
            </a:r>
            <a:r>
              <a:rPr lang="fr-FR" sz="1100" i="1" smtClean="0"/>
              <a:t>Xin</a:t>
            </a:r>
            <a:r>
              <a:rPr lang="fr-FR" sz="1100" smtClean="0"/>
              <a:t> (Radix et Rhizoma Asari)</a:t>
            </a:r>
            <a:r>
              <a:rPr lang="en-US" sz="1100" smtClean="0"/>
              <a:t>, 6g</a:t>
            </a:r>
          </a:p>
          <a:p>
            <a:r>
              <a:rPr lang="en-US" sz="1100" i="1" smtClean="0"/>
              <a:t>Shan</a:t>
            </a:r>
            <a:r>
              <a:rPr lang="en-US" sz="1100" smtClean="0"/>
              <a:t> </a:t>
            </a:r>
            <a:r>
              <a:rPr lang="en-US" sz="1100" i="1" smtClean="0"/>
              <a:t>Yao</a:t>
            </a:r>
            <a:r>
              <a:rPr lang="en-US" sz="1100" smtClean="0"/>
              <a:t> (Rhizoma Dioscoreae), 12g</a:t>
            </a:r>
          </a:p>
          <a:p>
            <a:r>
              <a:rPr lang="fr-FR" sz="1100" i="1" smtClean="0"/>
              <a:t>Zhi</a:t>
            </a:r>
            <a:r>
              <a:rPr lang="fr-FR" sz="1100" smtClean="0"/>
              <a:t> </a:t>
            </a:r>
            <a:r>
              <a:rPr lang="fr-FR" sz="1100" i="1" smtClean="0"/>
              <a:t>Shi</a:t>
            </a:r>
            <a:r>
              <a:rPr lang="fr-FR" sz="1100" smtClean="0"/>
              <a:t> (Fructus Aurantii Immaturus)</a:t>
            </a:r>
            <a:r>
              <a:rPr lang="en-US" sz="1100" smtClean="0"/>
              <a:t>, 6g</a:t>
            </a:r>
          </a:p>
          <a:p>
            <a:r>
              <a:rPr lang="en-US" sz="1100" i="1" smtClean="0"/>
              <a:t>Chen</a:t>
            </a:r>
            <a:r>
              <a:rPr lang="en-US" sz="1100" smtClean="0"/>
              <a:t> </a:t>
            </a:r>
            <a:r>
              <a:rPr lang="en-US" sz="1100" i="1" smtClean="0"/>
              <a:t>Pi</a:t>
            </a:r>
            <a:r>
              <a:rPr lang="en-US" sz="1100" smtClean="0"/>
              <a:t> (Pericarpium Citri Reticulatae), 6g</a:t>
            </a:r>
          </a:p>
          <a:p>
            <a:r>
              <a:rPr lang="en-US" sz="1100" i="1" smtClean="0"/>
              <a:t>Guang</a:t>
            </a:r>
            <a:r>
              <a:rPr lang="en-US" sz="1100" smtClean="0"/>
              <a:t> </a:t>
            </a:r>
            <a:r>
              <a:rPr lang="en-US" sz="1100" i="1" smtClean="0"/>
              <a:t>Huo</a:t>
            </a:r>
            <a:r>
              <a:rPr lang="en-US" sz="1100" smtClean="0"/>
              <a:t> </a:t>
            </a:r>
            <a:r>
              <a:rPr lang="en-US" sz="1100" i="1" smtClean="0"/>
              <a:t>Xiang</a:t>
            </a:r>
            <a:r>
              <a:rPr lang="en-US" sz="1100" smtClean="0"/>
              <a:t> (Herba Pogostemonis), 9g</a:t>
            </a:r>
          </a:p>
          <a:p>
            <a:endParaRPr lang="en-US" sz="1100"/>
          </a:p>
        </p:txBody>
      </p:sp>
      <p:sp>
        <p:nvSpPr>
          <p:cNvPr id="4" name="Rectangle 3"/>
          <p:cNvSpPr/>
          <p:nvPr/>
        </p:nvSpPr>
        <p:spPr>
          <a:xfrm>
            <a:off x="304800" y="6172200"/>
            <a:ext cx="4572000" cy="246221"/>
          </a:xfrm>
          <a:prstGeom prst="rect">
            <a:avLst/>
          </a:prstGeom>
        </p:spPr>
        <p:txBody>
          <a:bodyPr>
            <a:spAutoFit/>
          </a:bodyPr>
          <a:lstStyle/>
          <a:p>
            <a:r>
              <a:rPr lang="en-US" sz="1000" smtClean="0">
                <a:solidFill>
                  <a:schemeClr val="bg1"/>
                </a:solidFill>
              </a:rPr>
              <a:t>https://www.elotus.org/content/tcm-resources-covid-19</a:t>
            </a:r>
            <a:endParaRPr lang="en-US" sz="10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err="1" smtClean="0"/>
              <a:t>清肺排毒汤</a:t>
            </a:r>
            <a:r>
              <a:rPr lang="en-US" sz="3200" smtClean="0"/>
              <a:t> </a:t>
            </a:r>
            <a:r>
              <a:rPr lang="en-US" sz="3200" i="1" smtClean="0"/>
              <a:t>Qing Fei Pai Du Tang </a:t>
            </a:r>
            <a:br>
              <a:rPr lang="en-US" sz="3200" i="1" smtClean="0"/>
            </a:br>
            <a:r>
              <a:rPr lang="en-US" sz="3200" smtClean="0"/>
              <a:t>(Lung Cleansing &amp; Detoxifying Decoction)</a:t>
            </a:r>
            <a:endParaRPr lang="en-US" sz="3200"/>
          </a:p>
        </p:txBody>
      </p:sp>
      <p:sp>
        <p:nvSpPr>
          <p:cNvPr id="3" name="Content Placeholder 2"/>
          <p:cNvSpPr>
            <a:spLocks noGrp="1"/>
          </p:cNvSpPr>
          <p:nvPr>
            <p:ph idx="1"/>
          </p:nvPr>
        </p:nvSpPr>
        <p:spPr/>
        <p:txBody>
          <a:bodyPr/>
          <a:lstStyle/>
          <a:p>
            <a:pPr lvl="0"/>
            <a:r>
              <a:rPr lang="en-US" sz="1800" err="1" smtClean="0"/>
              <a:t>麻黃</a:t>
            </a:r>
            <a:r>
              <a:rPr lang="en-US" sz="1800" smtClean="0"/>
              <a:t> </a:t>
            </a:r>
            <a:r>
              <a:rPr lang="en-US" sz="1800" i="1" err="1" smtClean="0"/>
              <a:t>Má</a:t>
            </a:r>
            <a:r>
              <a:rPr lang="en-US" sz="1800" i="1" smtClean="0"/>
              <a:t> </a:t>
            </a:r>
            <a:r>
              <a:rPr lang="en-US" sz="1800" i="1" err="1" smtClean="0"/>
              <a:t>Huáng</a:t>
            </a:r>
            <a:r>
              <a:rPr lang="en-US" sz="1800" smtClean="0"/>
              <a:t> (Herba Ephedrae) contains ephedrine alkaloids and the use may be restricted or prohibited. Substitution options include </a:t>
            </a:r>
            <a:r>
              <a:rPr lang="en-US" sz="1800" i="1" smtClean="0"/>
              <a:t>Xiang</a:t>
            </a:r>
            <a:r>
              <a:rPr lang="en-US" sz="1800" smtClean="0"/>
              <a:t> </a:t>
            </a:r>
            <a:r>
              <a:rPr lang="en-US" sz="1800" i="1" smtClean="0"/>
              <a:t>Ru</a:t>
            </a:r>
            <a:r>
              <a:rPr lang="en-US" sz="1800" smtClean="0"/>
              <a:t> (Herba Moslae), </a:t>
            </a:r>
            <a:r>
              <a:rPr lang="en-US" sz="1800" i="1" smtClean="0"/>
              <a:t>Di</a:t>
            </a:r>
            <a:r>
              <a:rPr lang="en-US" sz="1800" smtClean="0"/>
              <a:t> </a:t>
            </a:r>
            <a:r>
              <a:rPr lang="en-US" sz="1800" i="1" smtClean="0"/>
              <a:t>Long</a:t>
            </a:r>
            <a:r>
              <a:rPr lang="en-US" sz="1800" smtClean="0"/>
              <a:t> (Pheretima), </a:t>
            </a:r>
            <a:r>
              <a:rPr lang="en-US" sz="1800" i="1" smtClean="0"/>
              <a:t>Ku</a:t>
            </a:r>
            <a:r>
              <a:rPr lang="en-US" sz="1800" smtClean="0"/>
              <a:t> </a:t>
            </a:r>
            <a:r>
              <a:rPr lang="en-US" sz="1800" i="1" smtClean="0"/>
              <a:t>Xing</a:t>
            </a:r>
            <a:r>
              <a:rPr lang="en-US" sz="1800" smtClean="0"/>
              <a:t> </a:t>
            </a:r>
            <a:r>
              <a:rPr lang="en-US" sz="1800" i="1" smtClean="0"/>
              <a:t>Ren</a:t>
            </a:r>
            <a:r>
              <a:rPr lang="en-US" sz="1800" smtClean="0"/>
              <a:t> (Semen Armeniacae Amarum) and </a:t>
            </a:r>
            <a:r>
              <a:rPr lang="fr-FR" sz="1800" i="1" smtClean="0"/>
              <a:t>Zi</a:t>
            </a:r>
            <a:r>
              <a:rPr lang="fr-FR" sz="1800" smtClean="0"/>
              <a:t> </a:t>
            </a:r>
            <a:r>
              <a:rPr lang="fr-FR" sz="1800" i="1" smtClean="0"/>
              <a:t>Su</a:t>
            </a:r>
            <a:r>
              <a:rPr lang="fr-FR" sz="1800" smtClean="0"/>
              <a:t> </a:t>
            </a:r>
            <a:r>
              <a:rPr lang="fr-FR" sz="1800" i="1" smtClean="0"/>
              <a:t>Zi</a:t>
            </a:r>
            <a:r>
              <a:rPr lang="fr-FR" sz="1800" smtClean="0"/>
              <a:t> (Fructus Perillae)</a:t>
            </a:r>
            <a:r>
              <a:rPr lang="en-US" sz="1800" smtClean="0"/>
              <a:t>.</a:t>
            </a:r>
          </a:p>
          <a:p>
            <a:pPr lvl="0"/>
            <a:r>
              <a:rPr lang="en-US" sz="1800" err="1" smtClean="0"/>
              <a:t>款冬花</a:t>
            </a:r>
            <a:r>
              <a:rPr lang="en-US" sz="1800" smtClean="0"/>
              <a:t> </a:t>
            </a:r>
            <a:r>
              <a:rPr lang="en-US" sz="1800" i="1" err="1" smtClean="0"/>
              <a:t>Kuăn</a:t>
            </a:r>
            <a:r>
              <a:rPr lang="en-US" sz="1800" i="1" smtClean="0"/>
              <a:t> </a:t>
            </a:r>
            <a:r>
              <a:rPr lang="en-US" sz="1800" i="1" err="1" smtClean="0"/>
              <a:t>Dōng</a:t>
            </a:r>
            <a:r>
              <a:rPr lang="en-US" sz="1800" i="1" smtClean="0"/>
              <a:t> </a:t>
            </a:r>
            <a:r>
              <a:rPr lang="en-US" sz="1800" i="1" err="1" smtClean="0"/>
              <a:t>Huā</a:t>
            </a:r>
            <a:r>
              <a:rPr lang="en-US" sz="1800" smtClean="0"/>
              <a:t> (Flos Farfarae) contains </a:t>
            </a:r>
            <a:r>
              <a:rPr lang="en-US" sz="1800" err="1" smtClean="0"/>
              <a:t>pyrrolizidine</a:t>
            </a:r>
            <a:r>
              <a:rPr lang="en-US" sz="1800" smtClean="0"/>
              <a:t> alkaloids and the use may be restricted or prohibited. Substitution options include </a:t>
            </a:r>
            <a:r>
              <a:rPr lang="en-US" sz="1800" i="1" smtClean="0"/>
              <a:t>Ku</a:t>
            </a:r>
            <a:r>
              <a:rPr lang="en-US" sz="1800" smtClean="0"/>
              <a:t> </a:t>
            </a:r>
            <a:r>
              <a:rPr lang="en-US" sz="1800" i="1" smtClean="0"/>
              <a:t>Xing</a:t>
            </a:r>
            <a:r>
              <a:rPr lang="en-US" sz="1800" smtClean="0"/>
              <a:t> </a:t>
            </a:r>
            <a:r>
              <a:rPr lang="en-US" sz="1800" i="1" smtClean="0"/>
              <a:t>Ren</a:t>
            </a:r>
            <a:r>
              <a:rPr lang="en-US" sz="1800" smtClean="0"/>
              <a:t> (Semen Armeniacae Amarum), </a:t>
            </a:r>
            <a:r>
              <a:rPr lang="en-US" sz="1800" i="1" smtClean="0"/>
              <a:t>Zi Wan</a:t>
            </a:r>
            <a:r>
              <a:rPr lang="en-US" sz="1800" smtClean="0"/>
              <a:t> (Radix et Rhizoma Asteris), </a:t>
            </a:r>
            <a:r>
              <a:rPr lang="fr-FR" sz="1800" i="1" smtClean="0"/>
              <a:t>Zi</a:t>
            </a:r>
            <a:r>
              <a:rPr lang="fr-FR" sz="1800" smtClean="0"/>
              <a:t> </a:t>
            </a:r>
            <a:r>
              <a:rPr lang="fr-FR" sz="1800" i="1" smtClean="0"/>
              <a:t>Su</a:t>
            </a:r>
            <a:r>
              <a:rPr lang="fr-FR" sz="1800" smtClean="0"/>
              <a:t> </a:t>
            </a:r>
            <a:r>
              <a:rPr lang="fr-FR" sz="1800" i="1" smtClean="0"/>
              <a:t>Zi</a:t>
            </a:r>
            <a:r>
              <a:rPr lang="fr-FR" sz="1800" smtClean="0"/>
              <a:t> (Fructus Perillae)</a:t>
            </a:r>
            <a:r>
              <a:rPr lang="en-US" sz="1800" smtClean="0"/>
              <a:t> or </a:t>
            </a:r>
            <a:r>
              <a:rPr lang="en-US" sz="1800" i="1" smtClean="0"/>
              <a:t>Pi</a:t>
            </a:r>
            <a:r>
              <a:rPr lang="en-US" sz="1800" smtClean="0"/>
              <a:t> </a:t>
            </a:r>
            <a:r>
              <a:rPr lang="en-US" sz="1800" i="1" smtClean="0"/>
              <a:t>Pa</a:t>
            </a:r>
            <a:r>
              <a:rPr lang="en-US" sz="1800" smtClean="0"/>
              <a:t> </a:t>
            </a:r>
            <a:r>
              <a:rPr lang="en-US" sz="1800" i="1" smtClean="0"/>
              <a:t>Ye</a:t>
            </a:r>
            <a:r>
              <a:rPr lang="en-US" sz="1800" smtClean="0"/>
              <a:t> (Folium Eriobotryae).</a:t>
            </a:r>
          </a:p>
          <a:p>
            <a:pPr lvl="0"/>
            <a:r>
              <a:rPr lang="en-US" sz="1800" err="1" smtClean="0"/>
              <a:t>細辛</a:t>
            </a:r>
            <a:r>
              <a:rPr lang="en-US" sz="1800" smtClean="0"/>
              <a:t> </a:t>
            </a:r>
            <a:r>
              <a:rPr lang="fr-FR" sz="1800" i="1" err="1" smtClean="0"/>
              <a:t>Xì</a:t>
            </a:r>
            <a:r>
              <a:rPr lang="fr-FR" sz="1800" i="1" smtClean="0"/>
              <a:t> </a:t>
            </a:r>
            <a:r>
              <a:rPr lang="fr-FR" sz="1800" i="1" err="1" smtClean="0"/>
              <a:t>Xīn</a:t>
            </a:r>
            <a:r>
              <a:rPr lang="fr-FR" sz="1800" smtClean="0"/>
              <a:t> (Radix et Rhizoma Asari) </a:t>
            </a:r>
            <a:r>
              <a:rPr lang="fr-FR" sz="1800" err="1" smtClean="0"/>
              <a:t>contains</a:t>
            </a:r>
            <a:r>
              <a:rPr lang="fr-FR" sz="1800" smtClean="0"/>
              <a:t> </a:t>
            </a:r>
            <a:r>
              <a:rPr lang="fr-FR" sz="1800" err="1" smtClean="0"/>
              <a:t>aristolochic</a:t>
            </a:r>
            <a:r>
              <a:rPr lang="fr-FR" sz="1800" smtClean="0"/>
              <a:t> </a:t>
            </a:r>
            <a:r>
              <a:rPr lang="fr-FR" sz="1800" err="1" smtClean="0"/>
              <a:t>acid</a:t>
            </a:r>
            <a:r>
              <a:rPr lang="fr-FR" sz="1800" smtClean="0"/>
              <a:t> and the use </a:t>
            </a:r>
            <a:r>
              <a:rPr lang="en-US" sz="1800" smtClean="0"/>
              <a:t>may be restricted or prohibited. Substitution options include </a:t>
            </a:r>
            <a:r>
              <a:rPr lang="fr-FR" sz="1800" i="1" smtClean="0"/>
              <a:t>Qiang</a:t>
            </a:r>
            <a:r>
              <a:rPr lang="fr-FR" sz="1800" smtClean="0"/>
              <a:t> </a:t>
            </a:r>
            <a:r>
              <a:rPr lang="fr-FR" sz="1800" i="1" smtClean="0"/>
              <a:t>Huo</a:t>
            </a:r>
            <a:r>
              <a:rPr lang="fr-FR" sz="1800" smtClean="0"/>
              <a:t> (Rhizoma et Radix Notopterygii)</a:t>
            </a:r>
            <a:r>
              <a:rPr lang="en-US" sz="1800" smtClean="0"/>
              <a:t>, </a:t>
            </a:r>
            <a:r>
              <a:rPr lang="en-US" sz="1800" i="1" smtClean="0"/>
              <a:t>Fang</a:t>
            </a:r>
            <a:r>
              <a:rPr lang="en-US" sz="1800" smtClean="0"/>
              <a:t> </a:t>
            </a:r>
            <a:r>
              <a:rPr lang="en-US" sz="1800" i="1" smtClean="0"/>
              <a:t>Feng</a:t>
            </a:r>
            <a:r>
              <a:rPr lang="en-US" sz="1800" smtClean="0"/>
              <a:t> (Radix Saposhnikoviae), </a:t>
            </a:r>
            <a:r>
              <a:rPr lang="en-US" sz="1800" i="1" smtClean="0"/>
              <a:t>Gan</a:t>
            </a:r>
            <a:r>
              <a:rPr lang="en-US" sz="1800" smtClean="0"/>
              <a:t> </a:t>
            </a:r>
            <a:r>
              <a:rPr lang="en-US" sz="1800" i="1" smtClean="0"/>
              <a:t>Jiang</a:t>
            </a:r>
            <a:r>
              <a:rPr lang="en-US" sz="1800" smtClean="0"/>
              <a:t> (Rhizoma Zingiberis) or </a:t>
            </a:r>
            <a:r>
              <a:rPr lang="en-US" sz="1800" i="1" smtClean="0"/>
              <a:t>Jie</a:t>
            </a:r>
            <a:r>
              <a:rPr lang="en-US" sz="1800" smtClean="0"/>
              <a:t> </a:t>
            </a:r>
            <a:r>
              <a:rPr lang="en-US" sz="1800" i="1" smtClean="0"/>
              <a:t>Zi</a:t>
            </a:r>
            <a:r>
              <a:rPr lang="en-US" sz="1800" smtClean="0"/>
              <a:t> (Semen Sinapis).</a:t>
            </a:r>
            <a:endParaRPr lang="en-US" sz="1800"/>
          </a:p>
        </p:txBody>
      </p:sp>
      <p:sp>
        <p:nvSpPr>
          <p:cNvPr id="4" name="Rectangle 3"/>
          <p:cNvSpPr/>
          <p:nvPr/>
        </p:nvSpPr>
        <p:spPr>
          <a:xfrm>
            <a:off x="304800" y="6172200"/>
            <a:ext cx="4572000" cy="246221"/>
          </a:xfrm>
          <a:prstGeom prst="rect">
            <a:avLst/>
          </a:prstGeom>
        </p:spPr>
        <p:txBody>
          <a:bodyPr>
            <a:spAutoFit/>
          </a:bodyPr>
          <a:lstStyle/>
          <a:p>
            <a:r>
              <a:rPr lang="en-US" sz="1000" smtClean="0">
                <a:solidFill>
                  <a:schemeClr val="bg1"/>
                </a:solidFill>
              </a:rPr>
              <a:t>https://www.elotus.org/content/tcm-resources-covid-19</a:t>
            </a:r>
            <a:endParaRPr lang="en-US" sz="10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t>Drug: </a:t>
            </a:r>
            <a:r>
              <a:rPr lang="en-US" sz="3200" err="1" smtClean="0"/>
              <a:t>mQFPD</a:t>
            </a:r>
            <a:r>
              <a:rPr lang="en-US" sz="3200" smtClean="0"/>
              <a:t> or Placebo</a:t>
            </a:r>
            <a:endParaRPr lang="en-US" sz="3200"/>
          </a:p>
        </p:txBody>
      </p:sp>
      <p:sp>
        <p:nvSpPr>
          <p:cNvPr id="5" name="Content Placeholder 4"/>
          <p:cNvSpPr>
            <a:spLocks noGrp="1"/>
          </p:cNvSpPr>
          <p:nvPr>
            <p:ph idx="1"/>
          </p:nvPr>
        </p:nvSpPr>
        <p:spPr/>
        <p:txBody>
          <a:bodyPr/>
          <a:lstStyle/>
          <a:p>
            <a:r>
              <a:rPr lang="en-US" sz="2800" smtClean="0"/>
              <a:t>The dosage of </a:t>
            </a:r>
            <a:r>
              <a:rPr lang="en-US" sz="2800" err="1" smtClean="0"/>
              <a:t>mQFPD</a:t>
            </a:r>
            <a:r>
              <a:rPr lang="en-US" sz="2800" smtClean="0"/>
              <a:t> or placebo is 8 capsules three times a day for 14 consecutive days. It does not need to be consumed with food. It is best taken at least 30 minutes before OR at least 60 minutes after meals, in the morning, noon and evening. Accidentally missed doses will not need to be taken at a later time but will be recorded in a daily diary.</a:t>
            </a:r>
            <a:endParaRPr lang="en-US" sz="2800"/>
          </a:p>
        </p:txBody>
      </p:sp>
      <p:sp>
        <p:nvSpPr>
          <p:cNvPr id="6" name="Rectangle 5"/>
          <p:cNvSpPr/>
          <p:nvPr/>
        </p:nvSpPr>
        <p:spPr>
          <a:xfrm>
            <a:off x="304800" y="6019800"/>
            <a:ext cx="4572000" cy="400110"/>
          </a:xfrm>
          <a:prstGeom prst="rect">
            <a:avLst/>
          </a:prstGeom>
        </p:spPr>
        <p:txBody>
          <a:bodyPr>
            <a:spAutoFit/>
          </a:bodyPr>
          <a:lstStyle/>
          <a:p>
            <a:r>
              <a:rPr lang="en-US" sz="1000" u="sng" smtClean="0">
                <a:solidFill>
                  <a:schemeClr val="bg1"/>
                </a:solidFill>
                <a:hlinkClick r:id="rId2"/>
              </a:rPr>
              <a:t>https://clinicaltrials.ucbraid.org/trial/NCT04939415</a:t>
            </a:r>
            <a:endParaRPr lang="en-US" sz="1000" smtClean="0">
              <a:solidFill>
                <a:schemeClr val="bg1"/>
              </a:solidFill>
            </a:endParaRPr>
          </a:p>
          <a:p>
            <a:r>
              <a:rPr lang="en-US" sz="1000" u="sng" smtClean="0">
                <a:solidFill>
                  <a:schemeClr val="bg1"/>
                </a:solidFill>
                <a:hlinkClick r:id="rId3"/>
              </a:rPr>
              <a:t>https://clinicaltrials.gov/ct2/show/NCT04939415</a:t>
            </a:r>
            <a:endParaRPr lang="en-US" sz="100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mQFPD</a:t>
            </a:r>
            <a:endParaRPr lang="en-US"/>
          </a:p>
        </p:txBody>
      </p:sp>
      <p:sp>
        <p:nvSpPr>
          <p:cNvPr id="1026" name="AutoShape 2" descr="https://mail.google.com/mail/u/0?ui=2&amp;ik=5123a42e50&amp;attid=0.1&amp;permmsgid=msg-f:1714805281937697627&amp;th=17cc365188dc2b5b&amp;view=fimg&amp;fur=ip&amp;sz=s0-l75-ft&amp;attbid=ANGjdJ8M-Vlsx8vsil8cFAMHpy0364xDUQiAXYnIyCDQsym2rA1VpUeIhw1daMfRARoEjpyRlQM-TeC0efLlpGkTrTV-eb2Ci5lz-yVRVVssN_fK6nNFLMVS0jP-SLs&amp;disp=emb&amp;realattid=3c20961e35598d34_0.1.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John\Downloads\mQFPD.jpg"/>
          <p:cNvPicPr>
            <a:picLocks noGrp="1" noChangeAspect="1" noChangeArrowheads="1"/>
          </p:cNvPicPr>
          <p:nvPr>
            <p:ph idx="1"/>
          </p:nvPr>
        </p:nvPicPr>
        <p:blipFill>
          <a:blip r:embed="rId2" cstate="print"/>
          <a:srcRect/>
          <a:stretch>
            <a:fillRect/>
          </a:stretch>
        </p:blipFill>
        <p:spPr bwMode="auto">
          <a:xfrm rot="5400000">
            <a:off x="2452935" y="632528"/>
            <a:ext cx="4199393" cy="6134737"/>
          </a:xfrm>
          <a:prstGeom prst="rect">
            <a:avLst/>
          </a:prstGeom>
          <a:noFill/>
        </p:spPr>
      </p:pic>
      <p:sp>
        <p:nvSpPr>
          <p:cNvPr id="6" name="Rectangle 5"/>
          <p:cNvSpPr/>
          <p:nvPr/>
        </p:nvSpPr>
        <p:spPr>
          <a:xfrm>
            <a:off x="304800" y="6172200"/>
            <a:ext cx="4572000" cy="246221"/>
          </a:xfrm>
          <a:prstGeom prst="rect">
            <a:avLst/>
          </a:prstGeom>
        </p:spPr>
        <p:txBody>
          <a:bodyPr>
            <a:spAutoFit/>
          </a:bodyPr>
          <a:lstStyle/>
          <a:p>
            <a:r>
              <a:rPr lang="en-US" sz="1000" smtClean="0">
                <a:solidFill>
                  <a:schemeClr val="bg1"/>
                </a:solidFill>
              </a:rPr>
              <a:t>Thomas Leung, DACM/Kamwo Herbs</a:t>
            </a:r>
            <a:endParaRPr lang="en-US" sz="10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t>Primary Outcome Measures</a:t>
            </a:r>
          </a:p>
        </p:txBody>
      </p:sp>
      <p:sp>
        <p:nvSpPr>
          <p:cNvPr id="3" name="Content Placeholder 2"/>
          <p:cNvSpPr>
            <a:spLocks noGrp="1"/>
          </p:cNvSpPr>
          <p:nvPr>
            <p:ph idx="1"/>
          </p:nvPr>
        </p:nvSpPr>
        <p:spPr>
          <a:xfrm>
            <a:off x="0" y="1676400"/>
            <a:ext cx="8991600" cy="4343400"/>
          </a:xfrm>
        </p:spPr>
        <p:txBody>
          <a:bodyPr/>
          <a:lstStyle/>
          <a:p>
            <a:pPr marL="514350" indent="-457200">
              <a:buAutoNum type="arabicPeriod"/>
            </a:pPr>
            <a:r>
              <a:rPr lang="en-US" sz="2400" smtClean="0"/>
              <a:t>Incidence of Treatment-Emergent Adverse Events [Safety and Tolerability] [Time Frame: 2 months] Quantitative monitoring of SARS-CoV-2 shedding in order to detect early potential increases in SARS-CoV-2 viral load during treatment. The safety of the study medication will also be assessed through laboratory data collection at baseline, and at either the end of the treatments</a:t>
            </a:r>
          </a:p>
          <a:p>
            <a:pPr marL="514350" indent="-457200">
              <a:buAutoNum type="arabicPeriod"/>
            </a:pPr>
            <a:r>
              <a:rPr lang="en-US" sz="2400" smtClean="0"/>
              <a:t>Feasibility of the intervention [Time Frame: 2 months] With the primary outcomes focusing on determination of the rates of recruitment and completion</a:t>
            </a:r>
            <a:endParaRPr lang="en-US" sz="2400"/>
          </a:p>
        </p:txBody>
      </p:sp>
      <p:sp>
        <p:nvSpPr>
          <p:cNvPr id="4" name="Rectangle 3"/>
          <p:cNvSpPr/>
          <p:nvPr/>
        </p:nvSpPr>
        <p:spPr>
          <a:xfrm>
            <a:off x="304800" y="6019800"/>
            <a:ext cx="4572000" cy="400110"/>
          </a:xfrm>
          <a:prstGeom prst="rect">
            <a:avLst/>
          </a:prstGeom>
        </p:spPr>
        <p:txBody>
          <a:bodyPr>
            <a:spAutoFit/>
          </a:bodyPr>
          <a:lstStyle/>
          <a:p>
            <a:r>
              <a:rPr lang="en-US" sz="1000" u="sng" smtClean="0">
                <a:solidFill>
                  <a:schemeClr val="bg1"/>
                </a:solidFill>
                <a:hlinkClick r:id="rId2"/>
              </a:rPr>
              <a:t>https://clinicaltrials.ucbraid.org/trial/NCT04939415</a:t>
            </a:r>
            <a:endParaRPr lang="en-US" sz="1000" smtClean="0">
              <a:solidFill>
                <a:schemeClr val="bg1"/>
              </a:solidFill>
            </a:endParaRPr>
          </a:p>
          <a:p>
            <a:r>
              <a:rPr lang="en-US" sz="1000" u="sng" smtClean="0">
                <a:solidFill>
                  <a:schemeClr val="bg1"/>
                </a:solidFill>
                <a:hlinkClick r:id="rId3"/>
              </a:rPr>
              <a:t>https://clinicaltrials.gov/ct2/show/NCT04939415</a:t>
            </a:r>
            <a:endParaRPr lang="en-US" sz="10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t>Secondary Outcome Measures:</a:t>
            </a:r>
            <a:endParaRPr lang="en-US" sz="3200"/>
          </a:p>
        </p:txBody>
      </p:sp>
      <p:sp>
        <p:nvSpPr>
          <p:cNvPr id="3" name="Content Placeholder 2"/>
          <p:cNvSpPr>
            <a:spLocks noGrp="1"/>
          </p:cNvSpPr>
          <p:nvPr>
            <p:ph sz="half" idx="1"/>
          </p:nvPr>
        </p:nvSpPr>
        <p:spPr/>
        <p:txBody>
          <a:bodyPr/>
          <a:lstStyle/>
          <a:p>
            <a:pPr marL="514350" indent="-514350">
              <a:buFont typeface="+mj-lt"/>
              <a:buAutoNum type="arabicPeriod"/>
            </a:pPr>
            <a:r>
              <a:rPr lang="en-US" sz="2400" smtClean="0"/>
              <a:t>Duration of viral illness</a:t>
            </a:r>
          </a:p>
          <a:p>
            <a:pPr marL="514350" indent="-514350">
              <a:buFont typeface="+mj-lt"/>
              <a:buAutoNum type="arabicPeriod"/>
            </a:pPr>
            <a:r>
              <a:rPr lang="en-US" sz="2400" smtClean="0"/>
              <a:t>Hospitalization rate </a:t>
            </a:r>
          </a:p>
          <a:p>
            <a:pPr marL="514350" indent="-514350">
              <a:buFont typeface="+mj-lt"/>
              <a:buAutoNum type="arabicPeriod"/>
            </a:pPr>
            <a:r>
              <a:rPr lang="en-US" sz="2400" smtClean="0"/>
              <a:t>ICU admission rate</a:t>
            </a:r>
          </a:p>
          <a:p>
            <a:pPr marL="514350" indent="-514350">
              <a:buFont typeface="+mj-lt"/>
              <a:buAutoNum type="arabicPeriod"/>
            </a:pPr>
            <a:r>
              <a:rPr lang="en-US" sz="2400" err="1" smtClean="0"/>
              <a:t>Ventilatory</a:t>
            </a:r>
            <a:r>
              <a:rPr lang="en-US" sz="2400" smtClean="0"/>
              <a:t> requirement</a:t>
            </a:r>
          </a:p>
          <a:p>
            <a:pPr marL="514350" indent="-514350">
              <a:buFont typeface="+mj-lt"/>
              <a:buAutoNum type="arabicPeriod"/>
            </a:pPr>
            <a:r>
              <a:rPr lang="en-US" sz="2400" smtClean="0"/>
              <a:t>Lymphocyte count</a:t>
            </a:r>
          </a:p>
          <a:p>
            <a:pPr marL="514350" indent="-514350">
              <a:buFont typeface="+mj-lt"/>
              <a:buAutoNum type="arabicPeriod"/>
            </a:pPr>
            <a:r>
              <a:rPr lang="en-US" sz="2400" err="1" smtClean="0"/>
              <a:t>Neutrophil</a:t>
            </a:r>
            <a:r>
              <a:rPr lang="en-US" sz="2400" smtClean="0"/>
              <a:t> count</a:t>
            </a:r>
          </a:p>
          <a:p>
            <a:pPr marL="514350" indent="-514350">
              <a:buNone/>
            </a:pPr>
            <a:endParaRPr lang="en-US" sz="2400"/>
          </a:p>
        </p:txBody>
      </p:sp>
      <p:sp>
        <p:nvSpPr>
          <p:cNvPr id="4" name="Content Placeholder 3"/>
          <p:cNvSpPr>
            <a:spLocks noGrp="1"/>
          </p:cNvSpPr>
          <p:nvPr>
            <p:ph sz="half" idx="2"/>
          </p:nvPr>
        </p:nvSpPr>
        <p:spPr/>
        <p:txBody>
          <a:bodyPr/>
          <a:lstStyle/>
          <a:p>
            <a:pPr marL="514350" indent="-514350">
              <a:buNone/>
            </a:pPr>
            <a:r>
              <a:rPr lang="en-US" sz="2400" smtClean="0"/>
              <a:t>7. </a:t>
            </a:r>
            <a:r>
              <a:rPr lang="en-US" sz="2400" err="1" smtClean="0"/>
              <a:t>Ferritin</a:t>
            </a:r>
            <a:r>
              <a:rPr lang="en-US" sz="2400" smtClean="0"/>
              <a:t> </a:t>
            </a:r>
          </a:p>
          <a:p>
            <a:pPr marL="514350" indent="-514350">
              <a:buNone/>
            </a:pPr>
            <a:r>
              <a:rPr lang="en-US" sz="2400" smtClean="0"/>
              <a:t>8. D-</a:t>
            </a:r>
            <a:r>
              <a:rPr lang="en-US" sz="2400" err="1" smtClean="0"/>
              <a:t>dimer</a:t>
            </a:r>
            <a:endParaRPr lang="en-US" sz="2400" smtClean="0"/>
          </a:p>
          <a:p>
            <a:pPr marL="514350" indent="-514350">
              <a:buNone/>
            </a:pPr>
            <a:r>
              <a:rPr lang="en-US" sz="2400" smtClean="0"/>
              <a:t>9. Lactate </a:t>
            </a:r>
            <a:r>
              <a:rPr lang="en-US" sz="2400" err="1" smtClean="0"/>
              <a:t>dehydrogenase</a:t>
            </a:r>
            <a:endParaRPr lang="en-US" sz="2400" smtClean="0"/>
          </a:p>
          <a:p>
            <a:pPr marL="514350" indent="-514350">
              <a:buNone/>
            </a:pPr>
            <a:r>
              <a:rPr lang="en-US" sz="2400" smtClean="0"/>
              <a:t>10. C-reactive protein </a:t>
            </a:r>
          </a:p>
          <a:p>
            <a:pPr marL="514350" indent="-514350">
              <a:buNone/>
            </a:pPr>
            <a:r>
              <a:rPr lang="en-US" sz="2400" smtClean="0"/>
              <a:t>11. </a:t>
            </a:r>
            <a:r>
              <a:rPr lang="en-US" sz="2400" err="1" smtClean="0"/>
              <a:t>Troponin</a:t>
            </a:r>
            <a:endParaRPr lang="en-US" sz="2400" smtClean="0"/>
          </a:p>
          <a:p>
            <a:pPr marL="514350" indent="-514350">
              <a:buNone/>
            </a:pPr>
            <a:r>
              <a:rPr lang="en-US" sz="2400" smtClean="0"/>
              <a:t>12. Mid-turbinate SARS CoV-2 viral load</a:t>
            </a:r>
            <a:endParaRPr lang="en-US" sz="2400"/>
          </a:p>
        </p:txBody>
      </p:sp>
      <p:sp>
        <p:nvSpPr>
          <p:cNvPr id="5" name="Rectangle 4"/>
          <p:cNvSpPr/>
          <p:nvPr/>
        </p:nvSpPr>
        <p:spPr>
          <a:xfrm>
            <a:off x="304800" y="6019800"/>
            <a:ext cx="4572000" cy="400110"/>
          </a:xfrm>
          <a:prstGeom prst="rect">
            <a:avLst/>
          </a:prstGeom>
        </p:spPr>
        <p:txBody>
          <a:bodyPr>
            <a:spAutoFit/>
          </a:bodyPr>
          <a:lstStyle/>
          <a:p>
            <a:r>
              <a:rPr lang="en-US" sz="1000" u="sng" smtClean="0">
                <a:solidFill>
                  <a:schemeClr val="bg1"/>
                </a:solidFill>
                <a:hlinkClick r:id="rId2"/>
              </a:rPr>
              <a:t>https://clinicaltrials.ucbraid.org/trial/NCT04939415</a:t>
            </a:r>
            <a:endParaRPr lang="en-US" sz="1000" smtClean="0">
              <a:solidFill>
                <a:schemeClr val="bg1"/>
              </a:solidFill>
            </a:endParaRPr>
          </a:p>
          <a:p>
            <a:r>
              <a:rPr lang="en-US" sz="1000" u="sng" smtClean="0">
                <a:solidFill>
                  <a:schemeClr val="bg1"/>
                </a:solidFill>
                <a:hlinkClick r:id="rId3"/>
              </a:rPr>
              <a:t>https://clinicaltrials.gov/ct2/show/NCT04939415</a:t>
            </a:r>
            <a:endParaRPr lang="en-US" sz="10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3200" smtClean="0"/>
              <a:t>Other</a:t>
            </a:r>
            <a:endParaRPr lang="en-US" sz="3200"/>
          </a:p>
        </p:txBody>
      </p:sp>
      <p:sp>
        <p:nvSpPr>
          <p:cNvPr id="3" name="Content Placeholder 2"/>
          <p:cNvSpPr>
            <a:spLocks noGrp="1"/>
          </p:cNvSpPr>
          <p:nvPr>
            <p:ph idx="1"/>
          </p:nvPr>
        </p:nvSpPr>
        <p:spPr/>
        <p:txBody>
          <a:bodyPr/>
          <a:lstStyle/>
          <a:p>
            <a:r>
              <a:rPr lang="en-US" sz="2800" smtClean="0"/>
              <a:t>Inclusion Criteria</a:t>
            </a:r>
          </a:p>
          <a:p>
            <a:r>
              <a:rPr lang="en-US" sz="2800" smtClean="0"/>
              <a:t>Exclusion Criteria</a:t>
            </a:r>
          </a:p>
          <a:p>
            <a:endParaRPr lang="en-US" sz="2800"/>
          </a:p>
        </p:txBody>
      </p:sp>
      <p:sp>
        <p:nvSpPr>
          <p:cNvPr id="4" name="Rectangle 3"/>
          <p:cNvSpPr/>
          <p:nvPr/>
        </p:nvSpPr>
        <p:spPr>
          <a:xfrm>
            <a:off x="304800" y="6019800"/>
            <a:ext cx="4572000" cy="400110"/>
          </a:xfrm>
          <a:prstGeom prst="rect">
            <a:avLst/>
          </a:prstGeom>
        </p:spPr>
        <p:txBody>
          <a:bodyPr>
            <a:spAutoFit/>
          </a:bodyPr>
          <a:lstStyle/>
          <a:p>
            <a:r>
              <a:rPr lang="en-US" sz="1000" u="sng" smtClean="0">
                <a:solidFill>
                  <a:schemeClr val="bg1"/>
                </a:solidFill>
                <a:hlinkClick r:id="rId2"/>
              </a:rPr>
              <a:t>https://clinicaltrials.ucbraid.org/trial/NCT04939415</a:t>
            </a:r>
            <a:endParaRPr lang="en-US" sz="1000" smtClean="0">
              <a:solidFill>
                <a:schemeClr val="bg1"/>
              </a:solidFill>
            </a:endParaRPr>
          </a:p>
          <a:p>
            <a:r>
              <a:rPr lang="en-US" sz="1000" u="sng" smtClean="0">
                <a:solidFill>
                  <a:schemeClr val="bg1"/>
                </a:solidFill>
                <a:hlinkClick r:id="rId3"/>
              </a:rPr>
              <a:t>https://clinicaltrials.gov/ct2/show/NCT04939415</a:t>
            </a:r>
            <a:endParaRPr lang="en-US" sz="10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COVID-19 and TCM: An Update on </a:t>
            </a:r>
            <a:br>
              <a:rPr lang="en-US" smtClean="0"/>
            </a:br>
            <a:r>
              <a:rPr lang="en-US" smtClean="0"/>
              <a:t>the FDA-Approved Clinical Studies</a:t>
            </a:r>
            <a:endParaRPr lang="en-US"/>
          </a:p>
        </p:txBody>
      </p:sp>
      <p:sp>
        <p:nvSpPr>
          <p:cNvPr id="3" name="Content Placeholder 2"/>
          <p:cNvSpPr>
            <a:spLocks noGrp="1"/>
          </p:cNvSpPr>
          <p:nvPr>
            <p:ph idx="1"/>
          </p:nvPr>
        </p:nvSpPr>
        <p:spPr>
          <a:xfrm>
            <a:off x="533400" y="1676400"/>
            <a:ext cx="8229600" cy="4343400"/>
          </a:xfrm>
        </p:spPr>
        <p:txBody>
          <a:bodyPr/>
          <a:lstStyle/>
          <a:p>
            <a:r>
              <a:rPr lang="en-US" sz="2400" smtClean="0"/>
              <a:t>Several major colleges and medical schools are conducting research on COVID-19 and TCM. </a:t>
            </a:r>
          </a:p>
          <a:p>
            <a:pPr lvl="1"/>
            <a:r>
              <a:rPr lang="en-US" sz="2000" smtClean="0"/>
              <a:t>UCLA (University of California Los Angeles) and UCSD (University of California San Diego)</a:t>
            </a:r>
          </a:p>
          <a:p>
            <a:pPr lvl="1"/>
            <a:r>
              <a:rPr lang="en-US" sz="2000" smtClean="0"/>
              <a:t>USC (University of Southern California)</a:t>
            </a:r>
          </a:p>
          <a:p>
            <a:pPr lvl="1"/>
            <a:r>
              <a:rPr lang="en-US" sz="2000" smtClean="0"/>
              <a:t>SIEAM (Seattle Institute of East Asian Medicine)</a:t>
            </a:r>
          </a:p>
          <a:p>
            <a:pPr lvl="1"/>
            <a:r>
              <a:rPr lang="en-US" sz="2000" smtClean="0"/>
              <a:t>Others</a:t>
            </a:r>
            <a:endParaRPr lang="en-US" sz="2000" smtClean="0"/>
          </a:p>
          <a:p>
            <a:endParaRPr lang="en-US" sz="2400" smtClean="0"/>
          </a:p>
          <a:p>
            <a:endParaRPr lang="en-US" sz="2000" smtClean="0"/>
          </a:p>
          <a:p>
            <a:r>
              <a:rPr lang="en-US" sz="2000" smtClean="0"/>
              <a:t>Disclaimer</a:t>
            </a:r>
            <a:r>
              <a:rPr lang="en-US" sz="2000" smtClean="0"/>
              <a:t>: This course only refers to the research aspect and currently there are no ‘proven’ treatments for COVID-19’.</a:t>
            </a:r>
            <a:endParaRPr lang="en-US"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Information</a:t>
            </a:r>
            <a:endParaRPr lang="en-US"/>
          </a:p>
        </p:txBody>
      </p:sp>
      <p:sp>
        <p:nvSpPr>
          <p:cNvPr id="3" name="Content Placeholder 2"/>
          <p:cNvSpPr>
            <a:spLocks noGrp="1"/>
          </p:cNvSpPr>
          <p:nvPr>
            <p:ph idx="1"/>
          </p:nvPr>
        </p:nvSpPr>
        <p:spPr/>
        <p:txBody>
          <a:bodyPr/>
          <a:lstStyle/>
          <a:p>
            <a:r>
              <a:rPr lang="en-US" sz="2400" smtClean="0"/>
              <a:t>Responsible Party: Gordon Saxe M.D., Director, Krupp Center for Integrative Research, University of California, San Diego </a:t>
            </a:r>
          </a:p>
          <a:p>
            <a:r>
              <a:rPr lang="en-US" sz="2400" smtClean="0"/>
              <a:t>ClinicalTrials.gov Identifier: NCT04939415 History of Changes </a:t>
            </a:r>
          </a:p>
          <a:p>
            <a:r>
              <a:rPr lang="en-US" sz="2400" smtClean="0"/>
              <a:t>Other Study ID Numbers: 200633-1b </a:t>
            </a:r>
          </a:p>
        </p:txBody>
      </p:sp>
      <p:sp>
        <p:nvSpPr>
          <p:cNvPr id="4" name="Rectangle 3"/>
          <p:cNvSpPr/>
          <p:nvPr/>
        </p:nvSpPr>
        <p:spPr>
          <a:xfrm>
            <a:off x="304800" y="6019800"/>
            <a:ext cx="4572000" cy="400110"/>
          </a:xfrm>
          <a:prstGeom prst="rect">
            <a:avLst/>
          </a:prstGeom>
        </p:spPr>
        <p:txBody>
          <a:bodyPr>
            <a:spAutoFit/>
          </a:bodyPr>
          <a:lstStyle/>
          <a:p>
            <a:r>
              <a:rPr lang="en-US" sz="1000" u="sng" smtClean="0">
                <a:solidFill>
                  <a:schemeClr val="bg1"/>
                </a:solidFill>
                <a:hlinkClick r:id="rId2"/>
              </a:rPr>
              <a:t>https://clinicaltrials.ucbraid.org/trial/NCT04939415</a:t>
            </a:r>
            <a:endParaRPr lang="en-US" sz="1000" smtClean="0">
              <a:solidFill>
                <a:schemeClr val="bg1"/>
              </a:solidFill>
            </a:endParaRPr>
          </a:p>
          <a:p>
            <a:r>
              <a:rPr lang="en-US" sz="1000" u="sng" smtClean="0">
                <a:solidFill>
                  <a:schemeClr val="bg1"/>
                </a:solidFill>
                <a:hlinkClick r:id="rId3"/>
              </a:rPr>
              <a:t>https://clinicaltrials.gov/ct2/show/NCT04939415</a:t>
            </a:r>
            <a:endParaRPr lang="en-US" sz="100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t>Indepth Webinars</a:t>
            </a:r>
            <a:endParaRPr lang="en-US" sz="3200"/>
          </a:p>
        </p:txBody>
      </p:sp>
      <p:sp>
        <p:nvSpPr>
          <p:cNvPr id="3" name="Content Placeholder 2"/>
          <p:cNvSpPr>
            <a:spLocks noGrp="1"/>
          </p:cNvSpPr>
          <p:nvPr>
            <p:ph idx="1"/>
          </p:nvPr>
        </p:nvSpPr>
        <p:spPr/>
        <p:txBody>
          <a:bodyPr/>
          <a:lstStyle/>
          <a:p>
            <a:r>
              <a:rPr lang="en-US" sz="2800" smtClean="0">
                <a:hlinkClick r:id="rId2"/>
              </a:rPr>
              <a:t>https://www.elotus.org/free-course/clinical-study-ucla-ucsd</a:t>
            </a:r>
            <a:endParaRPr lang="en-US" sz="2800" smtClean="0"/>
          </a:p>
          <a:p>
            <a:r>
              <a:rPr lang="en-US" sz="2800" smtClean="0">
                <a:hlinkClick r:id="rId3"/>
              </a:rPr>
              <a:t>https://www.pacificcollege.edu/news/blog/2021/09/15/groundbreaking-fda-approved-study-mushrooms-and-chinese-herbs-for-covid-19</a:t>
            </a:r>
            <a:endParaRPr lang="en-US" sz="2800" smtClean="0"/>
          </a:p>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1328738" y="261938"/>
            <a:ext cx="6486525" cy="63341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smtClean="0"/>
              <a:t>A Randomized, Double-Blind, Placebo-Control Pilot Trial of Xuanfei Baidu Granules (XFBD), a Traditional Chinese Medicine (TCM), in Persons With COVID-19</a:t>
            </a:r>
            <a:endParaRPr lang="en-US" sz="2800"/>
          </a:p>
        </p:txBody>
      </p:sp>
      <p:pic>
        <p:nvPicPr>
          <p:cNvPr id="24577" name="Picture 1"/>
          <p:cNvPicPr>
            <a:picLocks noChangeAspect="1" noChangeArrowheads="1"/>
          </p:cNvPicPr>
          <p:nvPr/>
        </p:nvPicPr>
        <p:blipFill>
          <a:blip r:embed="rId2"/>
          <a:srcRect/>
          <a:stretch>
            <a:fillRect/>
          </a:stretch>
        </p:blipFill>
        <p:spPr bwMode="auto">
          <a:xfrm>
            <a:off x="2209800" y="533400"/>
            <a:ext cx="4505325" cy="5619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Brief Summary</a:t>
            </a:r>
            <a:endParaRPr lang="en-US"/>
          </a:p>
        </p:txBody>
      </p:sp>
      <p:sp>
        <p:nvSpPr>
          <p:cNvPr id="3" name="Content Placeholder 2"/>
          <p:cNvSpPr>
            <a:spLocks noGrp="1"/>
          </p:cNvSpPr>
          <p:nvPr>
            <p:ph idx="1"/>
          </p:nvPr>
        </p:nvSpPr>
        <p:spPr/>
        <p:txBody>
          <a:bodyPr/>
          <a:lstStyle/>
          <a:p>
            <a:r>
              <a:rPr lang="en-US" sz="2800" smtClean="0"/>
              <a:t>The purpose of this study is to document the safety of taking traditional Chinese medicine (TCM) in patients with COVID-19 and to gain information to determine whether a study with TCM can be conducted. The study will test a traditional Chinese medicine that has been made into a granule formulation called Xuanfei Baidu Granules.</a:t>
            </a:r>
            <a:endParaRPr lang="en-US" sz="2800"/>
          </a:p>
        </p:txBody>
      </p:sp>
      <p:sp>
        <p:nvSpPr>
          <p:cNvPr id="4" name="Rectangle 3"/>
          <p:cNvSpPr/>
          <p:nvPr/>
        </p:nvSpPr>
        <p:spPr>
          <a:xfrm>
            <a:off x="609600" y="6096000"/>
            <a:ext cx="4572000" cy="246221"/>
          </a:xfrm>
          <a:prstGeom prst="rect">
            <a:avLst/>
          </a:prstGeom>
        </p:spPr>
        <p:txBody>
          <a:bodyPr>
            <a:spAutoFit/>
          </a:bodyPr>
          <a:lstStyle/>
          <a:p>
            <a:r>
              <a:rPr lang="en-US" sz="1000" u="sng" smtClean="0">
                <a:hlinkClick r:id="rId2"/>
              </a:rPr>
              <a:t>https://clinicaltrials.gov/ct2/show/NCT04810689</a:t>
            </a:r>
            <a:endParaRPr lang="en-US" sz="1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Detailed Description</a:t>
            </a:r>
            <a:endParaRPr lang="en-US"/>
          </a:p>
        </p:txBody>
      </p:sp>
      <p:sp>
        <p:nvSpPr>
          <p:cNvPr id="3" name="Content Placeholder 2"/>
          <p:cNvSpPr>
            <a:spLocks noGrp="1"/>
          </p:cNvSpPr>
          <p:nvPr>
            <p:ph idx="1"/>
          </p:nvPr>
        </p:nvSpPr>
        <p:spPr/>
        <p:txBody>
          <a:bodyPr/>
          <a:lstStyle/>
          <a:p>
            <a:r>
              <a:rPr lang="en-US" sz="2200" smtClean="0"/>
              <a:t>Xuanfei Baidu granules (XFBD) is a 13 medicinal traditional Chinese medicine (TCM) prescription developed by Dr. Zhang Boli, a member of Chinese Academy of Engineering, and his team, and used in Wuhan, China, during the initial outbreak of SARS-CoV2. Based on TCM theory, the 13 medicinals used mainly consist of heat-clearing and toxin-removing medicinals to reduce fever and clear viruses; cough-suppressing and phlegm-transforming medicinals to thin and clear the phlegm; and lung-diffusing and pant-calming to soothe the tracheal smooth muscle and relieve shortness of breath. Another unique quality is one of the medicinals helps to dissipate stasis and dissolves blood clots, providing a mild anticoagulant effect.</a:t>
            </a:r>
            <a:endParaRPr lang="en-US" sz="2200"/>
          </a:p>
        </p:txBody>
      </p:sp>
      <p:sp>
        <p:nvSpPr>
          <p:cNvPr id="4" name="Rectangle 3"/>
          <p:cNvSpPr/>
          <p:nvPr/>
        </p:nvSpPr>
        <p:spPr>
          <a:xfrm>
            <a:off x="609600" y="6096000"/>
            <a:ext cx="4572000" cy="246221"/>
          </a:xfrm>
          <a:prstGeom prst="rect">
            <a:avLst/>
          </a:prstGeom>
        </p:spPr>
        <p:txBody>
          <a:bodyPr>
            <a:spAutoFit/>
          </a:bodyPr>
          <a:lstStyle/>
          <a:p>
            <a:r>
              <a:rPr lang="en-US" sz="1000" u="sng" smtClean="0">
                <a:hlinkClick r:id="rId2"/>
              </a:rPr>
              <a:t>https://clinicaltrials.gov/ct2/show/NCT04810689</a:t>
            </a:r>
            <a:endParaRPr lang="en-US" sz="1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Detailed Description</a:t>
            </a:r>
            <a:endParaRPr lang="en-US"/>
          </a:p>
        </p:txBody>
      </p:sp>
      <p:sp>
        <p:nvSpPr>
          <p:cNvPr id="3" name="Content Placeholder 2"/>
          <p:cNvSpPr>
            <a:spLocks noGrp="1"/>
          </p:cNvSpPr>
          <p:nvPr>
            <p:ph idx="1"/>
          </p:nvPr>
        </p:nvSpPr>
        <p:spPr/>
        <p:txBody>
          <a:bodyPr/>
          <a:lstStyle/>
          <a:p>
            <a:r>
              <a:rPr lang="en-US" sz="2800" smtClean="0"/>
              <a:t>Before the widespread usage of TCM, nationwide China saw a progression of disease of about 10% of their mild and moderate cases while during the period with the TCM utilization, the percentage dropped to 2-5% depending on the hospital. Overall, they saw an improvement of clinical symptoms. Due to the challenges of the rapidly evolving outbreak, these are clinical observations and not evidence from a controlled study.</a:t>
            </a:r>
            <a:endParaRPr lang="en-US" sz="2800"/>
          </a:p>
        </p:txBody>
      </p:sp>
      <p:sp>
        <p:nvSpPr>
          <p:cNvPr id="4" name="Rectangle 3"/>
          <p:cNvSpPr/>
          <p:nvPr/>
        </p:nvSpPr>
        <p:spPr>
          <a:xfrm>
            <a:off x="609600" y="6096000"/>
            <a:ext cx="4572000" cy="246221"/>
          </a:xfrm>
          <a:prstGeom prst="rect">
            <a:avLst/>
          </a:prstGeom>
        </p:spPr>
        <p:txBody>
          <a:bodyPr>
            <a:spAutoFit/>
          </a:bodyPr>
          <a:lstStyle/>
          <a:p>
            <a:r>
              <a:rPr lang="en-US" sz="1000" u="sng" smtClean="0">
                <a:hlinkClick r:id="rId2"/>
              </a:rPr>
              <a:t>https://clinicaltrials.gov/ct2/show/NCT04810689</a:t>
            </a:r>
            <a:endParaRPr lang="en-US" sz="1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Detailed Description</a:t>
            </a:r>
            <a:endParaRPr lang="en-US"/>
          </a:p>
        </p:txBody>
      </p:sp>
      <p:sp>
        <p:nvSpPr>
          <p:cNvPr id="3" name="Content Placeholder 2"/>
          <p:cNvSpPr>
            <a:spLocks noGrp="1"/>
          </p:cNvSpPr>
          <p:nvPr>
            <p:ph idx="1"/>
          </p:nvPr>
        </p:nvSpPr>
        <p:spPr/>
        <p:txBody>
          <a:bodyPr/>
          <a:lstStyle/>
          <a:p>
            <a:r>
              <a:rPr lang="en-US" sz="2800" smtClean="0"/>
              <a:t>The purpose of this initial pilot study is to document the safety of taking a TCM in patients with COVID-19 and to gain information to determine whether a study with TCM can be conducted in the US. The study will test a TCM which has been made into a granule formulation called XFBD.</a:t>
            </a:r>
            <a:endParaRPr lang="en-US" sz="2800"/>
          </a:p>
        </p:txBody>
      </p:sp>
      <p:sp>
        <p:nvSpPr>
          <p:cNvPr id="4" name="Rectangle 3"/>
          <p:cNvSpPr/>
          <p:nvPr/>
        </p:nvSpPr>
        <p:spPr>
          <a:xfrm>
            <a:off x="609600" y="6096000"/>
            <a:ext cx="4572000" cy="246221"/>
          </a:xfrm>
          <a:prstGeom prst="rect">
            <a:avLst/>
          </a:prstGeom>
        </p:spPr>
        <p:txBody>
          <a:bodyPr>
            <a:spAutoFit/>
          </a:bodyPr>
          <a:lstStyle/>
          <a:p>
            <a:r>
              <a:rPr lang="en-US" sz="1000" u="sng" smtClean="0">
                <a:hlinkClick r:id="rId2"/>
              </a:rPr>
              <a:t>https://clinicaltrials.gov/ct2/show/NCT04810689</a:t>
            </a:r>
            <a:endParaRPr lang="en-US" sz="1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Detailed Description</a:t>
            </a:r>
            <a:endParaRPr lang="en-US"/>
          </a:p>
        </p:txBody>
      </p:sp>
      <p:sp>
        <p:nvSpPr>
          <p:cNvPr id="3" name="Content Placeholder 2"/>
          <p:cNvSpPr>
            <a:spLocks noGrp="1"/>
          </p:cNvSpPr>
          <p:nvPr>
            <p:ph idx="1"/>
          </p:nvPr>
        </p:nvSpPr>
        <p:spPr/>
        <p:txBody>
          <a:bodyPr/>
          <a:lstStyle/>
          <a:p>
            <a:r>
              <a:rPr lang="en-US" sz="2400" smtClean="0"/>
              <a:t>This is a randomized double-blind placebo-control pilot trial to document safety and efficacy endpoint assessments and to determine the feasibility of community recruitment and enrollment of symptomatic adult outpatients with COVID-19. The 12-week pilot will have 14 days where they receive XFBD or a placebo, orally twice a day and a 10 week follow up. The study will have a total of 60 participants with approximately 30 participants in each treatment arm. The participants will be randomized 1:1 individuals.</a:t>
            </a:r>
            <a:endParaRPr lang="en-US" sz="2400"/>
          </a:p>
        </p:txBody>
      </p:sp>
      <p:sp>
        <p:nvSpPr>
          <p:cNvPr id="4" name="Rectangle 3"/>
          <p:cNvSpPr/>
          <p:nvPr/>
        </p:nvSpPr>
        <p:spPr>
          <a:xfrm>
            <a:off x="609600" y="6096000"/>
            <a:ext cx="4572000" cy="246221"/>
          </a:xfrm>
          <a:prstGeom prst="rect">
            <a:avLst/>
          </a:prstGeom>
        </p:spPr>
        <p:txBody>
          <a:bodyPr>
            <a:spAutoFit/>
          </a:bodyPr>
          <a:lstStyle/>
          <a:p>
            <a:r>
              <a:rPr lang="en-US" sz="1000" u="sng" smtClean="0">
                <a:hlinkClick r:id="rId2"/>
              </a:rPr>
              <a:t>https://clinicaltrials.gov/ct2/show/NCT04810689</a:t>
            </a:r>
            <a:endParaRPr lang="en-US" sz="1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Study Design</a:t>
            </a:r>
            <a:endParaRPr lang="en-US"/>
          </a:p>
        </p:txBody>
      </p:sp>
      <p:pic>
        <p:nvPicPr>
          <p:cNvPr id="20481" name="Picture 1"/>
          <p:cNvPicPr>
            <a:picLocks noGrp="1" noChangeAspect="1" noChangeArrowheads="1"/>
          </p:cNvPicPr>
          <p:nvPr>
            <p:ph idx="1"/>
          </p:nvPr>
        </p:nvPicPr>
        <p:blipFill>
          <a:blip r:embed="rId2"/>
          <a:srcRect/>
          <a:stretch>
            <a:fillRect/>
          </a:stretch>
        </p:blipFill>
        <p:spPr bwMode="auto">
          <a:xfrm>
            <a:off x="616572" y="2514600"/>
            <a:ext cx="7994028" cy="1743378"/>
          </a:xfrm>
          <a:prstGeom prst="rect">
            <a:avLst/>
          </a:prstGeom>
          <a:noFill/>
          <a:ln w="9525">
            <a:noFill/>
            <a:miter lim="800000"/>
            <a:headEnd/>
            <a:tailEnd/>
          </a:ln>
          <a:effectLst/>
        </p:spPr>
      </p:pic>
      <p:sp>
        <p:nvSpPr>
          <p:cNvPr id="5" name="Rectangle 4"/>
          <p:cNvSpPr/>
          <p:nvPr/>
        </p:nvSpPr>
        <p:spPr>
          <a:xfrm>
            <a:off x="609600" y="6096000"/>
            <a:ext cx="4572000" cy="246221"/>
          </a:xfrm>
          <a:prstGeom prst="rect">
            <a:avLst/>
          </a:prstGeom>
        </p:spPr>
        <p:txBody>
          <a:bodyPr>
            <a:spAutoFit/>
          </a:bodyPr>
          <a:lstStyle/>
          <a:p>
            <a:r>
              <a:rPr lang="en-US" sz="1000" u="sng" smtClean="0">
                <a:hlinkClick r:id="rId3"/>
              </a:rPr>
              <a:t>https://clinicaltrials.gov/ct2/show/NCT04810689</a:t>
            </a:r>
            <a:endParaRPr lang="en-US"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a:srcRect/>
          <a:stretch>
            <a:fillRect/>
          </a:stretch>
        </p:blipFill>
        <p:spPr bwMode="auto">
          <a:xfrm>
            <a:off x="1905000" y="104364"/>
            <a:ext cx="5253038" cy="6601236"/>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Study Design</a:t>
            </a:r>
            <a:endParaRPr lang="en-US"/>
          </a:p>
        </p:txBody>
      </p:sp>
      <p:pic>
        <p:nvPicPr>
          <p:cNvPr id="47106" name="Picture 2"/>
          <p:cNvPicPr>
            <a:picLocks noGrp="1" noChangeAspect="1" noChangeArrowheads="1"/>
          </p:cNvPicPr>
          <p:nvPr>
            <p:ph idx="1"/>
          </p:nvPr>
        </p:nvPicPr>
        <p:blipFill>
          <a:blip r:embed="rId2"/>
          <a:srcRect/>
          <a:stretch>
            <a:fillRect/>
          </a:stretch>
        </p:blipFill>
        <p:spPr bwMode="auto">
          <a:xfrm>
            <a:off x="381000" y="1601376"/>
            <a:ext cx="8367712" cy="4189824"/>
          </a:xfrm>
          <a:prstGeom prst="rect">
            <a:avLst/>
          </a:prstGeom>
          <a:noFill/>
          <a:ln w="9525">
            <a:noFill/>
            <a:miter lim="800000"/>
            <a:headEnd/>
            <a:tailEnd/>
          </a:ln>
          <a:effectLst/>
        </p:spPr>
      </p:pic>
      <p:sp>
        <p:nvSpPr>
          <p:cNvPr id="5" name="Rectangle 4"/>
          <p:cNvSpPr/>
          <p:nvPr/>
        </p:nvSpPr>
        <p:spPr>
          <a:xfrm>
            <a:off x="609600" y="6096000"/>
            <a:ext cx="4572000" cy="246221"/>
          </a:xfrm>
          <a:prstGeom prst="rect">
            <a:avLst/>
          </a:prstGeom>
        </p:spPr>
        <p:txBody>
          <a:bodyPr>
            <a:spAutoFit/>
          </a:bodyPr>
          <a:lstStyle/>
          <a:p>
            <a:r>
              <a:rPr lang="en-US" sz="1000" u="sng" smtClean="0">
                <a:hlinkClick r:id="rId3"/>
              </a:rPr>
              <a:t>https://clinicaltrials.gov/ct2/show/NCT04810689</a:t>
            </a:r>
            <a:endParaRPr lang="en-US" sz="1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19800"/>
            <a:ext cx="4572000" cy="400110"/>
          </a:xfrm>
          <a:prstGeom prst="rect">
            <a:avLst/>
          </a:prstGeom>
        </p:spPr>
        <p:txBody>
          <a:bodyPr>
            <a:spAutoFit/>
          </a:bodyPr>
          <a:lstStyle/>
          <a:p>
            <a:r>
              <a:rPr lang="zh-CN" altLang="en-US" sz="1000" u="sng" smtClean="0">
                <a:solidFill>
                  <a:schemeClr val="bg1"/>
                </a:solidFill>
                <a:hlinkClick r:id="rId2"/>
              </a:rPr>
              <a:t>英文版全文 </a:t>
            </a:r>
            <a:r>
              <a:rPr lang="en-US" altLang="zh-CN" sz="1000" u="sng" smtClean="0">
                <a:solidFill>
                  <a:schemeClr val="bg1"/>
                </a:solidFill>
                <a:hlinkClick r:id="rId2"/>
              </a:rPr>
              <a:t>_ </a:t>
            </a:r>
            <a:r>
              <a:rPr lang="zh-CN" altLang="en-US" sz="1000" u="sng" smtClean="0">
                <a:solidFill>
                  <a:schemeClr val="bg1"/>
                </a:solidFill>
                <a:hlinkClick r:id="rId2"/>
              </a:rPr>
              <a:t>新型冠状病毒肺炎防控和诊疗指南 </a:t>
            </a:r>
            <a:r>
              <a:rPr lang="en-US" sz="1000" u="sng" smtClean="0">
                <a:hlinkClick r:id="rId2"/>
              </a:rPr>
              <a:t>https://mp.weixin.qq.com/s/nOAmosQ4YqkXHKdJbBE9GA</a:t>
            </a:r>
            <a:endParaRPr lang="en-US" sz="1000"/>
          </a:p>
        </p:txBody>
      </p:sp>
      <p:sp>
        <p:nvSpPr>
          <p:cNvPr id="10" name="Title 9"/>
          <p:cNvSpPr>
            <a:spLocks noGrp="1"/>
          </p:cNvSpPr>
          <p:nvPr>
            <p:ph type="title"/>
          </p:nvPr>
        </p:nvSpPr>
        <p:spPr/>
        <p:txBody>
          <a:bodyPr/>
          <a:lstStyle/>
          <a:p>
            <a:r>
              <a:rPr lang="en-US" sz="3400" smtClean="0"/>
              <a:t>Guidance for Corona Virus Disease 2019</a:t>
            </a:r>
            <a:endParaRPr lang="en-US" sz="3400"/>
          </a:p>
        </p:txBody>
      </p:sp>
      <p:sp>
        <p:nvSpPr>
          <p:cNvPr id="12" name="Content Placeholder 11"/>
          <p:cNvSpPr>
            <a:spLocks noGrp="1"/>
          </p:cNvSpPr>
          <p:nvPr>
            <p:ph sz="half" idx="2"/>
          </p:nvPr>
        </p:nvSpPr>
        <p:spPr/>
        <p:txBody>
          <a:bodyPr/>
          <a:lstStyle/>
          <a:p>
            <a:r>
              <a:rPr lang="en-US" smtClean="0">
                <a:hlinkClick r:id="rId3"/>
              </a:rPr>
              <a:t>Chinese version</a:t>
            </a:r>
            <a:endParaRPr lang="en-US" smtClean="0"/>
          </a:p>
          <a:p>
            <a:pPr lvl="1"/>
            <a:r>
              <a:rPr lang="en-US" smtClean="0">
                <a:hlinkClick r:id="rId4"/>
              </a:rPr>
              <a:t>7</a:t>
            </a:r>
            <a:r>
              <a:rPr lang="en-US" baseline="30000" smtClean="0">
                <a:hlinkClick r:id="rId4"/>
              </a:rPr>
              <a:t>th</a:t>
            </a:r>
            <a:r>
              <a:rPr lang="en-US" smtClean="0">
                <a:hlinkClick r:id="rId4"/>
              </a:rPr>
              <a:t> edition</a:t>
            </a:r>
            <a:endParaRPr lang="en-US" smtClean="0"/>
          </a:p>
          <a:p>
            <a:pPr lvl="1"/>
            <a:r>
              <a:rPr lang="en-US" smtClean="0">
                <a:hlinkClick r:id="rId5"/>
              </a:rPr>
              <a:t>8</a:t>
            </a:r>
            <a:r>
              <a:rPr lang="en-US" baseline="30000" smtClean="0">
                <a:hlinkClick r:id="rId5"/>
              </a:rPr>
              <a:t>th</a:t>
            </a:r>
            <a:r>
              <a:rPr lang="en-US" smtClean="0">
                <a:hlinkClick r:id="rId5"/>
              </a:rPr>
              <a:t> edition</a:t>
            </a:r>
            <a:endParaRPr lang="en-US" smtClean="0"/>
          </a:p>
          <a:p>
            <a:r>
              <a:rPr lang="en-US" smtClean="0">
                <a:hlinkClick r:id="rId6"/>
              </a:rPr>
              <a:t>English version</a:t>
            </a:r>
            <a:endParaRPr lang="en-US"/>
          </a:p>
        </p:txBody>
      </p:sp>
      <p:pic>
        <p:nvPicPr>
          <p:cNvPr id="13" name="Content Placeholder 12"/>
          <p:cNvPicPr>
            <a:picLocks noGrp="1" noChangeAspect="1" noChangeArrowheads="1"/>
          </p:cNvPicPr>
          <p:nvPr>
            <p:ph sz="half" idx="1"/>
          </p:nvPr>
        </p:nvPicPr>
        <p:blipFill>
          <a:blip r:embed="rId7"/>
          <a:srcRect/>
          <a:stretch>
            <a:fillRect/>
          </a:stretch>
        </p:blipFill>
        <p:spPr bwMode="auto">
          <a:xfrm>
            <a:off x="1181739" y="1676400"/>
            <a:ext cx="2780661" cy="4065793"/>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smtClean="0"/>
              <a:t>Guidance for Corona Virus Disease 2019</a:t>
            </a:r>
            <a:endParaRPr lang="en-US" sz="3400"/>
          </a:p>
        </p:txBody>
      </p:sp>
      <p:sp>
        <p:nvSpPr>
          <p:cNvPr id="3" name="Content Placeholder 2"/>
          <p:cNvSpPr>
            <a:spLocks noGrp="1"/>
          </p:cNvSpPr>
          <p:nvPr>
            <p:ph idx="1"/>
          </p:nvPr>
        </p:nvSpPr>
        <p:spPr/>
        <p:txBody>
          <a:bodyPr/>
          <a:lstStyle/>
          <a:p>
            <a:r>
              <a:rPr lang="en-US" sz="1600" smtClean="0"/>
              <a:t>Medical Observation Period: </a:t>
            </a:r>
            <a:r>
              <a:rPr lang="en-US" sz="1400" smtClean="0"/>
              <a:t>Type 1 and Type 2</a:t>
            </a:r>
          </a:p>
          <a:p>
            <a:r>
              <a:rPr lang="en-US" sz="1600" smtClean="0"/>
              <a:t>Clinical Treatment Period (for confirmed cases)</a:t>
            </a:r>
          </a:p>
          <a:p>
            <a:pPr lvl="1"/>
            <a:r>
              <a:rPr lang="en-US" sz="1400" smtClean="0"/>
              <a:t>General Type = </a:t>
            </a:r>
            <a:r>
              <a:rPr lang="en-US" sz="1400" b="1" i="1" u="sng" smtClean="0">
                <a:solidFill>
                  <a:srgbClr val="0070C0"/>
                </a:solidFill>
              </a:rPr>
              <a:t>Qing Fei Pai Du Tang</a:t>
            </a:r>
          </a:p>
          <a:p>
            <a:pPr lvl="1"/>
            <a:r>
              <a:rPr lang="en-US" sz="1400" smtClean="0"/>
              <a:t>Mild Type: </a:t>
            </a:r>
          </a:p>
          <a:p>
            <a:pPr lvl="2"/>
            <a:r>
              <a:rPr lang="en-US" sz="1200" smtClean="0"/>
              <a:t>Cold dampness stagnating Lungs</a:t>
            </a:r>
          </a:p>
          <a:p>
            <a:pPr lvl="2"/>
            <a:r>
              <a:rPr lang="en-US" sz="1200" smtClean="0"/>
              <a:t>Damp heat accumulated Lungs</a:t>
            </a:r>
          </a:p>
          <a:p>
            <a:pPr lvl="1"/>
            <a:r>
              <a:rPr lang="en-US" sz="1400" smtClean="0"/>
              <a:t>Moderate Type:</a:t>
            </a:r>
          </a:p>
          <a:p>
            <a:pPr lvl="2"/>
            <a:r>
              <a:rPr lang="en-US" sz="1200" smtClean="0"/>
              <a:t>Damp poison stagnating Lungs</a:t>
            </a:r>
          </a:p>
          <a:p>
            <a:pPr lvl="2"/>
            <a:r>
              <a:rPr lang="en-US" sz="1200" smtClean="0"/>
              <a:t>Cold dampness obstructing Lungs</a:t>
            </a:r>
          </a:p>
          <a:p>
            <a:pPr lvl="1"/>
            <a:r>
              <a:rPr lang="en-US" sz="1600" smtClean="0"/>
              <a:t>Severe Type:</a:t>
            </a:r>
          </a:p>
          <a:p>
            <a:pPr lvl="2"/>
            <a:r>
              <a:rPr lang="en-US" sz="1200" smtClean="0"/>
              <a:t>Lung blocked by epidemic toxin</a:t>
            </a:r>
          </a:p>
          <a:p>
            <a:pPr lvl="2"/>
            <a:r>
              <a:rPr lang="en-US" sz="1200" smtClean="0"/>
              <a:t>Flaring heat in Qi and Ying levels</a:t>
            </a:r>
          </a:p>
          <a:p>
            <a:pPr lvl="1"/>
            <a:r>
              <a:rPr lang="en-US" sz="1600" smtClean="0"/>
              <a:t>Critical Type:</a:t>
            </a:r>
          </a:p>
          <a:p>
            <a:pPr lvl="2"/>
            <a:r>
              <a:rPr lang="en-US" sz="1200" smtClean="0"/>
              <a:t>Internal block and outward desertion</a:t>
            </a:r>
          </a:p>
          <a:p>
            <a:r>
              <a:rPr lang="en-US" sz="1600" smtClean="0"/>
              <a:t>Recovery Period:</a:t>
            </a:r>
          </a:p>
          <a:p>
            <a:pPr lvl="1"/>
            <a:r>
              <a:rPr lang="en-US" sz="1400" smtClean="0"/>
              <a:t>Lung and Spleen </a:t>
            </a:r>
            <a:r>
              <a:rPr lang="en-US" sz="1400" err="1" smtClean="0"/>
              <a:t>qi</a:t>
            </a:r>
            <a:r>
              <a:rPr lang="en-US" sz="1400" smtClean="0"/>
              <a:t> deficiency</a:t>
            </a:r>
          </a:p>
          <a:p>
            <a:pPr lvl="1"/>
            <a:r>
              <a:rPr lang="en-US" sz="1400" smtClean="0"/>
              <a:t>Deficiency of </a:t>
            </a:r>
            <a:r>
              <a:rPr lang="en-US" sz="1400" err="1" smtClean="0"/>
              <a:t>qi</a:t>
            </a:r>
            <a:r>
              <a:rPr lang="en-US" sz="1400" smtClean="0"/>
              <a:t> and yin</a:t>
            </a:r>
            <a:endParaRPr lang="en-US" sz="1400"/>
          </a:p>
        </p:txBody>
      </p:sp>
      <p:sp>
        <p:nvSpPr>
          <p:cNvPr id="4" name="Right Arrow 3"/>
          <p:cNvSpPr/>
          <p:nvPr/>
        </p:nvSpPr>
        <p:spPr bwMode="auto">
          <a:xfrm rot="10800000">
            <a:off x="4648200" y="2286001"/>
            <a:ext cx="2819400" cy="228603"/>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smtClean="0"/>
              <a:t>Xuan Feai Du</a:t>
            </a: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5" name="Rectangle 4"/>
          <p:cNvSpPr/>
          <p:nvPr/>
        </p:nvSpPr>
        <p:spPr>
          <a:xfrm>
            <a:off x="152400" y="6172200"/>
            <a:ext cx="4572000" cy="400110"/>
          </a:xfrm>
          <a:prstGeom prst="rect">
            <a:avLst/>
          </a:prstGeom>
        </p:spPr>
        <p:txBody>
          <a:bodyPr>
            <a:spAutoFit/>
          </a:bodyPr>
          <a:lstStyle/>
          <a:p>
            <a:r>
              <a:rPr lang="zh-CN" altLang="en-US" sz="1000" u="sng" smtClean="0">
                <a:solidFill>
                  <a:schemeClr val="bg1"/>
                </a:solidFill>
                <a:hlinkClick r:id="rId2"/>
              </a:rPr>
              <a:t>英文版全文 </a:t>
            </a:r>
            <a:r>
              <a:rPr lang="en-US" altLang="zh-CN" sz="1000" u="sng" smtClean="0">
                <a:solidFill>
                  <a:schemeClr val="bg1"/>
                </a:solidFill>
                <a:hlinkClick r:id="rId2"/>
              </a:rPr>
              <a:t>_ </a:t>
            </a:r>
            <a:r>
              <a:rPr lang="zh-CN" altLang="en-US" sz="1000" u="sng" smtClean="0">
                <a:solidFill>
                  <a:schemeClr val="bg1"/>
                </a:solidFill>
                <a:hlinkClick r:id="rId2"/>
              </a:rPr>
              <a:t>新型冠状病毒肺炎防控和诊疗指南 </a:t>
            </a:r>
            <a:r>
              <a:rPr lang="en-US" sz="1000" u="sng" smtClean="0">
                <a:hlinkClick r:id="rId2"/>
              </a:rPr>
              <a:t>https://mp.weixin.qq.com/s/nOAmosQ4YqkXHKdJbBE9GA</a:t>
            </a:r>
            <a:endParaRPr lang="en-US" sz="1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smtClean="0"/>
              <a:t>Guidance for Corona Virus Disease 2019</a:t>
            </a:r>
            <a:endParaRPr lang="en-US" sz="3400"/>
          </a:p>
        </p:txBody>
      </p:sp>
      <p:sp>
        <p:nvSpPr>
          <p:cNvPr id="3" name="Content Placeholder 2"/>
          <p:cNvSpPr>
            <a:spLocks noGrp="1"/>
          </p:cNvSpPr>
          <p:nvPr>
            <p:ph idx="1"/>
          </p:nvPr>
        </p:nvSpPr>
        <p:spPr/>
        <p:txBody>
          <a:bodyPr/>
          <a:lstStyle/>
          <a:p>
            <a:r>
              <a:rPr lang="en-US" sz="1600" smtClean="0"/>
              <a:t>Medical Observation Period:  </a:t>
            </a:r>
            <a:r>
              <a:rPr lang="en-US" sz="1400" smtClean="0"/>
              <a:t>Type 1 and Type 2</a:t>
            </a:r>
          </a:p>
          <a:p>
            <a:r>
              <a:rPr lang="en-US" sz="1600" smtClean="0"/>
              <a:t>Clinical Treatment Period (for confirmed cases)</a:t>
            </a:r>
          </a:p>
          <a:p>
            <a:pPr lvl="1"/>
            <a:r>
              <a:rPr lang="en-US" sz="1400" smtClean="0"/>
              <a:t>General Type</a:t>
            </a:r>
          </a:p>
          <a:p>
            <a:pPr lvl="1"/>
            <a:r>
              <a:rPr lang="en-US" sz="1400" smtClean="0"/>
              <a:t>Mild Type: </a:t>
            </a:r>
          </a:p>
          <a:p>
            <a:pPr lvl="2"/>
            <a:r>
              <a:rPr lang="en-US" sz="1200" smtClean="0"/>
              <a:t>Cold dampness stagnating Lungs</a:t>
            </a:r>
          </a:p>
          <a:p>
            <a:pPr lvl="2"/>
            <a:r>
              <a:rPr lang="en-US" sz="1200" smtClean="0"/>
              <a:t>Damp heat accumulated Lungs</a:t>
            </a:r>
          </a:p>
          <a:p>
            <a:pPr lvl="1"/>
            <a:r>
              <a:rPr lang="en-US" sz="1400" smtClean="0"/>
              <a:t>Moderate Type:</a:t>
            </a:r>
          </a:p>
          <a:p>
            <a:pPr lvl="2"/>
            <a:r>
              <a:rPr lang="en-US" sz="1200" smtClean="0"/>
              <a:t>Damp poison stagnating Lungs </a:t>
            </a:r>
            <a:r>
              <a:rPr lang="en-US" sz="1200" b="1" smtClean="0">
                <a:solidFill>
                  <a:srgbClr val="C00000"/>
                </a:solidFill>
              </a:rPr>
              <a:t>= </a:t>
            </a:r>
            <a:r>
              <a:rPr lang="en-US" sz="1200" b="1" i="1" u="sng" smtClean="0">
                <a:solidFill>
                  <a:srgbClr val="C00000"/>
                </a:solidFill>
              </a:rPr>
              <a:t>Xuan Fei Bai Du Fang</a:t>
            </a:r>
          </a:p>
          <a:p>
            <a:pPr lvl="2"/>
            <a:r>
              <a:rPr lang="en-US" sz="1200" smtClean="0"/>
              <a:t>Cold dampness obstructing Lungs</a:t>
            </a:r>
          </a:p>
          <a:p>
            <a:pPr lvl="1"/>
            <a:r>
              <a:rPr lang="en-US" sz="1600" smtClean="0"/>
              <a:t>Severe Type:</a:t>
            </a:r>
          </a:p>
          <a:p>
            <a:pPr lvl="2"/>
            <a:r>
              <a:rPr lang="en-US" sz="1200" smtClean="0"/>
              <a:t>Lung blocked by epidemic toxin</a:t>
            </a:r>
          </a:p>
          <a:p>
            <a:pPr lvl="2"/>
            <a:r>
              <a:rPr lang="en-US" sz="1200" smtClean="0"/>
              <a:t>Flaring heat in Qi and Ying levels</a:t>
            </a:r>
          </a:p>
          <a:p>
            <a:pPr lvl="1"/>
            <a:r>
              <a:rPr lang="en-US" sz="1600" smtClean="0"/>
              <a:t>Critical Type:</a:t>
            </a:r>
          </a:p>
          <a:p>
            <a:pPr lvl="2"/>
            <a:r>
              <a:rPr lang="en-US" sz="1200" smtClean="0"/>
              <a:t>Internal block and outward desertion</a:t>
            </a:r>
          </a:p>
          <a:p>
            <a:pPr lvl="1"/>
            <a:r>
              <a:rPr lang="en-US" sz="1600" smtClean="0"/>
              <a:t>Recovery Period:</a:t>
            </a:r>
          </a:p>
          <a:p>
            <a:pPr lvl="2"/>
            <a:r>
              <a:rPr lang="en-US" sz="1200" smtClean="0"/>
              <a:t>Lung and Spleen </a:t>
            </a:r>
            <a:r>
              <a:rPr lang="en-US" sz="1200" err="1" smtClean="0"/>
              <a:t>qi</a:t>
            </a:r>
            <a:r>
              <a:rPr lang="en-US" sz="1200" smtClean="0"/>
              <a:t> deficiency</a:t>
            </a:r>
          </a:p>
          <a:p>
            <a:pPr lvl="2"/>
            <a:r>
              <a:rPr lang="en-US" sz="1200" smtClean="0"/>
              <a:t>Deficiency of </a:t>
            </a:r>
            <a:r>
              <a:rPr lang="en-US" sz="1200" err="1" smtClean="0"/>
              <a:t>qi</a:t>
            </a:r>
            <a:r>
              <a:rPr lang="en-US" sz="1200" smtClean="0"/>
              <a:t> and yin</a:t>
            </a:r>
            <a:endParaRPr lang="en-US" sz="1200"/>
          </a:p>
        </p:txBody>
      </p:sp>
      <p:sp>
        <p:nvSpPr>
          <p:cNvPr id="4" name="Rectangle 3"/>
          <p:cNvSpPr/>
          <p:nvPr/>
        </p:nvSpPr>
        <p:spPr>
          <a:xfrm>
            <a:off x="152400" y="6172200"/>
            <a:ext cx="4572000" cy="400110"/>
          </a:xfrm>
          <a:prstGeom prst="rect">
            <a:avLst/>
          </a:prstGeom>
        </p:spPr>
        <p:txBody>
          <a:bodyPr>
            <a:spAutoFit/>
          </a:bodyPr>
          <a:lstStyle/>
          <a:p>
            <a:r>
              <a:rPr lang="zh-CN" altLang="en-US" sz="1000" u="sng" smtClean="0">
                <a:solidFill>
                  <a:schemeClr val="bg1"/>
                </a:solidFill>
                <a:hlinkClick r:id="rId2"/>
              </a:rPr>
              <a:t>英文版全文 </a:t>
            </a:r>
            <a:r>
              <a:rPr lang="en-US" altLang="zh-CN" sz="1000" u="sng" smtClean="0">
                <a:solidFill>
                  <a:schemeClr val="bg1"/>
                </a:solidFill>
                <a:hlinkClick r:id="rId2"/>
              </a:rPr>
              <a:t>_ </a:t>
            </a:r>
            <a:r>
              <a:rPr lang="zh-CN" altLang="en-US" sz="1000" u="sng" smtClean="0">
                <a:solidFill>
                  <a:schemeClr val="bg1"/>
                </a:solidFill>
                <a:hlinkClick r:id="rId2"/>
              </a:rPr>
              <a:t>新型冠状病毒肺炎防控和诊疗指南 </a:t>
            </a:r>
            <a:r>
              <a:rPr lang="en-US" sz="1000" u="sng" smtClean="0">
                <a:hlinkClick r:id="rId2"/>
              </a:rPr>
              <a:t>https://mp.weixin.qq.com/s/nOAmosQ4YqkXHKdJbBE9GA</a:t>
            </a:r>
            <a:endParaRPr lang="en-US" sz="1000"/>
          </a:p>
        </p:txBody>
      </p:sp>
      <p:sp>
        <p:nvSpPr>
          <p:cNvPr id="5" name="Right Arrow 4"/>
          <p:cNvSpPr/>
          <p:nvPr/>
        </p:nvSpPr>
        <p:spPr bwMode="auto">
          <a:xfrm rot="10800000">
            <a:off x="5791200" y="3505200"/>
            <a:ext cx="2819400" cy="228603"/>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smtClean="0"/>
              <a:t>Xuan Fei Bai Du</a:t>
            </a: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smtClean="0"/>
              <a:t>Guidance for Corona Virus Disease 2019</a:t>
            </a:r>
            <a:endParaRPr lang="en-US" sz="3400"/>
          </a:p>
        </p:txBody>
      </p:sp>
      <p:sp>
        <p:nvSpPr>
          <p:cNvPr id="3" name="Content Placeholder 2"/>
          <p:cNvSpPr>
            <a:spLocks noGrp="1"/>
          </p:cNvSpPr>
          <p:nvPr>
            <p:ph idx="1"/>
          </p:nvPr>
        </p:nvSpPr>
        <p:spPr/>
        <p:txBody>
          <a:bodyPr/>
          <a:lstStyle/>
          <a:p>
            <a:r>
              <a:rPr lang="en-US" sz="1600" smtClean="0"/>
              <a:t>Medical Observation Period:  </a:t>
            </a:r>
            <a:r>
              <a:rPr lang="en-US" sz="1400" smtClean="0"/>
              <a:t>Type 1 and Type 2</a:t>
            </a:r>
          </a:p>
          <a:p>
            <a:r>
              <a:rPr lang="en-US" sz="1600" smtClean="0"/>
              <a:t>Clinical Treatment Period (for confirmed cases)</a:t>
            </a:r>
          </a:p>
          <a:p>
            <a:pPr lvl="1"/>
            <a:r>
              <a:rPr lang="en-US" sz="1400" smtClean="0"/>
              <a:t>General Type = </a:t>
            </a:r>
            <a:r>
              <a:rPr lang="en-US" sz="1400" b="1" i="1" u="sng" smtClean="0">
                <a:solidFill>
                  <a:srgbClr val="0070C0"/>
                </a:solidFill>
              </a:rPr>
              <a:t>Qing Fei Pai Du Tang</a:t>
            </a:r>
            <a:endParaRPr lang="en-US" sz="1400" smtClean="0"/>
          </a:p>
          <a:p>
            <a:pPr lvl="1"/>
            <a:r>
              <a:rPr lang="en-US" sz="1400" smtClean="0"/>
              <a:t>Mild Type: </a:t>
            </a:r>
          </a:p>
          <a:p>
            <a:pPr lvl="2"/>
            <a:r>
              <a:rPr lang="en-US" sz="1200" smtClean="0"/>
              <a:t>Cold dampness stagnating Lungs</a:t>
            </a:r>
          </a:p>
          <a:p>
            <a:pPr lvl="2"/>
            <a:r>
              <a:rPr lang="en-US" sz="1200" smtClean="0"/>
              <a:t>Damp heat accumulated Lungs</a:t>
            </a:r>
          </a:p>
          <a:p>
            <a:pPr lvl="1"/>
            <a:r>
              <a:rPr lang="en-US" sz="1400" smtClean="0"/>
              <a:t>Moderate Type:</a:t>
            </a:r>
          </a:p>
          <a:p>
            <a:pPr lvl="2"/>
            <a:r>
              <a:rPr lang="en-US" sz="1200" smtClean="0"/>
              <a:t>Damp poison stagnating Lungs </a:t>
            </a:r>
            <a:r>
              <a:rPr lang="en-US" sz="1200" b="1" smtClean="0">
                <a:solidFill>
                  <a:srgbClr val="C00000"/>
                </a:solidFill>
              </a:rPr>
              <a:t>= </a:t>
            </a:r>
            <a:r>
              <a:rPr lang="en-US" sz="1200" b="1" i="1" u="sng" smtClean="0">
                <a:solidFill>
                  <a:srgbClr val="C00000"/>
                </a:solidFill>
              </a:rPr>
              <a:t>Xuan Fei Bai Du Fang</a:t>
            </a:r>
          </a:p>
          <a:p>
            <a:pPr lvl="2"/>
            <a:r>
              <a:rPr lang="en-US" sz="1200" smtClean="0"/>
              <a:t>Cold dampness obstructing Lungs</a:t>
            </a:r>
          </a:p>
          <a:p>
            <a:pPr lvl="1"/>
            <a:r>
              <a:rPr lang="en-US" sz="1600" smtClean="0"/>
              <a:t>Severe Type:</a:t>
            </a:r>
          </a:p>
          <a:p>
            <a:pPr lvl="2"/>
            <a:r>
              <a:rPr lang="en-US" sz="1200" smtClean="0"/>
              <a:t>Lung blocked by epidemic toxin</a:t>
            </a:r>
          </a:p>
          <a:p>
            <a:pPr lvl="2"/>
            <a:r>
              <a:rPr lang="en-US" sz="1200" smtClean="0"/>
              <a:t>Flaring heat in Qi and Ying levels</a:t>
            </a:r>
          </a:p>
          <a:p>
            <a:pPr lvl="1"/>
            <a:r>
              <a:rPr lang="en-US" sz="1600" smtClean="0"/>
              <a:t>Critical Type:</a:t>
            </a:r>
          </a:p>
          <a:p>
            <a:pPr lvl="2"/>
            <a:r>
              <a:rPr lang="en-US" sz="1200" smtClean="0"/>
              <a:t>Internal block and outward desertion</a:t>
            </a:r>
          </a:p>
          <a:p>
            <a:pPr lvl="1"/>
            <a:r>
              <a:rPr lang="en-US" sz="1600" smtClean="0"/>
              <a:t>Recovery Period:</a:t>
            </a:r>
          </a:p>
          <a:p>
            <a:pPr lvl="2"/>
            <a:r>
              <a:rPr lang="en-US" sz="1200" smtClean="0"/>
              <a:t>Lung and Spleen </a:t>
            </a:r>
            <a:r>
              <a:rPr lang="en-US" sz="1200" err="1" smtClean="0"/>
              <a:t>qi</a:t>
            </a:r>
            <a:r>
              <a:rPr lang="en-US" sz="1200" smtClean="0"/>
              <a:t> deficiency</a:t>
            </a:r>
          </a:p>
          <a:p>
            <a:pPr lvl="2"/>
            <a:r>
              <a:rPr lang="en-US" sz="1200" smtClean="0"/>
              <a:t>Deficiency of </a:t>
            </a:r>
            <a:r>
              <a:rPr lang="en-US" sz="1200" err="1" smtClean="0"/>
              <a:t>qi</a:t>
            </a:r>
            <a:r>
              <a:rPr lang="en-US" sz="1200" smtClean="0"/>
              <a:t> and yin</a:t>
            </a:r>
            <a:endParaRPr lang="en-US" sz="1200"/>
          </a:p>
        </p:txBody>
      </p:sp>
      <p:sp>
        <p:nvSpPr>
          <p:cNvPr id="4" name="Rectangle 3"/>
          <p:cNvSpPr/>
          <p:nvPr/>
        </p:nvSpPr>
        <p:spPr>
          <a:xfrm>
            <a:off x="152400" y="6172200"/>
            <a:ext cx="4572000" cy="400110"/>
          </a:xfrm>
          <a:prstGeom prst="rect">
            <a:avLst/>
          </a:prstGeom>
        </p:spPr>
        <p:txBody>
          <a:bodyPr>
            <a:spAutoFit/>
          </a:bodyPr>
          <a:lstStyle/>
          <a:p>
            <a:r>
              <a:rPr lang="zh-CN" altLang="en-US" sz="1000" u="sng" smtClean="0">
                <a:solidFill>
                  <a:schemeClr val="bg1"/>
                </a:solidFill>
                <a:hlinkClick r:id="rId2"/>
              </a:rPr>
              <a:t>英文版全文 </a:t>
            </a:r>
            <a:r>
              <a:rPr lang="en-US" altLang="zh-CN" sz="1000" u="sng" smtClean="0">
                <a:solidFill>
                  <a:schemeClr val="bg1"/>
                </a:solidFill>
                <a:hlinkClick r:id="rId2"/>
              </a:rPr>
              <a:t>_ </a:t>
            </a:r>
            <a:r>
              <a:rPr lang="zh-CN" altLang="en-US" sz="1000" u="sng" smtClean="0">
                <a:solidFill>
                  <a:schemeClr val="bg1"/>
                </a:solidFill>
                <a:hlinkClick r:id="rId2"/>
              </a:rPr>
              <a:t>新型冠状病毒肺炎防控和诊疗指南 </a:t>
            </a:r>
            <a:r>
              <a:rPr lang="en-US" sz="1000" u="sng" smtClean="0">
                <a:hlinkClick r:id="rId2"/>
              </a:rPr>
              <a:t>https://mp.weixin.qq.com/s/nOAmosQ4YqkXHKdJbBE9GA</a:t>
            </a:r>
            <a:endParaRPr lang="en-US" sz="1000"/>
          </a:p>
        </p:txBody>
      </p:sp>
      <p:sp>
        <p:nvSpPr>
          <p:cNvPr id="5" name="Right Arrow 4"/>
          <p:cNvSpPr/>
          <p:nvPr/>
        </p:nvSpPr>
        <p:spPr bwMode="auto">
          <a:xfrm rot="10800000">
            <a:off x="5791200" y="3505200"/>
            <a:ext cx="2819400" cy="228603"/>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smtClean="0"/>
              <a:t>Xuan Fei Bai Du</a:t>
            </a: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7" name="Right Arrow 6"/>
          <p:cNvSpPr/>
          <p:nvPr/>
        </p:nvSpPr>
        <p:spPr bwMode="auto">
          <a:xfrm rot="10800000">
            <a:off x="4648200" y="2286001"/>
            <a:ext cx="2819400" cy="228603"/>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smtClean="0"/>
              <a:t>Xuan Fei Bai Du</a:t>
            </a: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800" smtClean="0"/>
              <a:t>宣肺败毒方 </a:t>
            </a:r>
            <a:r>
              <a:rPr lang="en-US" sz="2800" smtClean="0"/>
              <a:t>Xuan Fei Bai Du Fang </a:t>
            </a:r>
            <a:br>
              <a:rPr lang="en-US" sz="2800" smtClean="0"/>
            </a:br>
            <a:r>
              <a:rPr lang="en-US" sz="2800" smtClean="0"/>
              <a:t>(Lung Ventilating and Detoxifying Formula)</a:t>
            </a:r>
            <a:endParaRPr lang="en-US" sz="2800"/>
          </a:p>
        </p:txBody>
      </p:sp>
      <p:sp>
        <p:nvSpPr>
          <p:cNvPr id="3" name="Content Placeholder 2"/>
          <p:cNvSpPr>
            <a:spLocks noGrp="1"/>
          </p:cNvSpPr>
          <p:nvPr>
            <p:ph idx="1"/>
          </p:nvPr>
        </p:nvSpPr>
        <p:spPr/>
        <p:txBody>
          <a:bodyPr/>
          <a:lstStyle/>
          <a:p>
            <a:r>
              <a:rPr lang="en-US" sz="1800" i="1" smtClean="0"/>
              <a:t>Ma</a:t>
            </a:r>
            <a:r>
              <a:rPr lang="en-US" sz="1800" smtClean="0"/>
              <a:t> </a:t>
            </a:r>
            <a:r>
              <a:rPr lang="en-US" sz="1800" i="1" smtClean="0"/>
              <a:t>Huang</a:t>
            </a:r>
            <a:r>
              <a:rPr lang="en-US" sz="1800" smtClean="0"/>
              <a:t> (Herba Ephedrae) 6g</a:t>
            </a:r>
          </a:p>
          <a:p>
            <a:r>
              <a:rPr lang="en-US" sz="1800" i="1" smtClean="0"/>
              <a:t>Ku</a:t>
            </a:r>
            <a:r>
              <a:rPr lang="en-US" sz="1800" smtClean="0"/>
              <a:t> </a:t>
            </a:r>
            <a:r>
              <a:rPr lang="en-US" sz="1800" i="1" smtClean="0"/>
              <a:t>Xing</a:t>
            </a:r>
            <a:r>
              <a:rPr lang="en-US" sz="1800" smtClean="0"/>
              <a:t> </a:t>
            </a:r>
            <a:r>
              <a:rPr lang="en-US" sz="1800" i="1" smtClean="0"/>
              <a:t>Ren</a:t>
            </a:r>
            <a:r>
              <a:rPr lang="en-US" sz="1800" smtClean="0"/>
              <a:t> (Semen Armeniacae Amarum) 15g</a:t>
            </a:r>
          </a:p>
          <a:p>
            <a:r>
              <a:rPr lang="en-US" sz="1800" i="1" smtClean="0"/>
              <a:t>Shi</a:t>
            </a:r>
            <a:r>
              <a:rPr lang="en-US" sz="1800" smtClean="0"/>
              <a:t> </a:t>
            </a:r>
            <a:r>
              <a:rPr lang="en-US" sz="1800" i="1" smtClean="0"/>
              <a:t>Gao</a:t>
            </a:r>
            <a:r>
              <a:rPr lang="en-US" sz="1800" smtClean="0"/>
              <a:t> (Gypsum Fibrosum) 30g</a:t>
            </a:r>
          </a:p>
          <a:p>
            <a:r>
              <a:rPr lang="fr-FR" sz="1800" i="1" smtClean="0"/>
              <a:t>Yi</a:t>
            </a:r>
            <a:r>
              <a:rPr lang="fr-FR" sz="1800" smtClean="0"/>
              <a:t> </a:t>
            </a:r>
            <a:r>
              <a:rPr lang="fr-FR" sz="1800" i="1" smtClean="0"/>
              <a:t>Yi</a:t>
            </a:r>
            <a:r>
              <a:rPr lang="fr-FR" sz="1800" smtClean="0"/>
              <a:t> </a:t>
            </a:r>
            <a:r>
              <a:rPr lang="fr-FR" sz="1800" i="1" smtClean="0"/>
              <a:t>Ren</a:t>
            </a:r>
            <a:r>
              <a:rPr lang="fr-FR" sz="1800" smtClean="0"/>
              <a:t> (Semen Coicis)</a:t>
            </a:r>
            <a:r>
              <a:rPr lang="en-US" sz="1800" smtClean="0"/>
              <a:t> 30g</a:t>
            </a:r>
          </a:p>
          <a:p>
            <a:r>
              <a:rPr lang="en-US" sz="1800" i="1" smtClean="0"/>
              <a:t>Cang</a:t>
            </a:r>
            <a:r>
              <a:rPr lang="en-US" sz="1800" smtClean="0"/>
              <a:t> </a:t>
            </a:r>
            <a:r>
              <a:rPr lang="en-US" sz="1800" i="1" smtClean="0"/>
              <a:t>Zhu</a:t>
            </a:r>
            <a:r>
              <a:rPr lang="en-US" sz="1800" smtClean="0"/>
              <a:t> (Rhizoma Atractylodis) 10g</a:t>
            </a:r>
          </a:p>
          <a:p>
            <a:r>
              <a:rPr lang="en-US" sz="1800" i="1" smtClean="0"/>
              <a:t>Guang</a:t>
            </a:r>
            <a:r>
              <a:rPr lang="en-US" sz="1800" smtClean="0"/>
              <a:t> </a:t>
            </a:r>
            <a:r>
              <a:rPr lang="en-US" sz="1800" i="1" smtClean="0"/>
              <a:t>Huo</a:t>
            </a:r>
            <a:r>
              <a:rPr lang="en-US" sz="1800" smtClean="0"/>
              <a:t> </a:t>
            </a:r>
            <a:r>
              <a:rPr lang="en-US" sz="1800" i="1" smtClean="0"/>
              <a:t>Xiang</a:t>
            </a:r>
            <a:r>
              <a:rPr lang="en-US" sz="1800" smtClean="0"/>
              <a:t> (Herba Pogostemonis) 15g</a:t>
            </a:r>
          </a:p>
          <a:p>
            <a:r>
              <a:rPr lang="en-US" sz="1800" i="1" smtClean="0"/>
              <a:t>Qing</a:t>
            </a:r>
            <a:r>
              <a:rPr lang="en-US" sz="1800" smtClean="0"/>
              <a:t> </a:t>
            </a:r>
            <a:r>
              <a:rPr lang="en-US" sz="1800" i="1" smtClean="0"/>
              <a:t>Hao</a:t>
            </a:r>
            <a:r>
              <a:rPr lang="en-US" sz="1800" smtClean="0"/>
              <a:t> (Herba Artemisiae Annuae) 12g</a:t>
            </a:r>
          </a:p>
          <a:p>
            <a:r>
              <a:rPr lang="fr-FR" sz="1800" i="1" smtClean="0"/>
              <a:t>Hu</a:t>
            </a:r>
            <a:r>
              <a:rPr lang="fr-FR" sz="1800" smtClean="0"/>
              <a:t> </a:t>
            </a:r>
            <a:r>
              <a:rPr lang="fr-FR" sz="1800" i="1" smtClean="0"/>
              <a:t>Zhang</a:t>
            </a:r>
            <a:r>
              <a:rPr lang="fr-FR" sz="1800" smtClean="0"/>
              <a:t> (Rhizoma et Radix Polygoni Cuspidati)</a:t>
            </a:r>
            <a:r>
              <a:rPr lang="en-US" sz="1800" smtClean="0"/>
              <a:t> 20g</a:t>
            </a:r>
          </a:p>
          <a:p>
            <a:r>
              <a:rPr lang="fr-FR" sz="1800" i="1" smtClean="0"/>
              <a:t>Ma</a:t>
            </a:r>
            <a:r>
              <a:rPr lang="fr-FR" sz="1800" smtClean="0"/>
              <a:t> </a:t>
            </a:r>
            <a:r>
              <a:rPr lang="fr-FR" sz="1800" i="1" smtClean="0"/>
              <a:t>Bian</a:t>
            </a:r>
            <a:r>
              <a:rPr lang="fr-FR" sz="1800" smtClean="0"/>
              <a:t> </a:t>
            </a:r>
            <a:r>
              <a:rPr lang="fr-FR" sz="1800" i="1" smtClean="0"/>
              <a:t>Cao</a:t>
            </a:r>
            <a:r>
              <a:rPr lang="fr-FR" sz="1800" smtClean="0"/>
              <a:t> (Herba Verbenae)</a:t>
            </a:r>
            <a:r>
              <a:rPr lang="en-US" sz="1800" smtClean="0"/>
              <a:t> 30g</a:t>
            </a:r>
          </a:p>
          <a:p>
            <a:r>
              <a:rPr lang="en-US" sz="1800" i="1" smtClean="0"/>
              <a:t>Lu</a:t>
            </a:r>
            <a:r>
              <a:rPr lang="en-US" sz="1800" smtClean="0"/>
              <a:t> </a:t>
            </a:r>
            <a:r>
              <a:rPr lang="en-US" sz="1800" i="1" smtClean="0"/>
              <a:t>Gen</a:t>
            </a:r>
            <a:r>
              <a:rPr lang="en-US" sz="1800" smtClean="0"/>
              <a:t> (Rhizoma Phragmitis) 30g</a:t>
            </a:r>
          </a:p>
          <a:p>
            <a:r>
              <a:rPr lang="fr-FR" sz="1800" i="1" smtClean="0"/>
              <a:t>Ting</a:t>
            </a:r>
            <a:r>
              <a:rPr lang="fr-FR" sz="1800" smtClean="0"/>
              <a:t> </a:t>
            </a:r>
            <a:r>
              <a:rPr lang="fr-FR" sz="1800" i="1" smtClean="0"/>
              <a:t>Li</a:t>
            </a:r>
            <a:r>
              <a:rPr lang="fr-FR" sz="1800" smtClean="0"/>
              <a:t> </a:t>
            </a:r>
            <a:r>
              <a:rPr lang="fr-FR" sz="1800" i="1" smtClean="0"/>
              <a:t>Zi</a:t>
            </a:r>
            <a:r>
              <a:rPr lang="fr-FR" sz="1800" smtClean="0"/>
              <a:t> (Semen Lepidii)</a:t>
            </a:r>
            <a:r>
              <a:rPr lang="en-US" sz="1800" smtClean="0"/>
              <a:t> 15g</a:t>
            </a:r>
          </a:p>
          <a:p>
            <a:r>
              <a:rPr lang="en-US" sz="1800" i="1" smtClean="0"/>
              <a:t>Ju</a:t>
            </a:r>
            <a:r>
              <a:rPr lang="en-US" sz="1800" smtClean="0"/>
              <a:t> </a:t>
            </a:r>
            <a:r>
              <a:rPr lang="en-US" sz="1800" i="1" smtClean="0"/>
              <a:t>Hong</a:t>
            </a:r>
            <a:r>
              <a:rPr lang="en-US" sz="1800" smtClean="0"/>
              <a:t> (Exocarpium Citri Rubrum) 15g</a:t>
            </a:r>
          </a:p>
          <a:p>
            <a:r>
              <a:rPr lang="fr-FR" sz="1800" i="1" smtClean="0"/>
              <a:t>Gan</a:t>
            </a:r>
            <a:r>
              <a:rPr lang="fr-FR" sz="1800" smtClean="0"/>
              <a:t> </a:t>
            </a:r>
            <a:r>
              <a:rPr lang="fr-FR" sz="1800" i="1" smtClean="0"/>
              <a:t>Cao</a:t>
            </a:r>
            <a:r>
              <a:rPr lang="fr-FR" sz="1800" smtClean="0"/>
              <a:t> (Radix et Rhizoma Glycyrrhizae)</a:t>
            </a:r>
            <a:r>
              <a:rPr lang="en-US" sz="1800" smtClean="0"/>
              <a:t> 10g</a:t>
            </a:r>
          </a:p>
          <a:p>
            <a:endParaRPr lang="en-US" sz="1800"/>
          </a:p>
        </p:txBody>
      </p:sp>
      <p:sp>
        <p:nvSpPr>
          <p:cNvPr id="4" name="Rectangle 3"/>
          <p:cNvSpPr/>
          <p:nvPr/>
        </p:nvSpPr>
        <p:spPr>
          <a:xfrm>
            <a:off x="304800" y="6172200"/>
            <a:ext cx="4572000" cy="246221"/>
          </a:xfrm>
          <a:prstGeom prst="rect">
            <a:avLst/>
          </a:prstGeom>
        </p:spPr>
        <p:txBody>
          <a:bodyPr>
            <a:spAutoFit/>
          </a:bodyPr>
          <a:lstStyle/>
          <a:p>
            <a:r>
              <a:rPr lang="en-US" sz="1000" smtClean="0">
                <a:solidFill>
                  <a:schemeClr val="bg1"/>
                </a:solidFill>
                <a:hlinkClick r:id="rId2"/>
              </a:rPr>
              <a:t>https://www.elotus.org/content/tcm-resources-covid-19</a:t>
            </a:r>
            <a:endParaRPr lang="en-US" sz="100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3200" smtClean="0"/>
              <a:t>宣肺败</a:t>
            </a:r>
            <a:r>
              <a:rPr lang="zh-CN" altLang="en-US" sz="3200" smtClean="0"/>
              <a:t>毒</a:t>
            </a:r>
            <a:r>
              <a:rPr lang="zh-CN" altLang="en-US" sz="3200" smtClean="0"/>
              <a:t>方 </a:t>
            </a:r>
            <a:r>
              <a:rPr lang="en-US" sz="3200" smtClean="0"/>
              <a:t>Xuan </a:t>
            </a:r>
            <a:r>
              <a:rPr lang="en-US" sz="3200" smtClean="0"/>
              <a:t>Fei Bai Du Fang </a:t>
            </a:r>
            <a:br>
              <a:rPr lang="en-US" sz="3200" smtClean="0"/>
            </a:br>
            <a:r>
              <a:rPr lang="en-US" sz="3200" smtClean="0"/>
              <a:t>(Lung Ventilating and Detoxifying Formula)</a:t>
            </a:r>
            <a:endParaRPr lang="en-US" sz="3200"/>
          </a:p>
        </p:txBody>
      </p:sp>
      <p:sp>
        <p:nvSpPr>
          <p:cNvPr id="3" name="Content Placeholder 2"/>
          <p:cNvSpPr>
            <a:spLocks noGrp="1"/>
          </p:cNvSpPr>
          <p:nvPr>
            <p:ph idx="1"/>
          </p:nvPr>
        </p:nvSpPr>
        <p:spPr/>
        <p:txBody>
          <a:bodyPr/>
          <a:lstStyle/>
          <a:p>
            <a:pPr lvl="0"/>
            <a:r>
              <a:rPr lang="en-US" sz="2400" smtClean="0"/>
              <a:t>麻黃 </a:t>
            </a:r>
            <a:r>
              <a:rPr lang="en-US" sz="2400" i="1" smtClean="0"/>
              <a:t>Má Huáng</a:t>
            </a:r>
            <a:r>
              <a:rPr lang="en-US" sz="2400" smtClean="0"/>
              <a:t> (Herba Ephedrae) contains ephedrine alkaloids and the use may be restricted or prohibited. Substitution options include </a:t>
            </a:r>
            <a:r>
              <a:rPr lang="en-US" sz="2400" i="1" smtClean="0"/>
              <a:t>Xiang</a:t>
            </a:r>
            <a:r>
              <a:rPr lang="en-US" sz="2400" smtClean="0"/>
              <a:t> </a:t>
            </a:r>
            <a:r>
              <a:rPr lang="en-US" sz="2400" i="1" smtClean="0"/>
              <a:t>Ru</a:t>
            </a:r>
            <a:r>
              <a:rPr lang="en-US" sz="2400" smtClean="0"/>
              <a:t> (Herba Moslae), </a:t>
            </a:r>
            <a:r>
              <a:rPr lang="en-US" sz="2400" i="1" smtClean="0"/>
              <a:t>Di</a:t>
            </a:r>
            <a:r>
              <a:rPr lang="en-US" sz="2400" smtClean="0"/>
              <a:t> </a:t>
            </a:r>
            <a:r>
              <a:rPr lang="en-US" sz="2400" i="1" smtClean="0"/>
              <a:t>Long</a:t>
            </a:r>
            <a:r>
              <a:rPr lang="en-US" sz="2400" smtClean="0"/>
              <a:t> (Pheretima), </a:t>
            </a:r>
            <a:r>
              <a:rPr lang="en-US" sz="2400" i="1" smtClean="0"/>
              <a:t>Ku</a:t>
            </a:r>
            <a:r>
              <a:rPr lang="en-US" sz="2400" smtClean="0"/>
              <a:t> </a:t>
            </a:r>
            <a:r>
              <a:rPr lang="en-US" sz="2400" i="1" smtClean="0"/>
              <a:t>Xing</a:t>
            </a:r>
            <a:r>
              <a:rPr lang="en-US" sz="2400" smtClean="0"/>
              <a:t> </a:t>
            </a:r>
            <a:r>
              <a:rPr lang="en-US" sz="2400" i="1" smtClean="0"/>
              <a:t>Ren</a:t>
            </a:r>
            <a:r>
              <a:rPr lang="en-US" sz="2400" smtClean="0"/>
              <a:t> (Semen Armeniacae Amarum) and </a:t>
            </a:r>
            <a:r>
              <a:rPr lang="fr-FR" sz="2400" i="1" smtClean="0"/>
              <a:t>Zi</a:t>
            </a:r>
            <a:r>
              <a:rPr lang="fr-FR" sz="2400" smtClean="0"/>
              <a:t> </a:t>
            </a:r>
            <a:r>
              <a:rPr lang="fr-FR" sz="2400" i="1" smtClean="0"/>
              <a:t>Su</a:t>
            </a:r>
            <a:r>
              <a:rPr lang="fr-FR" sz="2400" smtClean="0"/>
              <a:t> </a:t>
            </a:r>
            <a:r>
              <a:rPr lang="fr-FR" sz="2400" i="1" smtClean="0"/>
              <a:t>Zi</a:t>
            </a:r>
            <a:r>
              <a:rPr lang="fr-FR" sz="2400" smtClean="0"/>
              <a:t> (Fructus Perillae)</a:t>
            </a:r>
            <a:r>
              <a:rPr lang="en-US" sz="2400" smtClean="0"/>
              <a:t>.</a:t>
            </a:r>
          </a:p>
          <a:p>
            <a:endParaRPr lang="en-US" sz="2400"/>
          </a:p>
        </p:txBody>
      </p:sp>
      <p:sp>
        <p:nvSpPr>
          <p:cNvPr id="4" name="Rectangle 3"/>
          <p:cNvSpPr/>
          <p:nvPr/>
        </p:nvSpPr>
        <p:spPr>
          <a:xfrm>
            <a:off x="304800" y="6172200"/>
            <a:ext cx="4572000" cy="246221"/>
          </a:xfrm>
          <a:prstGeom prst="rect">
            <a:avLst/>
          </a:prstGeom>
        </p:spPr>
        <p:txBody>
          <a:bodyPr>
            <a:spAutoFit/>
          </a:bodyPr>
          <a:lstStyle/>
          <a:p>
            <a:r>
              <a:rPr lang="en-US" sz="1000" smtClean="0">
                <a:solidFill>
                  <a:schemeClr val="bg1"/>
                </a:solidFill>
                <a:hlinkClick r:id="rId2"/>
              </a:rPr>
              <a:t>https://www.elotus.org/content/tcm-resources-covid-19</a:t>
            </a:r>
            <a:endParaRPr lang="en-US" sz="100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Drug: Xuanfei Baidu Granules</a:t>
            </a:r>
            <a:endParaRPr lang="en-US"/>
          </a:p>
        </p:txBody>
      </p:sp>
      <p:sp>
        <p:nvSpPr>
          <p:cNvPr id="3" name="Content Placeholder 2"/>
          <p:cNvSpPr>
            <a:spLocks noGrp="1"/>
          </p:cNvSpPr>
          <p:nvPr>
            <p:ph idx="1"/>
          </p:nvPr>
        </p:nvSpPr>
        <p:spPr/>
        <p:txBody>
          <a:bodyPr/>
          <a:lstStyle/>
          <a:p>
            <a:r>
              <a:rPr lang="en-US" sz="2800" smtClean="0"/>
              <a:t>XFBD (administered as 1 packet of granules dissolved in warm water) orally twice daily for 14 day, 1 hour after food in the morning and at night with at least 8 hours in between doses</a:t>
            </a:r>
            <a:endParaRPr lang="en-US" sz="2800"/>
          </a:p>
        </p:txBody>
      </p:sp>
      <p:sp>
        <p:nvSpPr>
          <p:cNvPr id="4" name="Rectangle 3"/>
          <p:cNvSpPr/>
          <p:nvPr/>
        </p:nvSpPr>
        <p:spPr>
          <a:xfrm>
            <a:off x="609600" y="6096000"/>
            <a:ext cx="4572000" cy="246221"/>
          </a:xfrm>
          <a:prstGeom prst="rect">
            <a:avLst/>
          </a:prstGeom>
        </p:spPr>
        <p:txBody>
          <a:bodyPr>
            <a:spAutoFit/>
          </a:bodyPr>
          <a:lstStyle/>
          <a:p>
            <a:r>
              <a:rPr lang="en-US" sz="1000" u="sng" smtClean="0">
                <a:hlinkClick r:id="rId2"/>
              </a:rPr>
              <a:t>https://clinicaltrials.gov/ct2/show/NCT04810689</a:t>
            </a:r>
            <a:endParaRPr lang="en-US" sz="1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Placebo Comparator</a:t>
            </a:r>
            <a:endParaRPr lang="en-US"/>
          </a:p>
        </p:txBody>
      </p:sp>
      <p:sp>
        <p:nvSpPr>
          <p:cNvPr id="3" name="Content Placeholder 2"/>
          <p:cNvSpPr>
            <a:spLocks noGrp="1"/>
          </p:cNvSpPr>
          <p:nvPr>
            <p:ph idx="1"/>
          </p:nvPr>
        </p:nvSpPr>
        <p:spPr/>
        <p:txBody>
          <a:bodyPr/>
          <a:lstStyle/>
          <a:p>
            <a:r>
              <a:rPr lang="en-US" sz="2800" smtClean="0"/>
              <a:t>Placebo (administered as 1 packet of granules dissolved in warm water) orally twice daily for 14 day, 1 hour after food in the morning and at night with at least 8 hours in between doses</a:t>
            </a:r>
            <a:endParaRPr lang="en-US" sz="2800"/>
          </a:p>
        </p:txBody>
      </p:sp>
      <p:sp>
        <p:nvSpPr>
          <p:cNvPr id="4" name="Rectangle 3"/>
          <p:cNvSpPr/>
          <p:nvPr/>
        </p:nvSpPr>
        <p:spPr>
          <a:xfrm>
            <a:off x="609600" y="6096000"/>
            <a:ext cx="4572000" cy="246221"/>
          </a:xfrm>
          <a:prstGeom prst="rect">
            <a:avLst/>
          </a:prstGeom>
        </p:spPr>
        <p:txBody>
          <a:bodyPr>
            <a:spAutoFit/>
          </a:bodyPr>
          <a:lstStyle/>
          <a:p>
            <a:r>
              <a:rPr lang="en-US" sz="1000" u="sng" smtClean="0">
                <a:hlinkClick r:id="rId2"/>
              </a:rPr>
              <a:t>https://clinicaltrials.gov/ct2/show/NCT04810689</a:t>
            </a:r>
            <a:endParaRPr lang="en-US" sz="1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Outcome Measures</a:t>
            </a:r>
            <a:endParaRPr lang="en-US"/>
          </a:p>
        </p:txBody>
      </p:sp>
      <p:sp>
        <p:nvSpPr>
          <p:cNvPr id="3" name="Content Placeholder 2"/>
          <p:cNvSpPr>
            <a:spLocks noGrp="1"/>
          </p:cNvSpPr>
          <p:nvPr>
            <p:ph idx="1"/>
          </p:nvPr>
        </p:nvSpPr>
        <p:spPr/>
        <p:txBody>
          <a:bodyPr/>
          <a:lstStyle/>
          <a:p>
            <a:pPr marL="514350" indent="-514350">
              <a:buFont typeface="+mj-lt"/>
              <a:buAutoNum type="arabicPeriod"/>
            </a:pPr>
            <a:r>
              <a:rPr lang="en-US" sz="2800" smtClean="0"/>
              <a:t>Feasibility of recruitment</a:t>
            </a:r>
          </a:p>
          <a:p>
            <a:pPr marL="514350" indent="-514350">
              <a:buFont typeface="+mj-lt"/>
              <a:buAutoNum type="arabicPeriod"/>
            </a:pPr>
            <a:r>
              <a:rPr lang="en-US" sz="2800" smtClean="0"/>
              <a:t>Participation Rate</a:t>
            </a:r>
          </a:p>
          <a:p>
            <a:pPr marL="514350" indent="-514350">
              <a:buFont typeface="+mj-lt"/>
              <a:buAutoNum type="arabicPeriod"/>
            </a:pPr>
            <a:r>
              <a:rPr lang="en-US" sz="2800" smtClean="0"/>
              <a:t>Side Effects and Safety Profile</a:t>
            </a:r>
          </a:p>
          <a:p>
            <a:pPr marL="514350" indent="-514350">
              <a:buFont typeface="+mj-lt"/>
              <a:buAutoNum type="arabicPeriod"/>
            </a:pPr>
            <a:r>
              <a:rPr lang="en-US" sz="2800" smtClean="0"/>
              <a:t>Rate of hospitalization or death </a:t>
            </a:r>
            <a:endParaRPr lang="en-US" sz="2800"/>
          </a:p>
        </p:txBody>
      </p:sp>
      <p:sp>
        <p:nvSpPr>
          <p:cNvPr id="4" name="Rectangle 3"/>
          <p:cNvSpPr/>
          <p:nvPr/>
        </p:nvSpPr>
        <p:spPr>
          <a:xfrm>
            <a:off x="609600" y="6096000"/>
            <a:ext cx="4572000" cy="246221"/>
          </a:xfrm>
          <a:prstGeom prst="rect">
            <a:avLst/>
          </a:prstGeom>
        </p:spPr>
        <p:txBody>
          <a:bodyPr>
            <a:spAutoFit/>
          </a:bodyPr>
          <a:lstStyle/>
          <a:p>
            <a:r>
              <a:rPr lang="en-US" sz="1000" u="sng" smtClean="0">
                <a:hlinkClick r:id="rId2"/>
              </a:rPr>
              <a:t>https://clinicaltrials.gov/ct2/show/NCT04810689</a:t>
            </a:r>
            <a:endParaRPr lang="en-US"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smtClean="0"/>
              <a:t>Multicenter Double Blind, Placebo Controlled RCT of Modified </a:t>
            </a:r>
            <a:r>
              <a:rPr lang="en-US" sz="2800" i="1" smtClean="0"/>
              <a:t>Qing Fei Pai Du Tang </a:t>
            </a:r>
            <a:r>
              <a:rPr lang="en-US" sz="2800" smtClean="0"/>
              <a:t>(mQFPD) for COVID-19</a:t>
            </a:r>
          </a:p>
          <a:p>
            <a:endParaRPr lang="en-US" sz="2800"/>
          </a:p>
        </p:txBody>
      </p:sp>
      <p:pic>
        <p:nvPicPr>
          <p:cNvPr id="5" name="Picture 2"/>
          <p:cNvPicPr>
            <a:picLocks noChangeAspect="1" noChangeArrowheads="1"/>
          </p:cNvPicPr>
          <p:nvPr/>
        </p:nvPicPr>
        <p:blipFill>
          <a:blip r:embed="rId2"/>
          <a:srcRect/>
          <a:stretch>
            <a:fillRect/>
          </a:stretch>
        </p:blipFill>
        <p:spPr bwMode="auto">
          <a:xfrm>
            <a:off x="2514600" y="142875"/>
            <a:ext cx="3600450" cy="7715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1905000" y="990600"/>
            <a:ext cx="4953000" cy="276225"/>
          </a:xfrm>
          <a:prstGeom prst="rect">
            <a:avLst/>
          </a:prstGeom>
          <a:noFill/>
          <a:ln w="9525">
            <a:noFill/>
            <a:miter lim="800000"/>
            <a:headEnd/>
            <a:tailEnd/>
          </a:ln>
          <a:effectLst/>
        </p:spPr>
      </p:pic>
      <p:sp>
        <p:nvSpPr>
          <p:cNvPr id="5125" name="AutoShape 5" descr="UCLA Bruins - Wikipedia"/>
          <p:cNvSpPr>
            <a:spLocks noChangeAspect="1" noChangeArrowheads="1"/>
          </p:cNvSpPr>
          <p:nvPr/>
        </p:nvSpPr>
        <p:spPr bwMode="auto">
          <a:xfrm>
            <a:off x="155575" y="-715963"/>
            <a:ext cx="3048000" cy="1504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8" name="Picture 8"/>
          <p:cNvPicPr>
            <a:picLocks noChangeAspect="1" noChangeArrowheads="1"/>
          </p:cNvPicPr>
          <p:nvPr/>
        </p:nvPicPr>
        <p:blipFill>
          <a:blip r:embed="rId4"/>
          <a:srcRect/>
          <a:stretch>
            <a:fillRect/>
          </a:stretch>
        </p:blipFill>
        <p:spPr bwMode="auto">
          <a:xfrm>
            <a:off x="3827369" y="3733800"/>
            <a:ext cx="4707031" cy="1181100"/>
          </a:xfrm>
          <a:prstGeom prst="rect">
            <a:avLst/>
          </a:prstGeom>
          <a:noFill/>
          <a:ln w="9525">
            <a:noFill/>
            <a:miter lim="800000"/>
            <a:headEnd/>
            <a:tailEnd/>
          </a:ln>
          <a:effectLst/>
        </p:spPr>
      </p:pic>
      <p:pic>
        <p:nvPicPr>
          <p:cNvPr id="5129" name="Picture 9"/>
          <p:cNvPicPr>
            <a:picLocks noChangeAspect="1" noChangeArrowheads="1"/>
          </p:cNvPicPr>
          <p:nvPr/>
        </p:nvPicPr>
        <p:blipFill>
          <a:blip r:embed="rId5"/>
          <a:srcRect/>
          <a:stretch>
            <a:fillRect/>
          </a:stretch>
        </p:blipFill>
        <p:spPr bwMode="auto">
          <a:xfrm>
            <a:off x="1143000" y="3749488"/>
            <a:ext cx="2292724" cy="1146362"/>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Secondary Outcome Measures</a:t>
            </a:r>
            <a:endParaRPr lang="en-US"/>
          </a:p>
        </p:txBody>
      </p:sp>
      <p:sp>
        <p:nvSpPr>
          <p:cNvPr id="3" name="Content Placeholder 2"/>
          <p:cNvSpPr>
            <a:spLocks noGrp="1"/>
          </p:cNvSpPr>
          <p:nvPr>
            <p:ph idx="1"/>
          </p:nvPr>
        </p:nvSpPr>
        <p:spPr/>
        <p:txBody>
          <a:bodyPr/>
          <a:lstStyle/>
          <a:p>
            <a:pPr marL="514350" indent="-514350">
              <a:buFont typeface="+mj-lt"/>
              <a:buAutoNum type="arabicPeriod"/>
            </a:pPr>
            <a:r>
              <a:rPr lang="en-US" sz="2800" smtClean="0"/>
              <a:t>Symptom Severity Score</a:t>
            </a:r>
          </a:p>
          <a:p>
            <a:pPr marL="514350" indent="-514350">
              <a:buFont typeface="+mj-lt"/>
              <a:buAutoNum type="arabicPeriod"/>
            </a:pPr>
            <a:r>
              <a:rPr lang="en-US" sz="2800" smtClean="0"/>
              <a:t>Study agent compliance </a:t>
            </a:r>
          </a:p>
          <a:p>
            <a:pPr marL="514350" indent="-514350">
              <a:buFont typeface="+mj-lt"/>
              <a:buAutoNum type="arabicPeriod"/>
            </a:pPr>
            <a:r>
              <a:rPr lang="en-US" sz="2800" smtClean="0"/>
              <a:t>Symptom monitoring compliance</a:t>
            </a:r>
          </a:p>
          <a:p>
            <a:pPr marL="514350" indent="-514350">
              <a:buFont typeface="+mj-lt"/>
              <a:buAutoNum type="arabicPeriod"/>
            </a:pPr>
            <a:r>
              <a:rPr lang="en-US" sz="2800" smtClean="0"/>
              <a:t>COVID-19 testing compliance </a:t>
            </a:r>
          </a:p>
          <a:p>
            <a:pPr marL="514350" indent="-514350">
              <a:buFont typeface="+mj-lt"/>
              <a:buAutoNum type="arabicPeriod"/>
            </a:pPr>
            <a:r>
              <a:rPr lang="en-US" sz="2800" smtClean="0"/>
              <a:t>Hospital-free days</a:t>
            </a:r>
          </a:p>
          <a:p>
            <a:pPr marL="514350" indent="-514350">
              <a:buFont typeface="+mj-lt"/>
              <a:buAutoNum type="arabicPeriod"/>
            </a:pPr>
            <a:r>
              <a:rPr lang="en-US" sz="2800" smtClean="0"/>
              <a:t>Adverse Events</a:t>
            </a:r>
          </a:p>
          <a:p>
            <a:pPr marL="514350" indent="-514350">
              <a:buFont typeface="+mj-lt"/>
              <a:buAutoNum type="arabicPeriod"/>
            </a:pPr>
            <a:r>
              <a:rPr lang="en-US" sz="2800" smtClean="0"/>
              <a:t>Grade 3 and 4 adverse events</a:t>
            </a:r>
          </a:p>
          <a:p>
            <a:pPr marL="514350" indent="-514350">
              <a:buFont typeface="+mj-lt"/>
              <a:buAutoNum type="arabicPeriod"/>
            </a:pPr>
            <a:r>
              <a:rPr lang="en-US" sz="2800" smtClean="0"/>
              <a:t>Viral load</a:t>
            </a:r>
            <a:endParaRPr lang="en-US" sz="2800"/>
          </a:p>
        </p:txBody>
      </p:sp>
      <p:sp>
        <p:nvSpPr>
          <p:cNvPr id="4" name="Rectangle 3"/>
          <p:cNvSpPr/>
          <p:nvPr/>
        </p:nvSpPr>
        <p:spPr>
          <a:xfrm>
            <a:off x="609600" y="6096000"/>
            <a:ext cx="4572000" cy="246221"/>
          </a:xfrm>
          <a:prstGeom prst="rect">
            <a:avLst/>
          </a:prstGeom>
        </p:spPr>
        <p:txBody>
          <a:bodyPr>
            <a:spAutoFit/>
          </a:bodyPr>
          <a:lstStyle/>
          <a:p>
            <a:r>
              <a:rPr lang="en-US" sz="1000" u="sng" smtClean="0">
                <a:hlinkClick r:id="rId2"/>
              </a:rPr>
              <a:t>https://clinicaltrials.gov/ct2/show/NCT04810689</a:t>
            </a:r>
            <a:endParaRPr lang="en-US" sz="1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a:t>
            </a:r>
            <a:endParaRPr lang="en-US"/>
          </a:p>
        </p:txBody>
      </p:sp>
      <p:sp>
        <p:nvSpPr>
          <p:cNvPr id="3" name="Content Placeholder 2"/>
          <p:cNvSpPr>
            <a:spLocks noGrp="1"/>
          </p:cNvSpPr>
          <p:nvPr>
            <p:ph idx="1"/>
          </p:nvPr>
        </p:nvSpPr>
        <p:spPr/>
        <p:txBody>
          <a:bodyPr/>
          <a:lstStyle/>
          <a:p>
            <a:r>
              <a:rPr lang="en-US" sz="2800" smtClean="0"/>
              <a:t>Inclusion Criteria</a:t>
            </a:r>
          </a:p>
          <a:p>
            <a:r>
              <a:rPr lang="en-US" sz="2800" smtClean="0"/>
              <a:t>Exclusion Criteria</a:t>
            </a:r>
          </a:p>
          <a:p>
            <a:endParaRPr lang="en-US" sz="2800" smtClean="0"/>
          </a:p>
          <a:p>
            <a:endParaRPr lang="en-US" sz="2800"/>
          </a:p>
        </p:txBody>
      </p:sp>
      <p:sp>
        <p:nvSpPr>
          <p:cNvPr id="4" name="Rectangle 3"/>
          <p:cNvSpPr/>
          <p:nvPr/>
        </p:nvSpPr>
        <p:spPr>
          <a:xfrm>
            <a:off x="609600" y="6096000"/>
            <a:ext cx="4572000" cy="246221"/>
          </a:xfrm>
          <a:prstGeom prst="rect">
            <a:avLst/>
          </a:prstGeom>
        </p:spPr>
        <p:txBody>
          <a:bodyPr>
            <a:spAutoFit/>
          </a:bodyPr>
          <a:lstStyle/>
          <a:p>
            <a:r>
              <a:rPr lang="en-US" sz="1000" u="sng" smtClean="0">
                <a:hlinkClick r:id="rId2"/>
              </a:rPr>
              <a:t>https://clinicaltrials.gov/ct2/show/NCT04810689</a:t>
            </a:r>
            <a:endParaRPr lang="en-US" sz="1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Information</a:t>
            </a:r>
            <a:endParaRPr lang="en-US"/>
          </a:p>
        </p:txBody>
      </p:sp>
      <p:sp>
        <p:nvSpPr>
          <p:cNvPr id="3" name="Content Placeholder 2"/>
          <p:cNvSpPr>
            <a:spLocks noGrp="1"/>
          </p:cNvSpPr>
          <p:nvPr>
            <p:ph idx="1"/>
          </p:nvPr>
        </p:nvSpPr>
        <p:spPr/>
        <p:txBody>
          <a:bodyPr/>
          <a:lstStyle/>
          <a:p>
            <a:r>
              <a:rPr lang="en-US" sz="2800" smtClean="0"/>
              <a:t>Responsible Party: Darcy Spicer M.D., Associate Professor, University of Southern California </a:t>
            </a:r>
          </a:p>
          <a:p>
            <a:r>
              <a:rPr lang="en-US" sz="2800" smtClean="0"/>
              <a:t>ClinicalTrials.gov Identifier: NCT04810689</a:t>
            </a:r>
          </a:p>
          <a:p>
            <a:r>
              <a:rPr lang="en-US" sz="2800" smtClean="0"/>
              <a:t>Other Study ID Numbers: HS-20-00632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p:cNvPicPr>
            <a:picLocks noGrp="1" noChangeAspect="1" noChangeArrowheads="1"/>
          </p:cNvPicPr>
          <p:nvPr>
            <p:ph idx="1"/>
          </p:nvPr>
        </p:nvPicPr>
        <p:blipFill>
          <a:blip r:embed="rId2"/>
          <a:srcRect/>
          <a:stretch>
            <a:fillRect/>
          </a:stretch>
        </p:blipFill>
        <p:spPr bwMode="auto">
          <a:xfrm>
            <a:off x="1981200" y="76200"/>
            <a:ext cx="5100907" cy="6705599"/>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Brief Summary</a:t>
            </a:r>
            <a:endParaRPr lang="en-US"/>
          </a:p>
        </p:txBody>
      </p:sp>
      <p:sp>
        <p:nvSpPr>
          <p:cNvPr id="3" name="Content Placeholder 2"/>
          <p:cNvSpPr>
            <a:spLocks noGrp="1"/>
          </p:cNvSpPr>
          <p:nvPr>
            <p:ph idx="1"/>
          </p:nvPr>
        </p:nvSpPr>
        <p:spPr/>
        <p:txBody>
          <a:bodyPr/>
          <a:lstStyle/>
          <a:p>
            <a:r>
              <a:rPr lang="en-US" sz="2800" smtClean="0"/>
              <a:t>The purpose of the study is to design and execute a prospective, longitudinal, descriptive cohort study in a pragmatic clinical practice for adults with symptoms that may be related to COVID-19.</a:t>
            </a:r>
            <a:endParaRPr lang="en-US" sz="2800"/>
          </a:p>
        </p:txBody>
      </p:sp>
      <p:sp>
        <p:nvSpPr>
          <p:cNvPr id="4" name="Rectangle 3"/>
          <p:cNvSpPr/>
          <p:nvPr/>
        </p:nvSpPr>
        <p:spPr>
          <a:xfrm>
            <a:off x="609600" y="6078379"/>
            <a:ext cx="4572000" cy="246221"/>
          </a:xfrm>
          <a:prstGeom prst="rect">
            <a:avLst/>
          </a:prstGeom>
        </p:spPr>
        <p:txBody>
          <a:bodyPr>
            <a:spAutoFit/>
          </a:bodyPr>
          <a:lstStyle/>
          <a:p>
            <a:r>
              <a:rPr lang="en-US" sz="1000" smtClean="0">
                <a:hlinkClick r:id="rId2"/>
              </a:rPr>
              <a:t>https://clinicaltrials.gov/ct2/show/NCT04380870</a:t>
            </a:r>
            <a:endParaRPr lang="en-US" sz="100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Detailed Description</a:t>
            </a:r>
            <a:endParaRPr lang="en-US"/>
          </a:p>
        </p:txBody>
      </p:sp>
      <p:sp>
        <p:nvSpPr>
          <p:cNvPr id="3" name="Content Placeholder 2"/>
          <p:cNvSpPr>
            <a:spLocks noGrp="1"/>
          </p:cNvSpPr>
          <p:nvPr>
            <p:ph idx="1"/>
          </p:nvPr>
        </p:nvSpPr>
        <p:spPr/>
        <p:txBody>
          <a:bodyPr/>
          <a:lstStyle/>
          <a:p>
            <a:r>
              <a:rPr lang="en-US" sz="2000" smtClean="0"/>
              <a:t>The purpose of this study is to design and execute a prospective, longitudinal, descriptive cohort study in a pragmatic clinical practice for adults with symptoms that may be related to COVID-19 infection who participate in Chinese herbal medicine (CHM) telehealth visits and take CHM. CHM includes over 400 medicinal substances and CHM formulas are individualized at each visit according to the patient's presentation. CHM has been used to treat cough, shortness of breath, and fatigue and mechanisms of action have been investigated for SARS and H1N1 influenza prevention and treatment by anti-inflammatory effects and antiviral activity. Yet, there is a gap in our understanding of the clinical application of CHM in a community sample of individuals experiencing symptoms that may be related to COVID-19. The investigators have no pragmatic clinic data about the use of CHM for coronaviruses.</a:t>
            </a:r>
            <a:endParaRPr lang="en-US" sz="2000"/>
          </a:p>
        </p:txBody>
      </p:sp>
      <p:sp>
        <p:nvSpPr>
          <p:cNvPr id="4" name="Rectangle 3"/>
          <p:cNvSpPr/>
          <p:nvPr/>
        </p:nvSpPr>
        <p:spPr>
          <a:xfrm>
            <a:off x="609600" y="6078379"/>
            <a:ext cx="4572000" cy="246221"/>
          </a:xfrm>
          <a:prstGeom prst="rect">
            <a:avLst/>
          </a:prstGeom>
        </p:spPr>
        <p:txBody>
          <a:bodyPr>
            <a:spAutoFit/>
          </a:bodyPr>
          <a:lstStyle/>
          <a:p>
            <a:r>
              <a:rPr lang="en-US" sz="1000" smtClean="0">
                <a:hlinkClick r:id="rId2"/>
              </a:rPr>
              <a:t>https://clinicaltrials.gov/ct2/show/NCT04380870</a:t>
            </a:r>
            <a:endParaRPr lang="en-US" sz="10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Detailed Description</a:t>
            </a:r>
            <a:endParaRPr lang="en-US"/>
          </a:p>
        </p:txBody>
      </p:sp>
      <p:sp>
        <p:nvSpPr>
          <p:cNvPr id="3" name="Content Placeholder 2"/>
          <p:cNvSpPr>
            <a:spLocks noGrp="1"/>
          </p:cNvSpPr>
          <p:nvPr>
            <p:ph idx="1"/>
          </p:nvPr>
        </p:nvSpPr>
        <p:spPr/>
        <p:txBody>
          <a:bodyPr/>
          <a:lstStyle/>
          <a:p>
            <a:r>
              <a:rPr lang="en-US" sz="2800" smtClean="0"/>
              <a:t>Safe and effective treatment of symptoms associated with COVID-19 is a top international priority and research is needed to better understand if CHM is a safe intervention to treat symptoms. Further, dissemination of trustworthy CHM treatment approaches for this complex and emergent condition is needed within the CHM and scientific communities.</a:t>
            </a:r>
            <a:endParaRPr lang="en-US" sz="2800"/>
          </a:p>
        </p:txBody>
      </p:sp>
      <p:sp>
        <p:nvSpPr>
          <p:cNvPr id="4" name="Rectangle 3"/>
          <p:cNvSpPr/>
          <p:nvPr/>
        </p:nvSpPr>
        <p:spPr>
          <a:xfrm>
            <a:off x="609600" y="6078379"/>
            <a:ext cx="4572000" cy="246221"/>
          </a:xfrm>
          <a:prstGeom prst="rect">
            <a:avLst/>
          </a:prstGeom>
        </p:spPr>
        <p:txBody>
          <a:bodyPr>
            <a:spAutoFit/>
          </a:bodyPr>
          <a:lstStyle/>
          <a:p>
            <a:r>
              <a:rPr lang="en-US" sz="1000" smtClean="0">
                <a:hlinkClick r:id="rId2"/>
              </a:rPr>
              <a:t>https://clinicaltrials.gov/ct2/show/NCT04380870</a:t>
            </a:r>
            <a:endParaRPr lang="en-US" sz="10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Study Design</a:t>
            </a:r>
            <a:endParaRPr lang="en-US"/>
          </a:p>
        </p:txBody>
      </p:sp>
      <p:pic>
        <p:nvPicPr>
          <p:cNvPr id="50178" name="Picture 2"/>
          <p:cNvPicPr>
            <a:picLocks noGrp="1" noChangeAspect="1" noChangeArrowheads="1"/>
          </p:cNvPicPr>
          <p:nvPr>
            <p:ph idx="1"/>
          </p:nvPr>
        </p:nvPicPr>
        <p:blipFill>
          <a:blip r:embed="rId2"/>
          <a:srcRect/>
          <a:stretch>
            <a:fillRect/>
          </a:stretch>
        </p:blipFill>
        <p:spPr bwMode="auto">
          <a:xfrm>
            <a:off x="86449" y="1905001"/>
            <a:ext cx="8905151" cy="3167062"/>
          </a:xfrm>
          <a:prstGeom prst="rect">
            <a:avLst/>
          </a:prstGeom>
          <a:noFill/>
          <a:ln w="9525">
            <a:noFill/>
            <a:miter lim="800000"/>
            <a:headEnd/>
            <a:tailEnd/>
          </a:ln>
          <a:effectLst/>
        </p:spPr>
      </p:pic>
      <p:sp>
        <p:nvSpPr>
          <p:cNvPr id="5" name="Rectangle 4"/>
          <p:cNvSpPr/>
          <p:nvPr/>
        </p:nvSpPr>
        <p:spPr>
          <a:xfrm>
            <a:off x="609600" y="6078379"/>
            <a:ext cx="4572000" cy="246221"/>
          </a:xfrm>
          <a:prstGeom prst="rect">
            <a:avLst/>
          </a:prstGeom>
        </p:spPr>
        <p:txBody>
          <a:bodyPr>
            <a:spAutoFit/>
          </a:bodyPr>
          <a:lstStyle/>
          <a:p>
            <a:r>
              <a:rPr lang="en-US" sz="1000" smtClean="0">
                <a:hlinkClick r:id="rId3"/>
              </a:rPr>
              <a:t>https://clinicaltrials.gov/ct2/show/NCT04380870</a:t>
            </a:r>
            <a:endParaRPr lang="en-US" sz="100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Study Design</a:t>
            </a:r>
            <a:endParaRPr lang="en-US"/>
          </a:p>
        </p:txBody>
      </p:sp>
      <p:sp>
        <p:nvSpPr>
          <p:cNvPr id="5" name="Rectangle 4"/>
          <p:cNvSpPr/>
          <p:nvPr/>
        </p:nvSpPr>
        <p:spPr>
          <a:xfrm>
            <a:off x="609600" y="6078379"/>
            <a:ext cx="6705600" cy="553998"/>
          </a:xfrm>
          <a:prstGeom prst="rect">
            <a:avLst/>
          </a:prstGeom>
        </p:spPr>
        <p:txBody>
          <a:bodyPr wrap="square">
            <a:spAutoFit/>
          </a:bodyPr>
          <a:lstStyle/>
          <a:p>
            <a:r>
              <a:rPr lang="en-US" sz="1000" smtClean="0">
                <a:hlinkClick r:id="rId2"/>
              </a:rPr>
              <a:t>https://clinicaltrials.gov/ct2/show/NCT04380870</a:t>
            </a:r>
          </a:p>
          <a:p>
            <a:r>
              <a:rPr lang="en-US" sz="1000" smtClean="0">
                <a:hlinkClick r:id="rId2"/>
              </a:rPr>
              <a:t>KIOM-SAR 2020 International Research Conference Abstracts / Integrative Medicine Research 9 (2020) 100498</a:t>
            </a:r>
          </a:p>
          <a:p>
            <a:endParaRPr lang="en-US" sz="1000" smtClean="0"/>
          </a:p>
        </p:txBody>
      </p:sp>
      <p:sp>
        <p:nvSpPr>
          <p:cNvPr id="6" name="Content Placeholder 5"/>
          <p:cNvSpPr>
            <a:spLocks noGrp="1"/>
          </p:cNvSpPr>
          <p:nvPr>
            <p:ph idx="1"/>
          </p:nvPr>
        </p:nvSpPr>
        <p:spPr>
          <a:xfrm>
            <a:off x="609600" y="3429000"/>
            <a:ext cx="8382000" cy="2590800"/>
          </a:xfrm>
        </p:spPr>
        <p:txBody>
          <a:bodyPr/>
          <a:lstStyle/>
          <a:p>
            <a:r>
              <a:rPr lang="en-US" sz="2400" smtClean="0"/>
              <a:t>Individualized CHM dispensed either as raw herbs to be decocted at home or granule</a:t>
            </a:r>
          </a:p>
          <a:p>
            <a:r>
              <a:rPr lang="en-US" sz="2400" smtClean="0"/>
              <a:t>Follow up at 24- and 48-hours after each telehealth visit.</a:t>
            </a:r>
          </a:p>
          <a:p>
            <a:r>
              <a:rPr lang="en-US" sz="2400" smtClean="0"/>
              <a:t>Additional follow up at 3, 6 and 12 months.</a:t>
            </a:r>
            <a:endParaRPr lang="en-US" sz="2400"/>
          </a:p>
        </p:txBody>
      </p:sp>
      <p:pic>
        <p:nvPicPr>
          <p:cNvPr id="7" name="Picture 2"/>
          <p:cNvPicPr>
            <a:picLocks noChangeAspect="1" noChangeArrowheads="1"/>
          </p:cNvPicPr>
          <p:nvPr/>
        </p:nvPicPr>
        <p:blipFill>
          <a:blip r:embed="rId3"/>
          <a:stretch>
            <a:fillRect/>
          </a:stretch>
        </p:blipFill>
        <p:spPr bwMode="auto">
          <a:xfrm>
            <a:off x="609600" y="1905000"/>
            <a:ext cx="8302557" cy="13716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Information</a:t>
            </a:r>
            <a:endParaRPr lang="en-US"/>
          </a:p>
        </p:txBody>
      </p:sp>
      <p:sp>
        <p:nvSpPr>
          <p:cNvPr id="3" name="Content Placeholder 2"/>
          <p:cNvSpPr>
            <a:spLocks noGrp="1"/>
          </p:cNvSpPr>
          <p:nvPr>
            <p:ph idx="1"/>
          </p:nvPr>
        </p:nvSpPr>
        <p:spPr/>
        <p:txBody>
          <a:bodyPr/>
          <a:lstStyle/>
          <a:p>
            <a:r>
              <a:rPr lang="en-US" sz="2800" smtClean="0"/>
              <a:t>Responsible Party: Katherine </a:t>
            </a:r>
            <a:r>
              <a:rPr lang="en-US" sz="2800" smtClean="0"/>
              <a:t>Taromina, </a:t>
            </a:r>
            <a:r>
              <a:rPr lang="en-US" sz="2800" smtClean="0"/>
              <a:t>DACM, Instructor, Supervisor, Center for Integrated Care </a:t>
            </a:r>
          </a:p>
          <a:p>
            <a:r>
              <a:rPr lang="en-US" sz="2800" smtClean="0"/>
              <a:t>ClinicalTrials.gov Identifier: NCT04380870</a:t>
            </a:r>
          </a:p>
          <a:p>
            <a:r>
              <a:rPr lang="en-US" sz="2800" smtClean="0"/>
              <a:t>Other Study ID Numbers: 01-04-20</a:t>
            </a:r>
            <a:endParaRPr lang="en-US" sz="2800"/>
          </a:p>
        </p:txBody>
      </p:sp>
      <p:sp>
        <p:nvSpPr>
          <p:cNvPr id="4" name="Rectangle 3"/>
          <p:cNvSpPr/>
          <p:nvPr/>
        </p:nvSpPr>
        <p:spPr>
          <a:xfrm>
            <a:off x="762000" y="6096000"/>
            <a:ext cx="2864887" cy="246221"/>
          </a:xfrm>
          <a:prstGeom prst="rect">
            <a:avLst/>
          </a:prstGeom>
        </p:spPr>
        <p:txBody>
          <a:bodyPr wrap="none">
            <a:spAutoFit/>
          </a:bodyPr>
          <a:lstStyle/>
          <a:p>
            <a:r>
              <a:rPr lang="en-US" sz="1000" smtClean="0">
                <a:hlinkClick r:id="rId2"/>
              </a:rPr>
              <a:t>https://clinicaltrials.gov/ct2/show/NCT04380870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62000"/>
          </a:xfrm>
        </p:spPr>
        <p:txBody>
          <a:bodyPr/>
          <a:lstStyle/>
          <a:p>
            <a:r>
              <a:rPr lang="en-US" sz="3000" smtClean="0"/>
              <a:t>Brief Summary</a:t>
            </a:r>
            <a:endParaRPr lang="en-US" sz="3000"/>
          </a:p>
        </p:txBody>
      </p:sp>
      <p:sp>
        <p:nvSpPr>
          <p:cNvPr id="3" name="Content Placeholder 2"/>
          <p:cNvSpPr>
            <a:spLocks noGrp="1"/>
          </p:cNvSpPr>
          <p:nvPr>
            <p:ph idx="1"/>
          </p:nvPr>
        </p:nvSpPr>
        <p:spPr/>
        <p:txBody>
          <a:bodyPr/>
          <a:lstStyle/>
          <a:p>
            <a:r>
              <a:rPr lang="en-US" sz="2400" smtClean="0"/>
              <a:t>This is a multi-center, randomized, double-blind, placebo-controlled clinical trial to evaluate a 21-herb formula named modified Qing Fei Pai Du Tang (</a:t>
            </a:r>
            <a:r>
              <a:rPr lang="en-US" sz="2400" err="1" smtClean="0"/>
              <a:t>mQFPD</a:t>
            </a:r>
            <a:r>
              <a:rPr lang="en-US" sz="2400" smtClean="0"/>
              <a:t>) to treat COVID-19-positive outpatients with mild-</a:t>
            </a:r>
            <a:r>
              <a:rPr lang="en-US" sz="2400" err="1" smtClean="0"/>
              <a:t>tomoderate</a:t>
            </a:r>
            <a:r>
              <a:rPr lang="en-US" sz="2400" smtClean="0"/>
              <a:t> symptoms assigned to self-quarantined and home management. This the study aims to establish the safety and feasibility of the use of </a:t>
            </a:r>
            <a:r>
              <a:rPr lang="en-US" sz="2400" err="1" smtClean="0"/>
              <a:t>mQFPD</a:t>
            </a:r>
            <a:r>
              <a:rPr lang="en-US" sz="2400" smtClean="0"/>
              <a:t> </a:t>
            </a:r>
            <a:r>
              <a:rPr lang="en-US" sz="2400" err="1" smtClean="0"/>
              <a:t>vs</a:t>
            </a:r>
            <a:r>
              <a:rPr lang="en-US" sz="2400" smtClean="0"/>
              <a:t> placebo in 66 total subjects. Subsequent trials will evaluate other therapeutics as well as the efficacy of </a:t>
            </a:r>
            <a:r>
              <a:rPr lang="en-US" sz="2400" err="1" smtClean="0"/>
              <a:t>mQFPD</a:t>
            </a:r>
            <a:r>
              <a:rPr lang="en-US" sz="2400" smtClean="0"/>
              <a:t> in a larger study population</a:t>
            </a:r>
            <a:endParaRPr lang="en-US"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a:t>
            </a:r>
            <a:endParaRPr lang="en-US"/>
          </a:p>
        </p:txBody>
      </p:sp>
      <p:sp>
        <p:nvSpPr>
          <p:cNvPr id="3" name="Content Placeholder 2"/>
          <p:cNvSpPr>
            <a:spLocks noGrp="1"/>
          </p:cNvSpPr>
          <p:nvPr>
            <p:ph idx="1"/>
          </p:nvPr>
        </p:nvSpPr>
        <p:spPr/>
        <p:txBody>
          <a:bodyPr/>
          <a:lstStyle/>
          <a:p>
            <a:r>
              <a:rPr lang="en-US" sz="2400" smtClean="0"/>
              <a:t>Medical Herbs Inhibit Inflammation Directing T Cells to Kill the COVID-19 Virus (NCT04790240)</a:t>
            </a:r>
          </a:p>
          <a:p>
            <a:r>
              <a:rPr lang="en-US" sz="2400" smtClean="0"/>
              <a:t>Assessment of Efficacy of KAN-JANG® in Mild COVID-19 (NCT04847518)</a:t>
            </a:r>
          </a:p>
          <a:p>
            <a:r>
              <a:rPr lang="en-US" sz="2400" smtClean="0"/>
              <a:t>Efficacy and Safety of High-dose Vitamin C Combined With Chinese Medicine Against Coronavirus Pneumonia (COVID-19) (NCT04664010)</a:t>
            </a:r>
          </a:p>
          <a:p>
            <a:endParaRPr lang="en-US" sz="2400"/>
          </a:p>
        </p:txBody>
      </p:sp>
      <p:sp>
        <p:nvSpPr>
          <p:cNvPr id="4" name="Rectangle 3"/>
          <p:cNvSpPr/>
          <p:nvPr/>
        </p:nvSpPr>
        <p:spPr>
          <a:xfrm>
            <a:off x="762000" y="6096000"/>
            <a:ext cx="1497526" cy="246221"/>
          </a:xfrm>
          <a:prstGeom prst="rect">
            <a:avLst/>
          </a:prstGeom>
        </p:spPr>
        <p:txBody>
          <a:bodyPr wrap="none">
            <a:spAutoFit/>
          </a:bodyPr>
          <a:lstStyle/>
          <a:p>
            <a:r>
              <a:rPr lang="en-US" sz="1000" smtClean="0">
                <a:hlinkClick r:id="rId2"/>
              </a:rPr>
              <a:t>https://clinicaltrials.gov/</a:t>
            </a:r>
            <a:endParaRPr lang="en-US" sz="10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Process of Drug Development</a:t>
            </a:r>
            <a:endParaRPr lang="en-US"/>
          </a:p>
        </p:txBody>
      </p:sp>
      <p:pic>
        <p:nvPicPr>
          <p:cNvPr id="7" name="Picture 3"/>
          <p:cNvPicPr>
            <a:picLocks noGrp="1" noChangeAspect="1" noChangeArrowheads="1"/>
          </p:cNvPicPr>
          <p:nvPr>
            <p:ph idx="1"/>
          </p:nvPr>
        </p:nvPicPr>
        <p:blipFill>
          <a:blip r:embed="rId2"/>
          <a:srcRect/>
          <a:stretch>
            <a:fillRect/>
          </a:stretch>
        </p:blipFill>
        <p:spPr bwMode="auto">
          <a:xfrm>
            <a:off x="2243137" y="1600200"/>
            <a:ext cx="5114925" cy="4171950"/>
          </a:xfrm>
          <a:prstGeom prst="rect">
            <a:avLst/>
          </a:prstGeom>
          <a:noFill/>
          <a:ln w="9525">
            <a:noFill/>
            <a:miter lim="800000"/>
            <a:headEnd/>
            <a:tailEnd/>
          </a:ln>
          <a:effectLst/>
        </p:spPr>
      </p:pic>
      <p:sp>
        <p:nvSpPr>
          <p:cNvPr id="8" name="Rectangle 7"/>
          <p:cNvSpPr/>
          <p:nvPr/>
        </p:nvSpPr>
        <p:spPr>
          <a:xfrm>
            <a:off x="381000" y="6096000"/>
            <a:ext cx="4572000" cy="246221"/>
          </a:xfrm>
          <a:prstGeom prst="rect">
            <a:avLst/>
          </a:prstGeom>
        </p:spPr>
        <p:txBody>
          <a:bodyPr>
            <a:spAutoFit/>
          </a:bodyPr>
          <a:lstStyle/>
          <a:p>
            <a:r>
              <a:rPr lang="en-US" sz="1000" smtClean="0">
                <a:solidFill>
                  <a:schemeClr val="bg1"/>
                </a:solidFill>
              </a:rPr>
              <a:t>https://www.lanl.gov/museum/news/newsletter/2018/03/drug-approval.php</a:t>
            </a:r>
            <a:endParaRPr lang="en-US" sz="100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410200" y="990600"/>
            <a:ext cx="676275" cy="1476375"/>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a:srcRect/>
          <a:stretch>
            <a:fillRect/>
          </a:stretch>
        </p:blipFill>
        <p:spPr bwMode="auto">
          <a:xfrm>
            <a:off x="7455568" y="2438400"/>
            <a:ext cx="1459832" cy="1981200"/>
          </a:xfrm>
          <a:prstGeom prst="rect">
            <a:avLst/>
          </a:prstGeom>
          <a:noFill/>
          <a:ln w="9525">
            <a:noFill/>
            <a:miter lim="800000"/>
            <a:headEnd/>
            <a:tailEnd/>
          </a:ln>
          <a:effectLst/>
        </p:spPr>
      </p:pic>
      <p:pic>
        <p:nvPicPr>
          <p:cNvPr id="5126" name="Picture 6"/>
          <p:cNvPicPr>
            <a:picLocks noChangeAspect="1" noChangeArrowheads="1"/>
          </p:cNvPicPr>
          <p:nvPr/>
        </p:nvPicPr>
        <p:blipFill>
          <a:blip r:embed="rId4"/>
          <a:srcRect/>
          <a:stretch>
            <a:fillRect/>
          </a:stretch>
        </p:blipFill>
        <p:spPr bwMode="auto">
          <a:xfrm>
            <a:off x="5715000" y="4419600"/>
            <a:ext cx="876300" cy="1638300"/>
          </a:xfrm>
          <a:prstGeom prst="rect">
            <a:avLst/>
          </a:prstGeom>
          <a:noFill/>
          <a:ln w="9525">
            <a:noFill/>
            <a:miter lim="800000"/>
            <a:headEnd/>
            <a:tailEnd/>
          </a:ln>
          <a:effectLst/>
        </p:spPr>
      </p:pic>
      <p:pic>
        <p:nvPicPr>
          <p:cNvPr id="5128" name="Picture 8"/>
          <p:cNvPicPr>
            <a:picLocks noChangeAspect="1" noChangeArrowheads="1"/>
          </p:cNvPicPr>
          <p:nvPr/>
        </p:nvPicPr>
        <p:blipFill>
          <a:blip r:embed="rId5"/>
          <a:srcRect/>
          <a:stretch>
            <a:fillRect/>
          </a:stretch>
        </p:blipFill>
        <p:spPr bwMode="auto">
          <a:xfrm>
            <a:off x="5181600" y="2667000"/>
            <a:ext cx="791332" cy="1375280"/>
          </a:xfrm>
          <a:prstGeom prst="rect">
            <a:avLst/>
          </a:prstGeom>
          <a:noFill/>
          <a:ln w="9525">
            <a:noFill/>
            <a:miter lim="800000"/>
            <a:headEnd/>
            <a:tailEnd/>
          </a:ln>
          <a:effectLst/>
        </p:spPr>
      </p:pic>
      <p:pic>
        <p:nvPicPr>
          <p:cNvPr id="5129" name="Picture 9"/>
          <p:cNvPicPr>
            <a:picLocks noChangeAspect="1" noChangeArrowheads="1"/>
          </p:cNvPicPr>
          <p:nvPr/>
        </p:nvPicPr>
        <p:blipFill>
          <a:blip r:embed="rId6"/>
          <a:srcRect/>
          <a:stretch>
            <a:fillRect/>
          </a:stretch>
        </p:blipFill>
        <p:spPr bwMode="auto">
          <a:xfrm>
            <a:off x="6781800" y="4648200"/>
            <a:ext cx="1019175" cy="1771650"/>
          </a:xfrm>
          <a:prstGeom prst="rect">
            <a:avLst/>
          </a:prstGeom>
          <a:noFill/>
          <a:ln w="9525">
            <a:noFill/>
            <a:miter lim="800000"/>
            <a:headEnd/>
            <a:tailEnd/>
          </a:ln>
          <a:effectLst/>
        </p:spPr>
      </p:pic>
      <p:pic>
        <p:nvPicPr>
          <p:cNvPr id="5130" name="Picture 10"/>
          <p:cNvPicPr>
            <a:picLocks noChangeAspect="1" noChangeArrowheads="1"/>
          </p:cNvPicPr>
          <p:nvPr/>
        </p:nvPicPr>
        <p:blipFill>
          <a:blip r:embed="rId7"/>
          <a:srcRect/>
          <a:stretch>
            <a:fillRect/>
          </a:stretch>
        </p:blipFill>
        <p:spPr bwMode="auto">
          <a:xfrm>
            <a:off x="6324600" y="2581275"/>
            <a:ext cx="990600" cy="1685925"/>
          </a:xfrm>
          <a:prstGeom prst="rect">
            <a:avLst/>
          </a:prstGeom>
          <a:noFill/>
          <a:ln w="9525">
            <a:noFill/>
            <a:miter lim="800000"/>
            <a:headEnd/>
            <a:tailEnd/>
          </a:ln>
          <a:effectLst/>
        </p:spPr>
      </p:pic>
      <p:pic>
        <p:nvPicPr>
          <p:cNvPr id="5131" name="Picture 11"/>
          <p:cNvPicPr>
            <a:picLocks noChangeAspect="1" noChangeArrowheads="1"/>
          </p:cNvPicPr>
          <p:nvPr/>
        </p:nvPicPr>
        <p:blipFill>
          <a:blip r:embed="rId8"/>
          <a:srcRect/>
          <a:stretch>
            <a:fillRect/>
          </a:stretch>
        </p:blipFill>
        <p:spPr bwMode="auto">
          <a:xfrm>
            <a:off x="6324600" y="762000"/>
            <a:ext cx="1266825" cy="1524000"/>
          </a:xfrm>
          <a:prstGeom prst="rect">
            <a:avLst/>
          </a:prstGeom>
          <a:noFill/>
          <a:ln w="9525">
            <a:noFill/>
            <a:miter lim="800000"/>
            <a:headEnd/>
            <a:tailEnd/>
          </a:ln>
          <a:effectLst/>
        </p:spPr>
      </p:pic>
      <p:pic>
        <p:nvPicPr>
          <p:cNvPr id="5132" name="Picture 12"/>
          <p:cNvPicPr>
            <a:picLocks noChangeAspect="1" noChangeArrowheads="1"/>
          </p:cNvPicPr>
          <p:nvPr/>
        </p:nvPicPr>
        <p:blipFill>
          <a:blip r:embed="rId9"/>
          <a:srcRect/>
          <a:stretch>
            <a:fillRect/>
          </a:stretch>
        </p:blipFill>
        <p:spPr bwMode="auto">
          <a:xfrm>
            <a:off x="7886700" y="609600"/>
            <a:ext cx="952500" cy="1676400"/>
          </a:xfrm>
          <a:prstGeom prst="rect">
            <a:avLst/>
          </a:prstGeom>
          <a:noFill/>
          <a:ln w="9525">
            <a:noFill/>
            <a:miter lim="800000"/>
            <a:headEnd/>
            <a:tailEnd/>
          </a:ln>
          <a:effectLst/>
        </p:spPr>
      </p:pic>
      <p:pic>
        <p:nvPicPr>
          <p:cNvPr id="5133" name="Picture 13"/>
          <p:cNvPicPr>
            <a:picLocks noChangeAspect="1" noChangeArrowheads="1"/>
          </p:cNvPicPr>
          <p:nvPr/>
        </p:nvPicPr>
        <p:blipFill>
          <a:blip r:embed="rId10"/>
          <a:srcRect/>
          <a:stretch>
            <a:fillRect/>
          </a:stretch>
        </p:blipFill>
        <p:spPr bwMode="auto">
          <a:xfrm>
            <a:off x="8010525" y="4800600"/>
            <a:ext cx="904875" cy="1590675"/>
          </a:xfrm>
          <a:prstGeom prst="rect">
            <a:avLst/>
          </a:prstGeom>
          <a:noFill/>
          <a:ln w="9525">
            <a:noFill/>
            <a:miter lim="800000"/>
            <a:headEnd/>
            <a:tailEnd/>
          </a:ln>
          <a:effectLst/>
        </p:spPr>
      </p:pic>
      <p:pic>
        <p:nvPicPr>
          <p:cNvPr id="5135" name="Picture 15"/>
          <p:cNvPicPr>
            <a:picLocks noChangeAspect="1" noChangeArrowheads="1"/>
          </p:cNvPicPr>
          <p:nvPr/>
        </p:nvPicPr>
        <p:blipFill>
          <a:blip r:embed="rId11"/>
          <a:srcRect/>
          <a:stretch>
            <a:fillRect/>
          </a:stretch>
        </p:blipFill>
        <p:spPr bwMode="auto">
          <a:xfrm>
            <a:off x="85725" y="2134728"/>
            <a:ext cx="2428875" cy="2589672"/>
          </a:xfrm>
          <a:prstGeom prst="rect">
            <a:avLst/>
          </a:prstGeom>
          <a:noFill/>
          <a:ln w="9525">
            <a:noFill/>
            <a:miter lim="800000"/>
            <a:headEnd/>
            <a:tailEnd/>
          </a:ln>
          <a:effectLst/>
        </p:spPr>
      </p:pic>
      <p:sp>
        <p:nvSpPr>
          <p:cNvPr id="3074" name="AutoShape 2" descr="From Run-on Sentences to Run-on Equations…Neither is Okay! - KP®  Mathematics : KP® Mathematics"/>
          <p:cNvSpPr>
            <a:spLocks noChangeAspect="1" noChangeArrowheads="1"/>
          </p:cNvSpPr>
          <p:nvPr/>
        </p:nvSpPr>
        <p:spPr bwMode="auto">
          <a:xfrm>
            <a:off x="155575" y="-852488"/>
            <a:ext cx="2552700"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From Run-on Sentences to Run-on Equations…Neither is Okay! - KP®  Mathematics : KP® Mathematics"/>
          <p:cNvSpPr>
            <a:spLocks noChangeAspect="1" noChangeArrowheads="1"/>
          </p:cNvSpPr>
          <p:nvPr/>
        </p:nvSpPr>
        <p:spPr bwMode="auto">
          <a:xfrm>
            <a:off x="155575" y="-852488"/>
            <a:ext cx="2552700"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9" name="Picture 7" descr="Not equal - Free education icons"/>
          <p:cNvPicPr>
            <a:picLocks noChangeAspect="1" noChangeArrowheads="1"/>
          </p:cNvPicPr>
          <p:nvPr/>
        </p:nvPicPr>
        <p:blipFill>
          <a:blip r:embed="rId12"/>
          <a:srcRect/>
          <a:stretch>
            <a:fillRect/>
          </a:stretch>
        </p:blipFill>
        <p:spPr bwMode="auto">
          <a:xfrm>
            <a:off x="2819400" y="2438400"/>
            <a:ext cx="1957386" cy="1957387"/>
          </a:xfrm>
          <a:prstGeom prst="rect">
            <a:avLst/>
          </a:prstGeom>
          <a:solidFill>
            <a:schemeClr val="accent1"/>
          </a:solidFill>
        </p:spPr>
      </p:pic>
      <p:sp>
        <p:nvSpPr>
          <p:cNvPr id="17" name="Rectangle 16"/>
          <p:cNvSpPr/>
          <p:nvPr/>
        </p:nvSpPr>
        <p:spPr bwMode="auto">
          <a:xfrm>
            <a:off x="2667000" y="2438400"/>
            <a:ext cx="685800" cy="457200"/>
          </a:xfrm>
          <a:prstGeom prst="rect">
            <a:avLst/>
          </a:prstGeom>
          <a:solidFill>
            <a:srgbClr val="0A0A2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8" name="Rectangle 17"/>
          <p:cNvSpPr/>
          <p:nvPr/>
        </p:nvSpPr>
        <p:spPr bwMode="auto">
          <a:xfrm>
            <a:off x="4267200" y="2362200"/>
            <a:ext cx="685800" cy="457200"/>
          </a:xfrm>
          <a:prstGeom prst="rect">
            <a:avLst/>
          </a:prstGeom>
          <a:solidFill>
            <a:srgbClr val="0A0A2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19" name="Rectangle 18"/>
          <p:cNvSpPr/>
          <p:nvPr/>
        </p:nvSpPr>
        <p:spPr bwMode="auto">
          <a:xfrm>
            <a:off x="2514600" y="3962400"/>
            <a:ext cx="685800" cy="457200"/>
          </a:xfrm>
          <a:prstGeom prst="rect">
            <a:avLst/>
          </a:prstGeom>
          <a:solidFill>
            <a:srgbClr val="0A0A2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
        <p:nvSpPr>
          <p:cNvPr id="20" name="Rectangle 19"/>
          <p:cNvSpPr/>
          <p:nvPr/>
        </p:nvSpPr>
        <p:spPr bwMode="auto">
          <a:xfrm>
            <a:off x="4191000" y="3962400"/>
            <a:ext cx="685800" cy="457200"/>
          </a:xfrm>
          <a:prstGeom prst="rect">
            <a:avLst/>
          </a:prstGeom>
          <a:solidFill>
            <a:srgbClr val="0A0A2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Gothic" pitchFamily="34"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0" y="0"/>
            <a:ext cx="9144000" cy="1447800"/>
          </a:xfrm>
        </p:spPr>
        <p:txBody>
          <a:bodyPr/>
          <a:lstStyle/>
          <a:p>
            <a:pPr algn="ctr" eaLnBrk="1" hangingPunct="1"/>
            <a:r>
              <a:rPr lang="en-US" b="1" smtClean="0"/>
              <a:t>COVID-19 and TCM: An Update on </a:t>
            </a:r>
            <a:br>
              <a:rPr lang="en-US" b="1" smtClean="0"/>
            </a:br>
            <a:r>
              <a:rPr lang="en-US" b="1" smtClean="0"/>
              <a:t>the FDA-Approved Clinical Studies</a:t>
            </a:r>
            <a:endParaRPr lang="en-US" altLang="zh-TW" smtClean="0"/>
          </a:p>
        </p:txBody>
      </p:sp>
      <p:sp>
        <p:nvSpPr>
          <p:cNvPr id="4099" name="Rectangle 3"/>
          <p:cNvSpPr>
            <a:spLocks noGrp="1" noChangeArrowheads="1"/>
          </p:cNvSpPr>
          <p:nvPr>
            <p:ph type="subTitle" idx="4294967295"/>
          </p:nvPr>
        </p:nvSpPr>
        <p:spPr>
          <a:xfrm>
            <a:off x="914400" y="1905000"/>
            <a:ext cx="7620000" cy="3962400"/>
          </a:xfrm>
        </p:spPr>
        <p:txBody>
          <a:bodyPr/>
          <a:lstStyle/>
          <a:p>
            <a:endParaRPr lang="en-US" b="1" smtClean="0"/>
          </a:p>
          <a:p>
            <a:pPr marL="0" indent="0" algn="ctr" eaLnBrk="1" hangingPunct="1">
              <a:lnSpc>
                <a:spcPct val="80000"/>
              </a:lnSpc>
              <a:buFontTx/>
              <a:buNone/>
            </a:pPr>
            <a:endParaRPr lang="en-US" altLang="zh-TW" smtClean="0">
              <a:solidFill>
                <a:schemeClr val="bg1"/>
              </a:solidFill>
            </a:endParaRPr>
          </a:p>
          <a:p>
            <a:pPr marL="0" indent="0" algn="ctr" eaLnBrk="1" hangingPunct="1">
              <a:lnSpc>
                <a:spcPct val="80000"/>
              </a:lnSpc>
              <a:buFontTx/>
              <a:buNone/>
            </a:pPr>
            <a:r>
              <a:rPr lang="en-US" altLang="zh-TW" sz="2800" b="1" smtClean="0">
                <a:solidFill>
                  <a:schemeClr val="bg1"/>
                </a:solidFill>
              </a:rPr>
              <a:t>John K. Chen, </a:t>
            </a:r>
            <a:r>
              <a:rPr lang="en-US" altLang="zh-TW" sz="2000" b="1" smtClean="0">
                <a:solidFill>
                  <a:schemeClr val="bg1"/>
                </a:solidFill>
              </a:rPr>
              <a:t>Ph.D., Pharm.D., O.M.D., L.Ac</a:t>
            </a:r>
            <a:r>
              <a:rPr lang="en-US" altLang="zh-TW" sz="2000" b="1" smtClean="0">
                <a:solidFill>
                  <a:schemeClr val="bg1"/>
                </a:solidFill>
              </a:rPr>
              <a:t>.</a:t>
            </a:r>
          </a:p>
          <a:p>
            <a:pPr marL="0" indent="0" algn="ctr" eaLnBrk="1" hangingPunct="1">
              <a:lnSpc>
                <a:spcPct val="80000"/>
              </a:lnSpc>
              <a:buFontTx/>
              <a:buNone/>
            </a:pPr>
            <a:r>
              <a:rPr lang="en-US" altLang="zh-TW" sz="2000" b="1" smtClean="0">
                <a:solidFill>
                  <a:schemeClr val="bg1"/>
                </a:solidFill>
              </a:rPr>
              <a:t>John.chen@evherbs.com</a:t>
            </a:r>
            <a:endParaRPr lang="en-US" altLang="zh-TW" sz="2000" b="1" smtClean="0">
              <a:solidFill>
                <a:schemeClr val="bg1"/>
              </a:solidFill>
            </a:endParaRPr>
          </a:p>
          <a:p>
            <a:pPr marL="0" indent="0" algn="ctr" eaLnBrk="1" hangingPunct="1">
              <a:lnSpc>
                <a:spcPct val="80000"/>
              </a:lnSpc>
              <a:buFontTx/>
              <a:buNone/>
            </a:pPr>
            <a:r>
              <a:rPr lang="en-US" altLang="zh-TW" sz="2000" b="1" smtClean="0">
                <a:solidFill>
                  <a:schemeClr val="bg1"/>
                </a:solidFill>
              </a:rPr>
              <a:t>626-810-5530</a:t>
            </a:r>
          </a:p>
          <a:p>
            <a:pPr marL="0" indent="0" algn="ctr" eaLnBrk="1" hangingPunct="1">
              <a:lnSpc>
                <a:spcPct val="80000"/>
              </a:lnSpc>
              <a:buFontTx/>
              <a:buNone/>
            </a:pPr>
            <a:endParaRPr lang="en-US" altLang="zh-TW" sz="2000" b="1" smtClean="0">
              <a:solidFill>
                <a:schemeClr val="bg1"/>
              </a:solidFill>
            </a:endParaRPr>
          </a:p>
          <a:p>
            <a:pPr marL="0" indent="0" algn="ctr" eaLnBrk="1" hangingPunct="1">
              <a:lnSpc>
                <a:spcPct val="80000"/>
              </a:lnSpc>
              <a:buFontTx/>
              <a:buNone/>
            </a:pPr>
            <a:endParaRPr lang="en-US" altLang="zh-TW" sz="2000" b="1" smtClean="0">
              <a:solidFill>
                <a:schemeClr val="bg1"/>
              </a:solidFill>
            </a:endParaRPr>
          </a:p>
          <a:p>
            <a:pPr marL="0" indent="0" algn="ctr" eaLnBrk="1" hangingPunct="1">
              <a:lnSpc>
                <a:spcPct val="80000"/>
              </a:lnSpc>
              <a:buFontTx/>
              <a:buNone/>
            </a:pPr>
            <a:r>
              <a:rPr lang="en-US" altLang="zh-TW" sz="2000" b="1" smtClean="0">
                <a:solidFill>
                  <a:schemeClr val="bg1"/>
                </a:solidFill>
              </a:rPr>
              <a:t>Sponsored by Lhasa/OMS</a:t>
            </a:r>
          </a:p>
          <a:p>
            <a:pPr marL="0" indent="0" algn="ctr" eaLnBrk="1" hangingPunct="1">
              <a:lnSpc>
                <a:spcPct val="80000"/>
              </a:lnSpc>
              <a:buFontTx/>
              <a:buNone/>
            </a:pPr>
            <a:endParaRPr lang="en-US" altLang="zh-TW" sz="2000" b="1" smtClean="0">
              <a:solidFill>
                <a:schemeClr val="bg1"/>
              </a:solidFill>
            </a:endParaRPr>
          </a:p>
          <a:p>
            <a:pPr marL="0" indent="0" algn="ctr" eaLnBrk="1" hangingPunct="1">
              <a:lnSpc>
                <a:spcPct val="80000"/>
              </a:lnSpc>
              <a:buFontTx/>
              <a:buNone/>
            </a:pPr>
            <a:r>
              <a:rPr lang="en-US" altLang="zh-TW" sz="2000" b="1" smtClean="0">
                <a:solidFill>
                  <a:schemeClr val="bg1"/>
                </a:solidFill>
              </a:rPr>
              <a:t>Pacific Symposium 2021</a:t>
            </a:r>
            <a:endParaRPr lang="en-US" altLang="zh-TW" sz="1800" b="1" smtClean="0"/>
          </a:p>
          <a:p>
            <a:pPr marL="0" indent="0" algn="ctr" eaLnBrk="1" hangingPunct="1">
              <a:lnSpc>
                <a:spcPct val="80000"/>
              </a:lnSpc>
              <a:buFontTx/>
              <a:buNone/>
            </a:pPr>
            <a:endParaRPr lang="en-US" altLang="zh-TW" sz="2000" b="1" smtClean="0"/>
          </a:p>
          <a:p>
            <a:pPr marL="0" indent="0" algn="ctr">
              <a:lnSpc>
                <a:spcPct val="80000"/>
              </a:lnSpc>
              <a:buFontTx/>
              <a:buNone/>
            </a:pPr>
            <a:endParaRPr lang="en-US" altLang="zh-TW" sz="800" smtClean="0">
              <a:solidFill>
                <a:schemeClr val="bg2"/>
              </a:solidFill>
              <a:latin typeface="Arial Narrow" pitchFamily="34" charset="0"/>
            </a:endParaRPr>
          </a:p>
          <a:p>
            <a:pPr marL="0" indent="0" algn="ctr" eaLnBrk="1" hangingPunct="1">
              <a:lnSpc>
                <a:spcPct val="80000"/>
              </a:lnSpc>
              <a:buFontTx/>
              <a:buNone/>
            </a:pPr>
            <a:endParaRPr lang="zh-TW" altLang="en-US" sz="2000" smtClean="0">
              <a:solidFill>
                <a:schemeClr val="bg1"/>
              </a:solidFill>
            </a:endParaRPr>
          </a:p>
        </p:txBody>
      </p:sp>
      <p:sp>
        <p:nvSpPr>
          <p:cNvPr id="4100" name="Rectangle 4"/>
          <p:cNvSpPr>
            <a:spLocks noChangeArrowheads="1"/>
          </p:cNvSpPr>
          <p:nvPr/>
        </p:nvSpPr>
        <p:spPr bwMode="auto">
          <a:xfrm>
            <a:off x="0" y="6553200"/>
            <a:ext cx="7543800" cy="336550"/>
          </a:xfrm>
          <a:prstGeom prst="rect">
            <a:avLst/>
          </a:prstGeom>
          <a:noFill/>
          <a:ln w="9525">
            <a:noFill/>
            <a:miter lim="800000"/>
            <a:headEnd/>
            <a:tailEnd/>
          </a:ln>
        </p:spPr>
        <p:txBody>
          <a:bodyPr>
            <a:spAutoFit/>
          </a:bodyPr>
          <a:lstStyle/>
          <a:p>
            <a:r>
              <a:rPr lang="en-US" altLang="zh-TW" sz="800">
                <a:solidFill>
                  <a:schemeClr val="bg2"/>
                </a:solidFill>
              </a:rPr>
              <a:t>Lotus Institute of Integrative Medicine, PO Box 92493, City of Industry, CA 91715</a:t>
            </a:r>
          </a:p>
          <a:p>
            <a:r>
              <a:rPr lang="en-US" altLang="zh-TW" sz="800">
                <a:solidFill>
                  <a:schemeClr val="bg2"/>
                </a:solidFill>
              </a:rPr>
              <a:t>Shall not be copied, duplicated, or distributed in any format or be used for teaching without prior written consent from Lotus Institute of Integrative Medicine</a:t>
            </a:r>
          </a:p>
        </p:txBody>
      </p:sp>
    </p:spTree>
  </p:cSld>
  <p:clrMapOvr>
    <a:masterClrMapping/>
  </p:clrMapOvr>
  <p:transition>
    <p:random/>
    <p:sndAc>
      <p:stSnd>
        <p:snd r:embed="rId3" name="WHOOSH.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t>Detailed Description</a:t>
            </a:r>
            <a:endParaRPr lang="en-US" sz="3200"/>
          </a:p>
        </p:txBody>
      </p:sp>
      <p:sp>
        <p:nvSpPr>
          <p:cNvPr id="3" name="Content Placeholder 2"/>
          <p:cNvSpPr>
            <a:spLocks noGrp="1"/>
          </p:cNvSpPr>
          <p:nvPr>
            <p:ph idx="1"/>
          </p:nvPr>
        </p:nvSpPr>
        <p:spPr>
          <a:xfrm>
            <a:off x="304800" y="1676400"/>
            <a:ext cx="8686800" cy="4343400"/>
          </a:xfrm>
        </p:spPr>
        <p:txBody>
          <a:bodyPr/>
          <a:lstStyle/>
          <a:p>
            <a:r>
              <a:rPr lang="en-US" sz="2400" smtClean="0"/>
              <a:t>Study participants will be assigned to one of two groups, either placebo or </a:t>
            </a:r>
            <a:r>
              <a:rPr lang="en-US" sz="2400" err="1" smtClean="0"/>
              <a:t>mQFPD</a:t>
            </a:r>
            <a:r>
              <a:rPr lang="en-US" sz="2400" smtClean="0"/>
              <a:t>. Participants will be screened and consented remotely. Both groups will receive blood draws at days 1 and 14, and will be sent study medication directly to their home from the investigational pharmacy. Baseline and </a:t>
            </a:r>
            <a:r>
              <a:rPr lang="en-US" sz="2400" err="1" smtClean="0"/>
              <a:t>endof</a:t>
            </a:r>
            <a:r>
              <a:rPr lang="en-US" sz="2400" smtClean="0"/>
              <a:t>-study laboratory draws will be done at home via mobile phlebotomy. Adverse events and symptoms scores will be monitored by entry into a daily diary along with regular phone calls with the study coordinators. At the end of the study, safety will be assessed by laboratory measures and adverse event reporting</a:t>
            </a:r>
            <a:endParaRPr 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3200" smtClean="0"/>
              <a:t>Study Design</a:t>
            </a:r>
            <a:endParaRPr lang="en-US" sz="3200"/>
          </a:p>
        </p:txBody>
      </p:sp>
      <p:pic>
        <p:nvPicPr>
          <p:cNvPr id="1026" name="Picture 2"/>
          <p:cNvPicPr>
            <a:picLocks noGrp="1" noChangeAspect="1" noChangeArrowheads="1"/>
          </p:cNvPicPr>
          <p:nvPr>
            <p:ph idx="1"/>
          </p:nvPr>
        </p:nvPicPr>
        <p:blipFill>
          <a:blip r:embed="rId2"/>
          <a:srcRect/>
          <a:stretch>
            <a:fillRect/>
          </a:stretch>
        </p:blipFill>
        <p:spPr bwMode="auto">
          <a:xfrm>
            <a:off x="516469" y="2971800"/>
            <a:ext cx="8265581" cy="1690687"/>
          </a:xfrm>
          <a:prstGeom prst="rect">
            <a:avLst/>
          </a:prstGeom>
          <a:noFill/>
          <a:ln w="9525">
            <a:noFill/>
            <a:miter lim="800000"/>
            <a:headEnd/>
            <a:tailEnd/>
          </a:ln>
          <a:effectLst/>
        </p:spPr>
      </p:pic>
      <p:sp>
        <p:nvSpPr>
          <p:cNvPr id="5" name="Rectangle 4"/>
          <p:cNvSpPr/>
          <p:nvPr/>
        </p:nvSpPr>
        <p:spPr>
          <a:xfrm>
            <a:off x="304800" y="6019800"/>
            <a:ext cx="4572000" cy="400110"/>
          </a:xfrm>
          <a:prstGeom prst="rect">
            <a:avLst/>
          </a:prstGeom>
        </p:spPr>
        <p:txBody>
          <a:bodyPr>
            <a:spAutoFit/>
          </a:bodyPr>
          <a:lstStyle/>
          <a:p>
            <a:r>
              <a:rPr lang="en-US" sz="1000" u="sng" smtClean="0">
                <a:solidFill>
                  <a:schemeClr val="bg1"/>
                </a:solidFill>
                <a:hlinkClick r:id="rId3"/>
              </a:rPr>
              <a:t>https://clinicaltrials.ucbraid.org/trial/NCT04939415</a:t>
            </a:r>
            <a:endParaRPr lang="en-US" sz="1000" smtClean="0">
              <a:solidFill>
                <a:schemeClr val="bg1"/>
              </a:solidFill>
            </a:endParaRPr>
          </a:p>
          <a:p>
            <a:r>
              <a:rPr lang="en-US" sz="1000" u="sng" smtClean="0">
                <a:solidFill>
                  <a:schemeClr val="bg1"/>
                </a:solidFill>
                <a:hlinkClick r:id="rId4"/>
              </a:rPr>
              <a:t>https://clinicaltrials.gov/ct2/show/NCT04939415</a:t>
            </a:r>
            <a:endParaRPr lang="en-US" sz="100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3200" smtClean="0"/>
              <a:t>Study Design</a:t>
            </a:r>
            <a:endParaRPr lang="en-US" sz="3200"/>
          </a:p>
        </p:txBody>
      </p:sp>
      <p:pic>
        <p:nvPicPr>
          <p:cNvPr id="2050" name="Picture 2"/>
          <p:cNvPicPr>
            <a:picLocks noGrp="1" noChangeAspect="1" noChangeArrowheads="1"/>
          </p:cNvPicPr>
          <p:nvPr>
            <p:ph idx="1"/>
          </p:nvPr>
        </p:nvPicPr>
        <p:blipFill>
          <a:blip r:embed="rId2"/>
          <a:srcRect/>
          <a:stretch>
            <a:fillRect/>
          </a:stretch>
        </p:blipFill>
        <p:spPr bwMode="auto">
          <a:xfrm>
            <a:off x="304800" y="1955943"/>
            <a:ext cx="8382000" cy="3070243"/>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304800" y="4976965"/>
            <a:ext cx="8382000" cy="585635"/>
          </a:xfrm>
          <a:prstGeom prst="rect">
            <a:avLst/>
          </a:prstGeom>
          <a:noFill/>
          <a:ln w="9525">
            <a:noFill/>
            <a:miter lim="800000"/>
            <a:headEnd/>
            <a:tailEnd/>
          </a:ln>
          <a:effectLst/>
        </p:spPr>
      </p:pic>
      <p:sp>
        <p:nvSpPr>
          <p:cNvPr id="7" name="Rectangle 6"/>
          <p:cNvSpPr/>
          <p:nvPr/>
        </p:nvSpPr>
        <p:spPr>
          <a:xfrm>
            <a:off x="304800" y="6019800"/>
            <a:ext cx="4572000" cy="400110"/>
          </a:xfrm>
          <a:prstGeom prst="rect">
            <a:avLst/>
          </a:prstGeom>
        </p:spPr>
        <p:txBody>
          <a:bodyPr>
            <a:spAutoFit/>
          </a:bodyPr>
          <a:lstStyle/>
          <a:p>
            <a:r>
              <a:rPr lang="en-US" sz="1000" u="sng" smtClean="0">
                <a:solidFill>
                  <a:schemeClr val="bg1"/>
                </a:solidFill>
                <a:hlinkClick r:id="rId4"/>
              </a:rPr>
              <a:t>https://clinicaltrials.ucbraid.org/trial/NCT04939415</a:t>
            </a:r>
            <a:endParaRPr lang="en-US" sz="1000" smtClean="0">
              <a:solidFill>
                <a:schemeClr val="bg1"/>
              </a:solidFill>
            </a:endParaRPr>
          </a:p>
          <a:p>
            <a:r>
              <a:rPr lang="en-US" sz="1000" u="sng" smtClean="0">
                <a:solidFill>
                  <a:schemeClr val="bg1"/>
                </a:solidFill>
                <a:hlinkClick r:id="rId5"/>
              </a:rPr>
              <a:t>https://clinicaltrials.gov/ct2/show/NCT04939415</a:t>
            </a:r>
            <a:endParaRPr lang="en-US" sz="10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19800"/>
            <a:ext cx="4572000" cy="400110"/>
          </a:xfrm>
          <a:prstGeom prst="rect">
            <a:avLst/>
          </a:prstGeom>
        </p:spPr>
        <p:txBody>
          <a:bodyPr>
            <a:spAutoFit/>
          </a:bodyPr>
          <a:lstStyle/>
          <a:p>
            <a:r>
              <a:rPr lang="zh-CN" altLang="en-US" sz="1000" u="sng" smtClean="0">
                <a:solidFill>
                  <a:schemeClr val="bg1"/>
                </a:solidFill>
                <a:hlinkClick r:id="rId2"/>
              </a:rPr>
              <a:t>英文版全文 </a:t>
            </a:r>
            <a:r>
              <a:rPr lang="en-US" altLang="zh-CN" sz="1000" u="sng" smtClean="0">
                <a:solidFill>
                  <a:schemeClr val="bg1"/>
                </a:solidFill>
                <a:hlinkClick r:id="rId2"/>
              </a:rPr>
              <a:t>_ </a:t>
            </a:r>
            <a:r>
              <a:rPr lang="zh-CN" altLang="en-US" sz="1000" u="sng" smtClean="0">
                <a:solidFill>
                  <a:schemeClr val="bg1"/>
                </a:solidFill>
                <a:hlinkClick r:id="rId2"/>
              </a:rPr>
              <a:t>新型冠状病毒肺炎防控和诊疗指南 </a:t>
            </a:r>
            <a:r>
              <a:rPr lang="en-US" sz="1000" u="sng" smtClean="0">
                <a:hlinkClick r:id="rId2"/>
              </a:rPr>
              <a:t>https://mp.weixin.qq.com/s/nOAmosQ4YqkXHKdJbBE9GA</a:t>
            </a:r>
            <a:endParaRPr lang="en-US" sz="1000"/>
          </a:p>
        </p:txBody>
      </p:sp>
      <p:sp>
        <p:nvSpPr>
          <p:cNvPr id="10" name="Title 9"/>
          <p:cNvSpPr>
            <a:spLocks noGrp="1"/>
          </p:cNvSpPr>
          <p:nvPr>
            <p:ph type="title"/>
          </p:nvPr>
        </p:nvSpPr>
        <p:spPr/>
        <p:txBody>
          <a:bodyPr/>
          <a:lstStyle/>
          <a:p>
            <a:r>
              <a:rPr lang="en-US" sz="3400" smtClean="0"/>
              <a:t>Guidance for Corona Virus Disease 2019</a:t>
            </a:r>
            <a:endParaRPr lang="en-US" sz="3400"/>
          </a:p>
        </p:txBody>
      </p:sp>
      <p:sp>
        <p:nvSpPr>
          <p:cNvPr id="12" name="Content Placeholder 11"/>
          <p:cNvSpPr>
            <a:spLocks noGrp="1"/>
          </p:cNvSpPr>
          <p:nvPr>
            <p:ph sz="half" idx="2"/>
          </p:nvPr>
        </p:nvSpPr>
        <p:spPr/>
        <p:txBody>
          <a:bodyPr/>
          <a:lstStyle/>
          <a:p>
            <a:r>
              <a:rPr lang="en-US" smtClean="0">
                <a:hlinkClick r:id="rId3"/>
              </a:rPr>
              <a:t>Chinese version</a:t>
            </a:r>
            <a:endParaRPr lang="en-US" smtClean="0"/>
          </a:p>
          <a:p>
            <a:pPr lvl="1"/>
            <a:r>
              <a:rPr lang="en-US" smtClean="0">
                <a:hlinkClick r:id="rId4"/>
              </a:rPr>
              <a:t>7</a:t>
            </a:r>
            <a:r>
              <a:rPr lang="en-US" baseline="30000" smtClean="0">
                <a:hlinkClick r:id="rId4"/>
              </a:rPr>
              <a:t>th</a:t>
            </a:r>
            <a:r>
              <a:rPr lang="en-US" smtClean="0">
                <a:hlinkClick r:id="rId4"/>
              </a:rPr>
              <a:t> edition</a:t>
            </a:r>
            <a:endParaRPr lang="en-US" smtClean="0"/>
          </a:p>
          <a:p>
            <a:pPr lvl="1"/>
            <a:r>
              <a:rPr lang="en-US" smtClean="0">
                <a:hlinkClick r:id="rId5"/>
              </a:rPr>
              <a:t>8</a:t>
            </a:r>
            <a:r>
              <a:rPr lang="en-US" baseline="30000" smtClean="0">
                <a:hlinkClick r:id="rId5"/>
              </a:rPr>
              <a:t>th</a:t>
            </a:r>
            <a:r>
              <a:rPr lang="en-US" smtClean="0">
                <a:hlinkClick r:id="rId5"/>
              </a:rPr>
              <a:t> edition</a:t>
            </a:r>
            <a:endParaRPr lang="en-US" smtClean="0"/>
          </a:p>
          <a:p>
            <a:r>
              <a:rPr lang="en-US" smtClean="0">
                <a:hlinkClick r:id="rId6"/>
              </a:rPr>
              <a:t>English version</a:t>
            </a:r>
            <a:endParaRPr lang="en-US"/>
          </a:p>
        </p:txBody>
      </p:sp>
      <p:pic>
        <p:nvPicPr>
          <p:cNvPr id="13" name="Content Placeholder 12"/>
          <p:cNvPicPr>
            <a:picLocks noGrp="1" noChangeAspect="1" noChangeArrowheads="1"/>
          </p:cNvPicPr>
          <p:nvPr>
            <p:ph sz="half" idx="1"/>
          </p:nvPr>
        </p:nvPicPr>
        <p:blipFill>
          <a:blip r:embed="rId7"/>
          <a:srcRect/>
          <a:stretch>
            <a:fillRect/>
          </a:stretch>
        </p:blipFill>
        <p:spPr bwMode="auto">
          <a:xfrm>
            <a:off x="1181739" y="1676400"/>
            <a:ext cx="2780661" cy="4065793"/>
          </a:xfrm>
          <a:prstGeom prst="rect">
            <a:avLst/>
          </a:prstGeom>
          <a:noFill/>
          <a:ln w="9525">
            <a:noFill/>
            <a:miter lim="800000"/>
            <a:headEnd/>
            <a:tailEnd/>
          </a:ln>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206&quot;/&gt;&lt;property id=&quot;20307&quot; value=&quot;593&quot;/&gt;&lt;/object&gt;&lt;object type=&quot;3&quot; unique_id=&quot;46578&quot;&gt;&lt;property id=&quot;20148&quot; value=&quot;5&quot;/&gt;&lt;property id=&quot;20300&quot; value=&quot;Slide 1 - &amp;quot;Theoretical Frameworks of &amp;#x0D;&amp;#x0A;Addiction and TCM&amp;#x0D;&amp;#x0A;&amp;quot;&quot;/&gt;&lt;property id=&quot;20307&quot; value=&quot;710&quot;/&gt;&lt;/object&gt;&lt;object type=&quot;3&quot; unique_id=&quot;48274&quot;&gt;&lt;property id=&quot;20148&quot; value=&quot;5&quot;/&gt;&lt;property id=&quot;20300&quot; value=&quot;Slide 29 - &amp;quot;Theoretical frameworks of addiction &amp;quot;&quot;/&gt;&lt;property id=&quot;20307&quot; value=&quot;776&quot;/&gt;&lt;/object&gt;&lt;object type=&quot;3&quot; unique_id=&quot;48275&quot;&gt;&lt;property id=&quot;20148&quot; value=&quot;5&quot;/&gt;&lt;property id=&quot;20300&quot; value=&quot;Slide 30 - &amp;quot;Ahead of His Time&amp;quot;&quot;/&gt;&lt;property id=&quot;20307&quot; value=&quot;777&quot;/&gt;&lt;/object&gt;&lt;object type=&quot;3&quot; unique_id=&quot;48276&quot;&gt;&lt;property id=&quot;20148&quot; value=&quot;5&quot;/&gt;&lt;property id=&quot;20300&quot; value=&quot;Slide 31 - &amp;quot;Theoretical Models of Addiction &amp;quot;&quot;/&gt;&lt;property id=&quot;20307&quot; value=&quot;778&quot;/&gt;&lt;/object&gt;&lt;object type=&quot;3&quot; unique_id=&quot;48277&quot;&gt;&lt;property id=&quot;20148&quot; value=&quot;5&quot;/&gt;&lt;property id=&quot;20300&quot; value=&quot;Slide 32 - &amp;quot;Moral Model &amp;quot;&quot;/&gt;&lt;property id=&quot;20307&quot; value=&quot;779&quot;/&gt;&lt;/object&gt;&lt;object type=&quot;3&quot; unique_id=&quot;48278&quot;&gt;&lt;property id=&quot;20148&quot; value=&quot;5&quot;/&gt;&lt;property id=&quot;20300&quot; value=&quot;Slide 33 - &amp;quot;Moral Model Continued  &amp;quot;&quot;/&gt;&lt;property id=&quot;20307&quot; value=&quot;780&quot;/&gt;&lt;/object&gt;&lt;object type=&quot;3&quot; unique_id=&quot;48279&quot;&gt;&lt;property id=&quot;20148&quot; value=&quot;5&quot;/&gt;&lt;property id=&quot;20300&quot; value=&quot;Slide 34 - &amp;quot;Moral Model Continued I &amp;quot;&quot;/&gt;&lt;property id=&quot;20307&quot; value=&quot;781&quot;/&gt;&lt;/object&gt;&lt;object type=&quot;3&quot; unique_id=&quot;48280&quot;&gt;&lt;property id=&quot;20148&quot; value=&quot;5&quot;/&gt;&lt;property id=&quot;20300&quot; value=&quot;Slide 35 - &amp;quot;Temperance Model &amp;quot;&quot;/&gt;&lt;property id=&quot;20307&quot; value=&quot;782&quot;/&gt;&lt;/object&gt;&lt;object type=&quot;3&quot; unique_id=&quot;48281&quot;&gt;&lt;property id=&quot;20148&quot; value=&quot;5&quot;/&gt;&lt;property id=&quot;20300&quot; value=&quot;Slide 36 - &amp;quot;Moral vs. Temperance &amp;quot;&quot;/&gt;&lt;property id=&quot;20307&quot; value=&quot;783&quot;/&gt;&lt;/object&gt;&lt;object type=&quot;3&quot; unique_id=&quot;48282&quot;&gt;&lt;property id=&quot;20148&quot; value=&quot;5&quot;/&gt;&lt;property id=&quot;20300&quot; value=&quot;Slide 37 - &amp;quot;Spiritual Model &amp;quot;&quot;/&gt;&lt;property id=&quot;20307&quot; value=&quot;784&quot;/&gt;&lt;/object&gt;&lt;object type=&quot;3&quot; unique_id=&quot;48283&quot;&gt;&lt;property id=&quot;20148&quot; value=&quot;5&quot;/&gt;&lt;property id=&quot;20300&quot; value=&quot;Slide 38 - &amp;quot;Disease Model &amp;quot;&quot;/&gt;&lt;property id=&quot;20307&quot; value=&quot;785&quot;/&gt;&lt;/object&gt;&lt;object type=&quot;3&quot; unique_id=&quot;48284&quot;&gt;&lt;property id=&quot;20148&quot; value=&quot;5&quot;/&gt;&lt;property id=&quot;20300&quot; value=&quot;Slide 39 - &amp;quot;Disease Model Continued &amp;quot;&quot;/&gt;&lt;property id=&quot;20307&quot; value=&quot;786&quot;/&gt;&lt;/object&gt;&lt;object type=&quot;3&quot; unique_id=&quot;48285&quot;&gt;&lt;property id=&quot;20148&quot; value=&quot;5&quot;/&gt;&lt;property id=&quot;20300&quot; value=&quot;Slide 40 - &amp;quot;Psychological Model&amp;quot;&quot;/&gt;&lt;property id=&quot;20307&quot; value=&quot;787&quot;/&gt;&lt;/object&gt;&lt;object type=&quot;3&quot; unique_id=&quot;48286&quot;&gt;&lt;property id=&quot;20148&quot; value=&quot;5&quot;/&gt;&lt;property id=&quot;20300&quot; value=&quot;Slide 41 - &amp;quot;Psychological Model Continued &amp;quot;&quot;/&gt;&lt;property id=&quot;20307&quot; value=&quot;788&quot;/&gt;&lt;/object&gt;&lt;object type=&quot;3&quot; unique_id=&quot;48287&quot;&gt;&lt;property id=&quot;20148&quot; value=&quot;5&quot;/&gt;&lt;property id=&quot;20300&quot; value=&quot;Slide 42 - &amp;quot;Sociocultural Model&amp;quot;&quot;/&gt;&lt;property id=&quot;20307&quot; value=&quot;789&quot;/&gt;&lt;/object&gt;&lt;object type=&quot;3&quot; unique_id=&quot;48288&quot;&gt;&lt;property id=&quot;20148&quot; value=&quot;5&quot;/&gt;&lt;property id=&quot;20300&quot; value=&quot;Slide 43 - &amp;quot;Sociocultural Model&amp;quot;&quot;/&gt;&lt;property id=&quot;20307&quot; value=&quot;790&quot;/&gt;&lt;/object&gt;&lt;object type=&quot;3&quot; unique_id=&quot;48289&quot;&gt;&lt;property id=&quot;20148&quot; value=&quot;5&quot;/&gt;&lt;property id=&quot;20300&quot; value=&quot;Slide 44 - &amp;quot;Biological Model&amp;quot;&quot;/&gt;&lt;property id=&quot;20307&quot; value=&quot;791&quot;/&gt;&lt;/object&gt;&lt;object type=&quot;3&quot; unique_id=&quot;48290&quot;&gt;&lt;property id=&quot;20148&quot; value=&quot;5&quot;/&gt;&lt;property id=&quot;20300&quot; value=&quot;Slide 45 - &amp;quot;Bio-psychosocial Model&amp;quot;&quot;/&gt;&lt;property id=&quot;20307&quot; value=&quot;792&quot;/&gt;&lt;/object&gt;&lt;object type=&quot;3&quot; unique_id=&quot;48291&quot;&gt;&lt;property id=&quot;20148&quot; value=&quot;5&quot;/&gt;&lt;property id=&quot;20300&quot; value=&quot;Slide 46 - &amp;quot;Bio-psychosocial Model Continued &amp;quot;&quot;/&gt;&lt;property id=&quot;20307&quot; value=&quot;793&quot;/&gt;&lt;/object&gt;&lt;object type=&quot;3&quot; unique_id=&quot;48292&quot;&gt;&lt;property id=&quot;20148&quot; value=&quot;5&quot;/&gt;&lt;property id=&quot;20300&quot; value=&quot;Slide 47 - &amp;quot;Bio-Psychosocial Model Continued I&amp;quot;&quot;/&gt;&lt;property id=&quot;20307&quot; value=&quot;794&quot;/&gt;&lt;/object&gt;&lt;object type=&quot;3&quot; unique_id=&quot;48293&quot;&gt;&lt;property id=&quot;20148&quot; value=&quot;5&quot;/&gt;&lt;property id=&quot;20300&quot; value=&quot;Slide 48 - &amp;quot;Public Health Model&amp;quot;&quot;/&gt;&lt;property id=&quot;20307&quot; value=&quot;795&quot;/&gt;&lt;/object&gt;&lt;object type=&quot;3&quot; unique_id=&quot;48294&quot;&gt;&lt;property id=&quot;20148&quot; value=&quot;5&quot;/&gt;&lt;property id=&quot;20300&quot; value=&quot;Slide 49 - &amp;quot;Public Health Model Continued &amp;quot;&quot;/&gt;&lt;property id=&quot;20307&quot; value=&quot;796&quot;/&gt;&lt;/object&gt;&lt;object type=&quot;3&quot; unique_id=&quot;48295&quot;&gt;&lt;property id=&quot;20148&quot; value=&quot;5&quot;/&gt;&lt;property id=&quot;20300&quot; value=&quot;Slide 50 - &amp;quot;Public Health Continued I&amp;quot;&quot;/&gt;&lt;property id=&quot;20307&quot; value=&quot;797&quot;/&gt;&lt;/object&gt;&lt;object type=&quot;3&quot; unique_id=&quot;48296&quot;&gt;&lt;property id=&quot;20148&quot; value=&quot;5&quot;/&gt;&lt;property id=&quot;20300&quot; value=&quot;Slide 51 - &amp;quot;Personality Model&amp;quot;&quot;/&gt;&lt;property id=&quot;20307&quot; value=&quot;798&quot;/&gt;&lt;/object&gt;&lt;object type=&quot;3&quot; unique_id=&quot;48297&quot;&gt;&lt;property id=&quot;20148&quot; value=&quot;5&quot;/&gt;&lt;property id=&quot;20300&quot; value=&quot;Slide 52 - &amp;quot;Habit Model&amp;quot;&quot;/&gt;&lt;property id=&quot;20307&quot; value=&quot;799&quot;/&gt;&lt;/object&gt;&lt;object type=&quot;3&quot; unique_id=&quot;48298&quot;&gt;&lt;property id=&quot;20148&quot; value=&quot;5&quot;/&gt;&lt;property id=&quot;20300&quot; value=&quot;Slide 53 - &amp;quot;Opponent Process Model&amp;quot;&quot;/&gt;&lt;property id=&quot;20307&quot; value=&quot;800&quot;/&gt;&lt;/object&gt;&lt;object type=&quot;3&quot; unique_id=&quot;48299&quot;&gt;&lt;property id=&quot;20148&quot; value=&quot;5&quot;/&gt;&lt;property id=&quot;20300&quot; value=&quot;Slide 54 - &amp;quot;Philosophy of Addiction&amp;amp;#x09;&amp;amp;#x09;&amp;quot;&quot;/&gt;&lt;property id=&quot;20307&quot; value=&quot;801&quot;/&gt;&lt;/object&gt;&lt;object type=&quot;3&quot; unique_id=&quot;48300&quot;&gt;&lt;property id=&quot;20148&quot; value=&quot;5&quot;/&gt;&lt;property id=&quot;20300&quot; value=&quot;Slide 55 - &amp;quot;Basic Philosophical Concepts for Review &amp;quot;&quot;/&gt;&lt;property id=&quot;20307&quot; value=&quot;802&quot;/&gt;&lt;/object&gt;&lt;object type=&quot;3&quot; unique_id=&quot;48301&quot;&gt;&lt;property id=&quot;20148&quot; value=&quot;5&quot;/&gt;&lt;property id=&quot;20300&quot; value=&quot;Slide 56 - &amp;quot;Free Will vs Determinism &amp;quot;&quot;/&gt;&lt;property id=&quot;20307&quot; value=&quot;803&quot;/&gt;&lt;/object&gt;&lt;object type=&quot;3&quot; unique_id=&quot;48302&quot;&gt;&lt;property id=&quot;20148&quot; value=&quot;5&quot;/&gt;&lt;property id=&quot;20300&quot; value=&quot;Slide 57 - &amp;quot;Incompatibilism&amp;quot;&quot;/&gt;&lt;property id=&quot;20307&quot; value=&quot;804&quot;/&gt;&lt;/object&gt;&lt;object type=&quot;3&quot; unique_id=&quot;48303&quot;&gt;&lt;property id=&quot;20148&quot; value=&quot;5&quot;/&gt;&lt;property id=&quot;20300&quot; value=&quot;Slide 58 - &amp;quot;Incompatibility &amp;quot;&quot;/&gt;&lt;property id=&quot;20307&quot; value=&quot;805&quot;/&gt;&lt;/object&gt;&lt;object type=&quot;3&quot; unique_id=&quot;48304&quot;&gt;&lt;property id=&quot;20148&quot; value=&quot;5&quot;/&gt;&lt;property id=&quot;20300&quot; value=&quot;Slide 59 - &amp;quot;Determinism (Hard)&amp;quot;&quot;/&gt;&lt;property id=&quot;20307&quot; value=&quot;806&quot;/&gt;&lt;/object&gt;&lt;object type=&quot;3&quot; unique_id=&quot;48305&quot;&gt;&lt;property id=&quot;20148&quot; value=&quot;5&quot;/&gt;&lt;property id=&quot;20300&quot; value=&quot;Slide 60 - &amp;quot;Determinism Continued &amp;quot;&quot;/&gt;&lt;property id=&quot;20307&quot; value=&quot;965&quot;/&gt;&lt;/object&gt;&lt;object type=&quot;3&quot; unique_id=&quot;48306&quot;&gt;&lt;property id=&quot;20148&quot; value=&quot;5&quot;/&gt;&lt;property id=&quot;20300&quot; value=&quot;Slide 61 - &amp;quot;No Choice Principle &amp;quot;&quot;/&gt;&lt;property id=&quot;20307&quot; value=&quot;966&quot;/&gt;&lt;/object&gt;&lt;object type=&quot;3&quot; unique_id=&quot;48307&quot;&gt;&lt;property id=&quot;20148&quot; value=&quot;5&quot;/&gt;&lt;property id=&quot;20300&quot; value=&quot;Slide 62 - &amp;quot;Libertarianism &amp;quot;&quot;/&gt;&lt;property id=&quot;20307&quot; value=&quot;809&quot;/&gt;&lt;/object&gt;&lt;object type=&quot;3&quot; unique_id=&quot;48308&quot;&gt;&lt;property id=&quot;20148&quot; value=&quot;5&quot;/&gt;&lt;property id=&quot;20300&quot; value=&quot;Slide 63 - &amp;quot;Libertarianism Argument From Deliberation&amp;quot;&quot;/&gt;&lt;property id=&quot;20307&quot; value=&quot;810&quot;/&gt;&lt;/object&gt;&lt;object type=&quot;3&quot; unique_id=&quot;48309&quot;&gt;&lt;property id=&quot;20148&quot; value=&quot;5&quot;/&gt;&lt;property id=&quot;20300&quot; value=&quot;Slide 64 - &amp;quot;Indeterminism &amp;quot;&quot;/&gt;&lt;property id=&quot;20307&quot; value=&quot;811&quot;/&gt;&lt;/object&gt;&lt;object type=&quot;3&quot; unique_id=&quot;48310&quot;&gt;&lt;property id=&quot;20148&quot; value=&quot;5&quot;/&gt;&lt;property id=&quot;20300&quot; value=&quot;Slide 65 - &amp;quot;Compatibilism&amp;quot;&quot;/&gt;&lt;property id=&quot;20307&quot; value=&quot;812&quot;/&gt;&lt;/object&gt;&lt;object type=&quot;3&quot; unique_id=&quot;48311&quot;&gt;&lt;property id=&quot;20148&quot; value=&quot;5&quot;/&gt;&lt;property id=&quot;20300&quot; value=&quot;Slide 66 - &amp;quot;Compatibilism Continued &amp;quot;&quot;/&gt;&lt;property id=&quot;20307&quot; value=&quot;813&quot;/&gt;&lt;/object&gt;&lt;object type=&quot;3&quot; unique_id=&quot;48312&quot;&gt;&lt;property id=&quot;20148&quot; value=&quot;5&quot;/&gt;&lt;property id=&quot;20300&quot; value=&quot;Slide 67 - &amp;quot;Compatibilism Continued &amp;quot;&quot;/&gt;&lt;property id=&quot;20307&quot; value=&quot;814&quot;/&gt;&lt;/object&gt;&lt;object type=&quot;3&quot; unique_id=&quot;48313&quot;&gt;&lt;property id=&quot;20148&quot; value=&quot;5&quot;/&gt;&lt;property id=&quot;20300&quot; value=&quot;Slide 68 - &amp;quot;Compatibilism Continued I&amp;quot;&quot;/&gt;&lt;property id=&quot;20307&quot; value=&quot;815&quot;/&gt;&lt;/object&gt;&lt;object type=&quot;3&quot; unique_id=&quot;48314&quot;&gt;&lt;property id=&quot;20148&quot; value=&quot;5&quot;/&gt;&lt;property id=&quot;20300&quot; value=&quot;Slide 69 - &amp;quot;Compatibilism Soft Determinism &amp;quot;&quot;/&gt;&lt;property id=&quot;20307&quot; value=&quot;816&quot;/&gt;&lt;/object&gt;&lt;object type=&quot;3&quot; unique_id=&quot;48315&quot;&gt;&lt;property id=&quot;20148&quot; value=&quot;5&quot;/&gt;&lt;property id=&quot;20300&quot; value=&quot;Slide 70 - &amp;quot;Compatibilism Soft Determinism Objection&amp;quot;&quot;/&gt;&lt;property id=&quot;20307&quot; value=&quot;817&quot;/&gt;&lt;/object&gt;&lt;object type=&quot;3&quot; unique_id=&quot;48316&quot;&gt;&lt;property id=&quot;20148&quot; value=&quot;5&quot;/&gt;&lt;property id=&quot;20300&quot; value=&quot;Slide 71 - &amp;quot;Moral Psychology &amp;quot;&quot;/&gt;&lt;property id=&quot;20307&quot; value=&quot;818&quot;/&gt;&lt;/object&gt;&lt;object type=&quot;3&quot; unique_id=&quot;48317&quot;&gt;&lt;property id=&quot;20148&quot; value=&quot;5&quot;/&gt;&lt;property id=&quot;20300&quot; value=&quot;Slide 72 - &amp;quot;Moral Psychology &amp;quot;&quot;/&gt;&lt;property id=&quot;20307&quot; value=&quot;819&quot;/&gt;&lt;/object&gt;&lt;object type=&quot;3&quot; unique_id=&quot;48318&quot;&gt;&lt;property id=&quot;20148&quot; value=&quot;5&quot;/&gt;&lt;property id=&quot;20300&quot; value=&quot;Slide 73 - &amp;quot;Egoism &amp;quot;&quot;/&gt;&lt;property id=&quot;20307&quot; value=&quot;820&quot;/&gt;&lt;/object&gt;&lt;object type=&quot;3&quot; unique_id=&quot;48319&quot;&gt;&lt;property id=&quot;20148&quot; value=&quot;5&quot;/&gt;&lt;property id=&quot;20300&quot; value=&quot;Slide 74 - &amp;quot;Normative Egoism/Rational&amp;quot;&quot;/&gt;&lt;property id=&quot;20307&quot; value=&quot;821&quot;/&gt;&lt;/object&gt;&lt;object type=&quot;3&quot; unique_id=&quot;48320&quot;&gt;&lt;property id=&quot;20148&quot; value=&quot;5&quot;/&gt;&lt;property id=&quot;20300&quot; value=&quot;Slide 75 - &amp;quot;Normative Egoism/Ethical&amp;quot;&quot;/&gt;&lt;property id=&quot;20307&quot; value=&quot;822&quot;/&gt;&lt;/object&gt;&lt;object type=&quot;3&quot; unique_id=&quot;48321&quot;&gt;&lt;property id=&quot;20148&quot; value=&quot;5&quot;/&gt;&lt;property id=&quot;20300&quot; value=&quot;Slide 76 - &amp;quot;Egoism Examined &amp;quot;&quot;/&gt;&lt;property id=&quot;20307&quot; value=&quot;823&quot;/&gt;&lt;/object&gt;&lt;object type=&quot;3&quot; unique_id=&quot;48322&quot;&gt;&lt;property id=&quot;20148&quot; value=&quot;5&quot;/&gt;&lt;property id=&quot;20300&quot; value=&quot;Slide 77 - &amp;quot;Egoism Examined I&amp;quot;&quot;/&gt;&lt;property id=&quot;20307&quot; value=&quot;824&quot;/&gt;&lt;/object&gt;&lt;object type=&quot;3&quot; unique_id=&quot;48323&quot;&gt;&lt;property id=&quot;20148&quot; value=&quot;5&quot;/&gt;&lt;property id=&quot;20300&quot; value=&quot;Slide 78 - &amp;quot;Egoism Examined II&amp;quot;&quot;/&gt;&lt;property id=&quot;20307&quot; value=&quot;825&quot;/&gt;&lt;/object&gt;&lt;object type=&quot;3&quot; unique_id=&quot;48324&quot;&gt;&lt;property id=&quot;20148&quot; value=&quot;5&quot;/&gt;&lt;property id=&quot;20300&quot; value=&quot;Slide 79 - &amp;quot;Egoism Examined III&amp;quot;&quot;/&gt;&lt;property id=&quot;20307&quot; value=&quot;826&quot;/&gt;&lt;/object&gt;&lt;object type=&quot;3&quot; unique_id=&quot;48325&quot;&gt;&lt;property id=&quot;20148&quot; value=&quot;5&quot;/&gt;&lt;property id=&quot;20300&quot; value=&quot;Slide 80 - &amp;quot;Egoism Examined/Testing Altruism &amp;quot;&quot;/&gt;&lt;property id=&quot;20307&quot; value=&quot;827&quot;/&gt;&lt;/object&gt;&lt;object type=&quot;3&quot; unique_id=&quot;48326&quot;&gt;&lt;property id=&quot;20148&quot; value=&quot;5&quot;/&gt;&lt;property id=&quot;20300&quot; value=&quot;Slide 81 - &amp;quot;Humean Theory of Motivation&amp;quot;&quot;/&gt;&lt;property id=&quot;20307&quot; value=&quot;828&quot;/&gt;&lt;/object&gt;&lt;object type=&quot;3&quot; unique_id=&quot;48327&quot;&gt;&lt;property id=&quot;20148&quot; value=&quot;5&quot;/&gt;&lt;property id=&quot;20300&quot; value=&quot;Slide 82 - &amp;quot;The Problem of Intention&amp;quot;&quot;/&gt;&lt;property id=&quot;20307&quot; value=&quot;829&quot;/&gt;&lt;/object&gt;&lt;object type=&quot;3&quot; unique_id=&quot;48328&quot;&gt;&lt;property id=&quot;20148&quot; value=&quot;5&quot;/&gt;&lt;property id=&quot;20300&quot; value=&quot;Slide 83 - &amp;quot;The Problem of Intention Continued &amp;quot;&quot;/&gt;&lt;property id=&quot;20307&quot; value=&quot;830&quot;/&gt;&lt;/object&gt;&lt;object type=&quot;3&quot; unique_id=&quot;48329&quot;&gt;&lt;property id=&quot;20148&quot; value=&quot;5&quot;/&gt;&lt;property id=&quot;20300&quot; value=&quot;Slide 84 - &amp;quot;The Problem of Intention Continued I&amp;quot;&quot;/&gt;&lt;property id=&quot;20307&quot; value=&quot;831&quot;/&gt;&lt;/object&gt;&lt;object type=&quot;3&quot; unique_id=&quot;48330&quot;&gt;&lt;property id=&quot;20148&quot; value=&quot;5&quot;/&gt;&lt;property id=&quot;20300&quot; value=&quot;Slide 85 - &amp;quot;The Problem of Intention Continued II&amp;quot;&quot;/&gt;&lt;property id=&quot;20307&quot; value=&quot;832&quot;/&gt;&lt;/object&gt;&lt;object type=&quot;3&quot; unique_id=&quot;48331&quot;&gt;&lt;property id=&quot;20148&quot; value=&quot;5&quot;/&gt;&lt;property id=&quot;20300&quot; value=&quot;Slide 86 - &amp;quot;The Problem of Willpower &amp;quot;&quot;/&gt;&lt;property id=&quot;20307&quot; value=&quot;833&quot;/&gt;&lt;/object&gt;&lt;object type=&quot;3&quot; unique_id=&quot;48332&quot;&gt;&lt;property id=&quot;20148&quot; value=&quot;5&quot;/&gt;&lt;property id=&quot;20300&quot; value=&quot;Slide 87 - &amp;quot;Willpower and Hyperbolic Discounting &amp;quot;&quot;/&gt;&lt;property id=&quot;20307&quot; value=&quot;834&quot;/&gt;&lt;/object&gt;&lt;object type=&quot;3&quot; unique_id=&quot;48333&quot;&gt;&lt;property id=&quot;20148&quot; value=&quot;5&quot;/&gt;&lt;property id=&quot;20300&quot; value=&quot;Slide 88 - &amp;quot;Hyperbolic Discounting Example &amp;quot;&quot;/&gt;&lt;property id=&quot;20307&quot; value=&quot;835&quot;/&gt;&lt;/object&gt;&lt;object type=&quot;3&quot; unique_id=&quot;48334&quot;&gt;&lt;property id=&quot;20148&quot; value=&quot;5&quot;/&gt;&lt;property id=&quot;20300&quot; value=&quot;Slide 89 - &amp;quot;Willpower and Personal Rules &amp;quot;&quot;/&gt;&lt;property id=&quot;20307&quot; value=&quot;836&quot;/&gt;&lt;/object&gt;&lt;object type=&quot;3&quot; unique_id=&quot;48335&quot;&gt;&lt;property id=&quot;20148&quot; value=&quot;5&quot;/&gt;&lt;property id=&quot;20300&quot; value=&quot;Slide 90 - &amp;quot;Willpower and Personal Rules Continued &amp;quot;&quot;/&gt;&lt;property id=&quot;20307&quot; value=&quot;837&quot;/&gt;&lt;/object&gt;&lt;object type=&quot;3&quot; unique_id=&quot;48336&quot;&gt;&lt;property id=&quot;20148&quot; value=&quot;5&quot;/&gt;&lt;property id=&quot;20300&quot; value=&quot;Slide 91 - &amp;quot;Willpower and Personal Rules Continued I&amp;quot;&quot;/&gt;&lt;property id=&quot;20307&quot; value=&quot;838&quot;/&gt;&lt;/object&gt;&lt;object type=&quot;3&quot; unique_id=&quot;48337&quot;&gt;&lt;property id=&quot;20148&quot; value=&quot;5&quot;/&gt;&lt;property id=&quot;20300&quot; value=&quot;Slide 92 - &amp;quot;Willpower and Personal Rules Continued II&amp;quot;&quot;/&gt;&lt;property id=&quot;20307&quot; value=&quot;839&quot;/&gt;&lt;/object&gt;&lt;object type=&quot;3&quot; unique_id=&quot;48338&quot;&gt;&lt;property id=&quot;20148&quot; value=&quot;5&quot;/&gt;&lt;property id=&quot;20300&quot; value=&quot;Slide 93 - &amp;quot;Dissociation &amp;quot;&quot;/&gt;&lt;property id=&quot;20307&quot; value=&quot;840&quot;/&gt;&lt;/object&gt;&lt;object type=&quot;3&quot; unique_id=&quot;48339&quot;&gt;&lt;property id=&quot;20148&quot; value=&quot;5&quot;/&gt;&lt;property id=&quot;20300&quot; value=&quot;Slide 94 - &amp;quot;The Theory of Constructed Emotion&amp;quot;&quot;/&gt;&lt;property id=&quot;20307&quot; value=&quot;841&quot;/&gt;&lt;/object&gt;&lt;object type=&quot;3&quot; unique_id=&quot;48340&quot;&gt;&lt;property id=&quot;20148&quot; value=&quot;5&quot;/&gt;&lt;property id=&quot;20300&quot; value=&quot;Slide 95 - &amp;quot;The brain as described by Barrett&amp;quot;&quot;/&gt;&lt;property id=&quot;20307&quot; value=&quot;842&quot;/&gt;&lt;/object&gt;&lt;object type=&quot;3&quot; unique_id=&quot;48341&quot;&gt;&lt;property id=&quot;20148&quot; value=&quot;5&quot;/&gt;&lt;property id=&quot;20300&quot; value=&quot;Slide 96 - &amp;quot;What is a Brain?&amp;quot;&quot;/&gt;&lt;property id=&quot;20307&quot; value=&quot;843&quot;/&gt;&lt;/object&gt;&lt;object type=&quot;3&quot; unique_id=&quot;48342&quot;&gt;&lt;property id=&quot;20148&quot; value=&quot;5&quot;/&gt;&lt;property id=&quot;20300&quot; value=&quot;Slide 97 - &amp;quot;Degeneracy &amp;quot;&quot;/&gt;&lt;property id=&quot;20307&quot; value=&quot;844&quot;/&gt;&lt;/object&gt;&lt;object type=&quot;3&quot; unique_id=&quot;48343&quot;&gt;&lt;property id=&quot;20148&quot; value=&quot;5&quot;/&gt;&lt;property id=&quot;20300&quot; value=&quot;Slide 98 - &amp;quot;What is the Purpose of a Brain?&amp;quot;&quot;/&gt;&lt;property id=&quot;20307&quot; value=&quot;845&quot;/&gt;&lt;/object&gt;&lt;object type=&quot;3&quot; unique_id=&quot;48344&quot;&gt;&lt;property id=&quot;20148&quot; value=&quot;5&quot;/&gt;&lt;property id=&quot;20300&quot; value=&quot;Slide 99 - &amp;quot;Allostatic Balance &amp;quot;&quot;/&gt;&lt;property id=&quot;20307&quot; value=&quot;846&quot;/&gt;&lt;/object&gt;&lt;object type=&quot;3&quot; unique_id=&quot;48345&quot;&gt;&lt;property id=&quot;20148&quot; value=&quot;5&quot;/&gt;&lt;property id=&quot;20300&quot; value=&quot;Slide 100 - &amp;quot;Allostatic Balance Continued &amp;quot;&quot;/&gt;&lt;property id=&quot;20307&quot; value=&quot;847&quot;/&gt;&lt;/object&gt;&lt;object type=&quot;3&quot; unique_id=&quot;48346&quot;&gt;&lt;property id=&quot;20148&quot; value=&quot;5&quot;/&gt;&lt;property id=&quot;20300&quot; value=&quot;Slide 101 - &amp;quot;Allostatic Performance &amp;quot;&quot;/&gt;&lt;property id=&quot;20307&quot; value=&quot;848&quot;/&gt;&lt;/object&gt;&lt;object type=&quot;3&quot; unique_id=&quot;48347&quot;&gt;&lt;property id=&quot;20148&quot; value=&quot;5&quot;/&gt;&lt;property id=&quot;20300&quot; value=&quot;Slide 102 - &amp;quot;Interoception&amp;quot;&quot;/&gt;&lt;property id=&quot;20307&quot; value=&quot;849&quot;/&gt;&lt;/object&gt;&lt;object type=&quot;3&quot; unique_id=&quot;48348&quot;&gt;&lt;property id=&quot;20148&quot; value=&quot;5&quot;/&gt;&lt;property id=&quot;20300&quot; value=&quot;Slide 103 - &amp;quot;More on Affect &amp;quot;&quot;/&gt;&lt;property id=&quot;20307&quot; value=&quot;850&quot;/&gt;&lt;/object&gt;&lt;object type=&quot;3&quot; unique_id=&quot;48349&quot;&gt;&lt;property id=&quot;20148&quot; value=&quot;5&quot;/&gt;&lt;property id=&quot;20300&quot; value=&quot;Slide 104 - &amp;quot;Implications of Affect &amp;quot;&quot;/&gt;&lt;property id=&quot;20307&quot; value=&quot;851&quot;/&gt;&lt;/object&gt;&lt;object type=&quot;3&quot; unique_id=&quot;48350&quot;&gt;&lt;property id=&quot;20148&quot; value=&quot;5&quot;/&gt;&lt;property id=&quot;20300&quot; value=&quot;Slide 105 - &amp;quot;Predictive Not Reactive&amp;quot;&quot;/&gt;&lt;property id=&quot;20307&quot; value=&quot;852&quot;/&gt;&lt;/object&gt;&lt;object type=&quot;3&quot; unique_id=&quot;48351&quot;&gt;&lt;property id=&quot;20148&quot; value=&quot;5&quot;/&gt;&lt;property id=&quot;20300&quot; value=&quot;Slide 106 - &amp;quot;Predictive Not Reactive Continued &amp;quot;&quot;/&gt;&lt;property id=&quot;20307&quot; value=&quot;853&quot;/&gt;&lt;/object&gt;&lt;object type=&quot;3&quot; unique_id=&quot;48352&quot;&gt;&lt;property id=&quot;20148&quot; value=&quot;5&quot;/&gt;&lt;property id=&quot;20300&quot; value=&quot;Slide 107 - &amp;quot;Predictive Not Reactive Continued I&amp;quot;&quot;/&gt;&lt;property id=&quot;20307&quot; value=&quot;854&quot;/&gt;&lt;/object&gt;&lt;object type=&quot;3&quot; unique_id=&quot;48353&quot;&gt;&lt;property id=&quot;20148&quot; value=&quot;5&quot;/&gt;&lt;property id=&quot;20300&quot; value=&quot;Slide 108 - &amp;quot;The Brain is a Conceptual System&amp;quot;&quot;/&gt;&lt;property id=&quot;20307&quot; value=&quot;855&quot;/&gt;&lt;/object&gt;&lt;object type=&quot;3&quot; unique_id=&quot;48354&quot;&gt;&lt;property id=&quot;20148&quot; value=&quot;5&quot;/&gt;&lt;property id=&quot;20300&quot; value=&quot;Slide 109 - &amp;quot;Constructing Emotion&amp;quot;&quot;/&gt;&lt;property id=&quot;20307&quot; value=&quot;856&quot;/&gt;&lt;/object&gt;&lt;object type=&quot;3&quot; unique_id=&quot;48355&quot;&gt;&lt;property id=&quot;20148&quot; value=&quot;5&quot;/&gt;&lt;property id=&quot;20300&quot; value=&quot;Slide 110 - &amp;quot;Constructing Emotion Continued &amp;quot;&quot;/&gt;&lt;property id=&quot;20307&quot; value=&quot;857&quot;/&gt;&lt;/object&gt;&lt;object type=&quot;3&quot; unique_id=&quot;48356&quot;&gt;&lt;property id=&quot;20148&quot; value=&quot;5&quot;/&gt;&lt;property id=&quot;20300&quot; value=&quot;Slide 111 - &amp;quot;Constructing Emotion Continued II&amp;quot;&quot;/&gt;&lt;property id=&quot;20307&quot; value=&quot;858&quot;/&gt;&lt;/object&gt;&lt;object type=&quot;3&quot; unique_id=&quot;48357&quot;&gt;&lt;property id=&quot;20148&quot; value=&quot;5&quot;/&gt;&lt;property id=&quot;20300&quot; value=&quot;Slide 112 - &amp;quot;Traditional Chinese Medicine &amp;#x0D;&amp;#x0A;and Addiction&amp;quot;&quot;/&gt;&lt;property id=&quot;20307&quot; value=&quot;859&quot;/&gt;&lt;/object&gt;&lt;object type=&quot;3&quot; unique_id=&quot;48358&quot;&gt;&lt;property id=&quot;20148&quot; value=&quot;5&quot;/&gt;&lt;property id=&quot;20300&quot; value=&quot;Slide 113 - &amp;quot;First a Word on the Root of Addiction&amp;quot;&quot;/&gt;&lt;property id=&quot;20307&quot; value=&quot;860&quot;/&gt;&lt;/object&gt;&lt;object type=&quot;3&quot; unique_id=&quot;48359&quot;&gt;&lt;property id=&quot;20148&quot; value=&quot;5&quot;/&gt;&lt;property id=&quot;20300&quot; value=&quot;Slide 114 - &amp;quot;Root of Addiction&amp;quot;&quot;/&gt;&lt;property id=&quot;20307&quot; value=&quot;861&quot;/&gt;&lt;/object&gt;&lt;object type=&quot;3&quot; unique_id=&quot;48360&quot;&gt;&lt;property id=&quot;20148&quot; value=&quot;5&quot;/&gt;&lt;property id=&quot;20300&quot; value=&quot;Slide 115 - &amp;quot;Stage of Change &amp;quot;&quot;/&gt;&lt;property id=&quot;20307&quot; value=&quot;862&quot;/&gt;&lt;/object&gt;&lt;object type=&quot;3&quot; unique_id=&quot;48361&quot;&gt;&lt;property id=&quot;20148&quot; value=&quot;5&quot;/&gt;&lt;property id=&quot;20300&quot; value=&quot;Slide 116 - &amp;quot;Stage of Change or &amp;#x0D;&amp;#x0A;Transtheoretical Model&amp;quot;&quot;/&gt;&lt;property id=&quot;20307&quot; value=&quot;863&quot;/&gt;&lt;/object&gt;&lt;object type=&quot;3&quot; unique_id=&quot;48362&quot;&gt;&lt;property id=&quot;20148&quot; value=&quot;5&quot;/&gt;&lt;property id=&quot;20300&quot; value=&quot;Slide 117 - &amp;quot;Stages of Change &amp;quot;&quot;/&gt;&lt;property id=&quot;20307&quot; value=&quot;869&quot;/&gt;&lt;/object&gt;&lt;object type=&quot;3&quot; unique_id=&quot;48363&quot;&gt;&lt;property id=&quot;20148&quot; value=&quot;5&quot;/&gt;&lt;property id=&quot;20300&quot; value=&quot;Slide 118 - &amp;quot;Stages of Change Continued &amp;quot;&quot;/&gt;&lt;property id=&quot;20307&quot; value=&quot;870&quot;/&gt;&lt;/object&gt;&lt;object type=&quot;3&quot; unique_id=&quot;48364&quot;&gt;&lt;property id=&quot;20148&quot; value=&quot;5&quot;/&gt;&lt;property id=&quot;20300&quot; value=&quot;Slide 119 - &amp;quot;Decisional Balance &amp;quot;&quot;/&gt;&lt;property id=&quot;20307&quot; value=&quot;871&quot;/&gt;&lt;/object&gt;&lt;object type=&quot;3&quot; unique_id=&quot;48365&quot;&gt;&lt;property id=&quot;20148&quot; value=&quot;5&quot;/&gt;&lt;property id=&quot;20300&quot; value=&quot;Slide 120 - &amp;quot;Self Efficacy &amp;quot;&quot;/&gt;&lt;property id=&quot;20307&quot; value=&quot;872&quot;/&gt;&lt;/object&gt;&lt;object type=&quot;3&quot; unique_id=&quot;48366&quot;&gt;&lt;property id=&quot;20148&quot; value=&quot;5&quot;/&gt;&lt;property id=&quot;20300&quot; value=&quot;Slide 121 - &amp;quot;Phase of Recovery&amp;quot;&quot;/&gt;&lt;property id=&quot;20307&quot; value=&quot;873&quot;/&gt;&lt;/object&gt;&lt;object type=&quot;3&quot; unique_id=&quot;48367&quot;&gt;&lt;property id=&quot;20148&quot; value=&quot;5&quot;/&gt;&lt;property id=&quot;20300&quot; value=&quot;Slide 122 - &amp;quot;Yin/Yang and Opponent &amp;#x0D;&amp;#x0A;Process Theory &amp;quot;&quot;/&gt;&lt;property id=&quot;20307&quot; value=&quot;874&quot;/&gt;&lt;/object&gt;&lt;object type=&quot;3&quot; unique_id=&quot;48368&quot;&gt;&lt;property id=&quot;20148&quot; value=&quot;5&quot;/&gt;&lt;property id=&quot;20300&quot; value=&quot;Slide 123 - &amp;quot;Yin/Yang Continued &amp;quot;&quot;/&gt;&lt;property id=&quot;20307&quot; value=&quot;875&quot;/&gt;&lt;/object&gt;&lt;object type=&quot;3&quot; unique_id=&quot;48369&quot;&gt;&lt;property id=&quot;20148&quot; value=&quot;5&quot;/&gt;&lt;property id=&quot;20300&quot; value=&quot;Slide 124 - &amp;quot;Zang Fu&amp;quot;&quot;/&gt;&lt;property id=&quot;20307&quot; value=&quot;876&quot;/&gt;&lt;/object&gt;&lt;object type=&quot;3&quot; unique_id=&quot;48370&quot;&gt;&lt;property id=&quot;20148&quot; value=&quot;5&quot;/&gt;&lt;property id=&quot;20300&quot; value=&quot;Slide 125 - &amp;quot;Zang Fu and Emotions &amp;quot;&quot;/&gt;&lt;property id=&quot;20307&quot; value=&quot;877&quot;/&gt;&lt;/object&gt;&lt;object type=&quot;3&quot; unique_id=&quot;48371&quot;&gt;&lt;property id=&quot;20148&quot; value=&quot;5&quot;/&gt;&lt;property id=&quot;20300&quot; value=&quot;Slide 126 - &amp;quot;Zang Fu and the Yin/Yang of Emotions/Normative Opposites &amp;quot;&quot;/&gt;&lt;property id=&quot;20307&quot; value=&quot;878&quot;/&gt;&lt;/object&gt;&lt;object type=&quot;3&quot; unique_id=&quot;48372&quot;&gt;&lt;property id=&quot;20148&quot; value=&quot;5&quot;/&gt;&lt;property id=&quot;20300&quot; value=&quot;Slide 127 - &amp;quot;Zang Fu of Emotion/Logical Opposites &amp;quot;&quot;/&gt;&lt;property id=&quot;20307&quot; value=&quot;879&quot;/&gt;&lt;/object&gt;&lt;object type=&quot;3&quot; unique_id=&quot;48373&quot;&gt;&lt;property id=&quot;20148&quot; value=&quot;5&quot;/&gt;&lt;property id=&quot;20300&quot; value=&quot;Slide 128 - &amp;quot;Zang Fu and Qi Mechanism &amp;quot;&quot;/&gt;&lt;property id=&quot;20307&quot; value=&quot;880&quot;/&gt;&lt;/object&gt;&lt;object type=&quot;3&quot; unique_id=&quot;48374&quot;&gt;&lt;property id=&quot;20148&quot; value=&quot;5&quot;/&gt;&lt;property id=&quot;20300&quot; value=&quot;Slide 129 - &amp;quot;Drugs of Abuse and Implication for Zang Fu&amp;quot;&quot;/&gt;&lt;property id=&quot;20307&quot; value=&quot;881&quot;/&gt;&lt;/object&gt;&lt;object type=&quot;3&quot; unique_id=&quot;48375&quot;&gt;&lt;property id=&quot;20148&quot; value=&quot;5&quot;/&gt;&lt;property id=&quot;20300&quot; value=&quot;Slide 130 - &amp;quot;The Five Elements Represented by Movement Correspondence &amp;quot;&quot;/&gt;&lt;property id=&quot;20307&quot; value=&quot;882&quot;/&gt;&lt;/object&gt;&lt;object type=&quot;3&quot; unique_id=&quot;48376&quot;&gt;&lt;property id=&quot;20148&quot; value=&quot;5&quot;/&gt;&lt;property id=&quot;20300&quot; value=&quot;Slide 131 - &amp;quot;Five Element with Stage of Change &amp;quot;&quot;/&gt;&lt;property id=&quot;20307&quot; value=&quot;883&quot;/&gt;&lt;/object&gt;&lt;object type=&quot;3&quot; unique_id=&quot;48377&quot;&gt;&lt;property id=&quot;20148&quot; value=&quot;5&quot;/&gt;&lt;property id=&quot;20300&quot; value=&quot;Slide 132 - &amp;quot;Consider the Controlling Cycle a Five Element Explanation of Ambivalence &amp;quot;&quot;/&gt;&lt;property id=&quot;20307&quot; value=&quot;884&quot;/&gt;&lt;/object&gt;&lt;object type=&quot;3&quot; unique_id=&quot;48378&quot;&gt;&lt;property id=&quot;20148&quot; value=&quot;5&quot;/&gt;&lt;property id=&quot;20300&quot; value=&quot;Slide 133 - &amp;quot;Consider the Controlling Cycle Continued &amp;quot;&quot;/&gt;&lt;property id=&quot;20307&quot; value=&quot;885&quot;/&gt;&lt;/object&gt;&lt;object type=&quot;3&quot; unique_id=&quot;48379&quot;&gt;&lt;property id=&quot;20148&quot; value=&quot;5&quot;/&gt;&lt;property id=&quot;20300&quot; value=&quot;Slide 134 - &amp;quot;Root Branch/Yin Yang Reversal Theory &amp;quot;&quot;/&gt;&lt;property id=&quot;20307&quot; value=&quot;886&quot;/&gt;&lt;/object&gt;&lt;object type=&quot;3&quot; unique_id=&quot;48380&quot;&gt;&lt;property id=&quot;20148&quot; value=&quot;5&quot;/&gt;&lt;property id=&quot;20300&quot; value=&quot;Slide 135 - &amp;quot;Root Branch Models in Addiction &amp;quot;&quot;/&gt;&lt;property id=&quot;20307&quot; value=&quot;887&quot;/&gt;&lt;/object&gt;&lt;object type=&quot;3&quot; unique_id=&quot;48381&quot;&gt;&lt;property id=&quot;20148&quot; value=&quot;5&quot;/&gt;&lt;property id=&quot;20300&quot; value=&quot;Slide 136 - &amp;quot;Finding the Pattern&amp;quot;&quot;/&gt;&lt;property id=&quot;20307&quot; value=&quot;888&quot;/&gt;&lt;/object&gt;&lt;object type=&quot;3&quot; unique_id=&quot;48382&quot;&gt;&lt;property id=&quot;20148&quot; value=&quot;5&quot;/&gt;&lt;property id=&quot;20300&quot; value=&quot;Slide 137 - &amp;quot;Determining Phase of Recovery &amp;quot;&quot;/&gt;&lt;property id=&quot;20307&quot; value=&quot;889&quot;/&gt;&lt;/object&gt;&lt;object type=&quot;3&quot; unique_id=&quot;48383&quot;&gt;&lt;property id=&quot;20148&quot; value=&quot;5&quot;/&gt;&lt;property id=&quot;20300&quot; value=&quot;Slide 138 - &amp;quot;Determining Phase of Recovery Continued &amp;quot;&quot;/&gt;&lt;property id=&quot;20307&quot; value=&quot;890&quot;/&gt;&lt;/object&gt;&lt;object type=&quot;3&quot; unique_id=&quot;48384&quot;&gt;&lt;property id=&quot;20148&quot; value=&quot;5&quot;/&gt;&lt;property id=&quot;20300&quot; value=&quot;Slide 139 - &amp;quot;Determining Phase of Recovery Continued I&amp;quot;&quot;/&gt;&lt;property id=&quot;20307&quot; value=&quot;891&quot;/&gt;&lt;/object&gt;&lt;object type=&quot;3&quot; unique_id=&quot;48385&quot;&gt;&lt;property id=&quot;20148&quot; value=&quot;5&quot;/&gt;&lt;property id=&quot;20300&quot; value=&quot;Slide 140 - &amp;quot;Determining Phase of Recovery Continued II&amp;quot;&quot;/&gt;&lt;property id=&quot;20307&quot; value=&quot;892&quot;/&gt;&lt;/object&gt;&lt;object type=&quot;3&quot; unique_id=&quot;48386&quot;&gt;&lt;property id=&quot;20148&quot; value=&quot;5&quot;/&gt;&lt;property id=&quot;20300&quot; value=&quot;Slide 141 - &amp;quot;Common Signs of Relapse/Addictive Behavior&amp;quot;&quot;/&gt;&lt;property id=&quot;20307&quot; value=&quot;893&quot;/&gt;&lt;/object&gt;&lt;object type=&quot;3&quot; unique_id=&quot;48387&quot;&gt;&lt;property id=&quot;20148&quot; value=&quot;5&quot;/&gt;&lt;property id=&quot;20300&quot; value=&quot;Slide 142 - &amp;quot;Common Signs of Relapse/Addictive Behavior &amp;quot;&quot;/&gt;&lt;property id=&quot;20307&quot; value=&quot;894&quot;/&gt;&lt;/object&gt;&lt;object type=&quot;3&quot; unique_id=&quot;48388&quot;&gt;&lt;property id=&quot;20148&quot; value=&quot;5&quot;/&gt;&lt;property id=&quot;20300&quot; value=&quot;Slide 143 - &amp;quot;Identifying Stage of Change &amp;quot;&quot;/&gt;&lt;property id=&quot;20307&quot; value=&quot;895&quot;/&gt;&lt;/object&gt;&lt;object type=&quot;3&quot; unique_id=&quot;48389&quot;&gt;&lt;property id=&quot;20148&quot; value=&quot;5&quot;/&gt;&lt;property id=&quot;20300&quot; value=&quot;Slide 144 - &amp;quot;Identifying Stage of Change Continued &amp;quot;&quot;/&gt;&lt;property id=&quot;20307&quot; value=&quot;896&quot;/&gt;&lt;/object&gt;&lt;object type=&quot;3&quot; unique_id=&quot;48390&quot;&gt;&lt;property id=&quot;20148&quot; value=&quot;5&quot;/&gt;&lt;property id=&quot;20300&quot; value=&quot;Slide 145 - &amp;quot;Developing Your Pattern&amp;quot;&quot;/&gt;&lt;property id=&quot;20307&quot; value=&quot;897&quot;/&gt;&lt;/object&gt;&lt;object type=&quot;3&quot; unique_id=&quot;48391&quot;&gt;&lt;property id=&quot;20148&quot; value=&quot;5&quot;/&gt;&lt;property id=&quot;20300&quot; value=&quot;Slide 146 - &amp;quot;Developing Your Pattern/Examining Progression/IRB to ARB&amp;quot;&quot;/&gt;&lt;property id=&quot;20307&quot; value=&quot;898&quot;/&gt;&lt;/object&gt;&lt;object type=&quot;3&quot; unique_id=&quot;48392&quot;&gt;&lt;property id=&quot;20148&quot; value=&quot;5&quot;/&gt;&lt;property id=&quot;20300&quot; value=&quot;Slide 147 - &amp;quot;IRB to ARB Pattern Recognition &amp;quot;&quot;/&gt;&lt;property id=&quot;20307&quot; value=&quot;899&quot;/&gt;&lt;/object&gt;&lt;object type=&quot;3&quot; unique_id=&quot;48393&quot;&gt;&lt;property id=&quot;20148&quot; value=&quot;5&quot;/&gt;&lt;property id=&quot;20300&quot; value=&quot;Slide 148 - &amp;quot;IRB. Why Treat the Kidney?&amp;quot;&quot;/&gt;&lt;property id=&quot;20307&quot; value=&quot;900&quot;/&gt;&lt;/object&gt;&lt;object type=&quot;3&quot; unique_id=&quot;48394&quot;&gt;&lt;property id=&quot;20148&quot; value=&quot;5&quot;/&gt;&lt;property id=&quot;20300&quot; value=&quot;Slide 149 - &amp;quot;Stage of Change and Stage of Recovery in Context of IRB&amp;quot;&quot;/&gt;&lt;property id=&quot;20307&quot; value=&quot;901&quot;/&gt;&lt;/object&gt;&lt;object type=&quot;3&quot; unique_id=&quot;48395&quot;&gt;&lt;property id=&quot;20148&quot; value=&quot;5&quot;/&gt;&lt;property id=&quot;20300&quot; value=&quot;Slide 150 - &amp;quot;Stage of change and stage of recovery in context of IRB&amp;quot;&quot;/&gt;&lt;property id=&quot;20307&quot; value=&quot;902&quot;/&gt;&lt;/object&gt;&lt;object type=&quot;3&quot; unique_id=&quot;48396&quot;&gt;&lt;property id=&quot;20148&quot; value=&quot;5&quot;/&gt;&lt;property id=&quot;20300&quot; value=&quot;Slide 151 - &amp;quot;Developing Your Pattern/Examining Progression/Direct ARB&amp;quot;&quot;/&gt;&lt;property id=&quot;20307&quot; value=&quot;903&quot;/&gt;&lt;/object&gt;&lt;object type=&quot;3&quot; unique_id=&quot;48397&quot;&gt;&lt;property id=&quot;20148&quot; value=&quot;5&quot;/&gt;&lt;property id=&quot;20300&quot; value=&quot;Slide 152 - &amp;quot;Developing Your Pattern/Examining Progression/Standard ARB&amp;quot;&quot;/&gt;&lt;property id=&quot;20307&quot; value=&quot;904&quot;/&gt;&lt;/object&gt;&lt;object type=&quot;3&quot; unique_id=&quot;48398&quot;&gt;&lt;property id=&quot;20148&quot; value=&quot;5&quot;/&gt;&lt;property id=&quot;20300&quot; value=&quot;Slide 153 - &amp;quot;Developing Your Pattern/Examining Progression Continued I/Standard ARB&amp;quot;&quot;/&gt;&lt;property id=&quot;20307&quot; value=&quot;905&quot;/&gt;&lt;/object&gt;&lt;object type=&quot;3&quot; unique_id=&quot;48399&quot;&gt;&lt;property id=&quot;20148&quot; value=&quot;5&quot;/&gt;&lt;property id=&quot;20300&quot; value=&quot;Slide 154 - &amp;quot;Developing Your Pattern/Examining Progression Continued II/Standard ARB&amp;quot;&quot;/&gt;&lt;property id=&quot;20307&quot; value=&quot;906&quot;/&gt;&lt;/object&gt;&lt;object type=&quot;3&quot; unique_id=&quot;48400&quot;&gt;&lt;property id=&quot;20148&quot; value=&quot;5&quot;/&gt;&lt;property id=&quot;20300&quot; value=&quot;Slide 155 - &amp;quot;Developing Your Pattern/Examining Progression Continued III/Standard ARB&amp;quot;&quot;/&gt;&lt;property id=&quot;20307&quot; value=&quot;907&quot;/&gt;&lt;/object&gt;&lt;object type=&quot;3&quot; unique_id=&quot;48401&quot;&gt;&lt;property id=&quot;20148&quot; value=&quot;5&quot;/&gt;&lt;property id=&quot;20300&quot; value=&quot;Slide 156 - &amp;quot;Withdrawal &amp;quot;&quot;/&gt;&lt;property id=&quot;20307&quot; value=&quot;908&quot;/&gt;&lt;/object&gt;&lt;object type=&quot;3&quot; unique_id=&quot;48402&quot;&gt;&lt;property id=&quot;20148&quot; value=&quot;5&quot;/&gt;&lt;property id=&quot;20300&quot; value=&quot;Slide 157 - &amp;quot;Withdrawal Continued &amp;quot;&quot;/&gt;&lt;property id=&quot;20307&quot; value=&quot;909&quot;/&gt;&lt;/object&gt;&lt;object type=&quot;3&quot; unique_id=&quot;48403&quot;&gt;&lt;property id=&quot;20148&quot; value=&quot;5&quot;/&gt;&lt;property id=&quot;20300&quot; value=&quot;Slide 158 - &amp;quot;Withdrawal from a Chinese Medical Perspective&amp;quot;&quot;/&gt;&lt;property id=&quot;20307&quot; value=&quot;910&quot;/&gt;&lt;/object&gt;&lt;object type=&quot;3&quot; unique_id=&quot;48404&quot;&gt;&lt;property id=&quot;20148&quot; value=&quot;5&quot;/&gt;&lt;property id=&quot;20300&quot; value=&quot;Slide 159 - &amp;quot;Developing Your Pattern/RRB&amp;quot;&quot;/&gt;&lt;property id=&quot;20307&quot; value=&quot;911&quot;/&gt;&lt;/object&gt;&lt;object type=&quot;3&quot; unique_id=&quot;48405&quot;&gt;&lt;property id=&quot;20148&quot; value=&quot;5&quot;/&gt;&lt;property id=&quot;20300&quot; value=&quot;Slide 160 - &amp;quot;Developing Your Pattern Continued/RRB&amp;quot;&quot;/&gt;&lt;property id=&quot;20307&quot; value=&quot;912&quot;/&gt;&lt;/object&gt;&lt;object type=&quot;3&quot; unique_id=&quot;48406&quot;&gt;&lt;property id=&quot;20148&quot; value=&quot;5&quot;/&gt;&lt;property id=&quot;20300&quot; value=&quot;Slide 161 - &amp;quot;Developing your Pattern Continued I/RRB&amp;quot;&quot;/&gt;&lt;property id=&quot;20307&quot; value=&quot;913&quot;/&gt;&lt;/object&gt;&lt;object type=&quot;3&quot; unique_id=&quot;48407&quot;&gt;&lt;property id=&quot;20148&quot; value=&quot;5&quot;/&gt;&lt;property id=&quot;20300&quot; value=&quot;Slide 162 - &amp;quot;Meridian Related Implications &amp;quot;&quot;/&gt;&lt;property id=&quot;20307&quot; value=&quot;914&quot;/&gt;&lt;/object&gt;&lt;object type=&quot;3&quot; unique_id=&quot;48408&quot;&gt;&lt;property id=&quot;20148&quot; value=&quot;5&quot;/&gt;&lt;property id=&quot;20300&quot; value=&quot;Slide 163 - &amp;quot;Thoughts on Treatment Style&amp;quot;&quot;/&gt;&lt;property id=&quot;20307&quot; value=&quot;915&quot;/&gt;&lt;/object&gt;&lt;object type=&quot;3&quot; unique_id=&quot;48409&quot;&gt;&lt;property id=&quot;20148&quot; value=&quot;5&quot;/&gt;&lt;property id=&quot;20300&quot; value=&quot;Slide 164 - &amp;quot;Nutrition, Chinese Herbs, Supplementation and More&amp;quot;&quot;/&gt;&lt;property id=&quot;20307&quot; value=&quot;916&quot;/&gt;&lt;/object&gt;&lt;object type=&quot;3&quot; unique_id=&quot;48410&quot;&gt;&lt;property id=&quot;20148&quot; value=&quot;5&quot;/&gt;&lt;property id=&quot;20300&quot; value=&quot;Slide 165 - &amp;quot;Early Recovery &amp;quot;&quot;/&gt;&lt;property id=&quot;20307&quot; value=&quot;917&quot;/&gt;&lt;/object&gt;&lt;object type=&quot;3&quot; unique_id=&quot;48411&quot;&gt;&lt;property id=&quot;20148&quot; value=&quot;5&quot;/&gt;&lt;property id=&quot;20300&quot; value=&quot;Slide 166 - &amp;quot;Early Recovery Nutrition Basics &amp;quot;&quot;/&gt;&lt;property id=&quot;20307&quot; value=&quot;918&quot;/&gt;&lt;/object&gt;&lt;object type=&quot;3&quot; unique_id=&quot;48412&quot;&gt;&lt;property id=&quot;20148&quot; value=&quot;5&quot;/&gt;&lt;property id=&quot;20300&quot; value=&quot;Slide 167 - &amp;quot;Malnutrition &amp;quot;&quot;/&gt;&lt;property id=&quot;20307&quot; value=&quot;919&quot;/&gt;&lt;/object&gt;&lt;object type=&quot;3&quot; unique_id=&quot;48413&quot;&gt;&lt;property id=&quot;20148&quot; value=&quot;5&quot;/&gt;&lt;property id=&quot;20300&quot; value=&quot;Slide 168 - &amp;quot;Early Recovery Nutrition Basics &amp;quot;&quot;/&gt;&lt;property id=&quot;20307&quot; value=&quot;920&quot;/&gt;&lt;/object&gt;&lt;object type=&quot;3&quot; unique_id=&quot;48414&quot;&gt;&lt;property id=&quot;20148&quot; value=&quot;5&quot;/&gt;&lt;property id=&quot;20300&quot; value=&quot;Slide 169 - &amp;quot;Early Recovery Nutrition Basics &amp;quot;&quot;/&gt;&lt;property id=&quot;20307&quot; value=&quot;921&quot;/&gt;&lt;/object&gt;&lt;object type=&quot;3&quot; unique_id=&quot;48415&quot;&gt;&lt;property id=&quot;20148&quot; value=&quot;5&quot;/&gt;&lt;property id=&quot;20300&quot; value=&quot;Slide 170 - &amp;quot;Early Recovery Nutrition Basics &amp;quot;&quot;/&gt;&lt;property id=&quot;20307&quot; value=&quot;922&quot;/&gt;&lt;/object&gt;&lt;object type=&quot;3&quot; unique_id=&quot;48416&quot;&gt;&lt;property id=&quot;20148&quot; value=&quot;5&quot;/&gt;&lt;property id=&quot;20300&quot; value=&quot;Slide 171 - &amp;quot;Amino Acid Precursor Loading&amp;#x0D;&amp;#x0A;&amp;quot;&quot;/&gt;&lt;property id=&quot;20307&quot; value=&quot;923&quot;/&gt;&lt;/object&gt;&lt;object type=&quot;3&quot; unique_id=&quot;48417&quot;&gt;&lt;property id=&quot;20148&quot; value=&quot;5&quot;/&gt;&lt;property id=&quot;20300&quot; value=&quot;Slide 172 - &amp;quot;Amino Acid Precursor Loading Continued &amp;quot;&quot;/&gt;&lt;property id=&quot;20307&quot; value=&quot;924&quot;/&gt;&lt;/object&gt;&lt;object type=&quot;3&quot; unique_id=&quot;48418&quot;&gt;&lt;property id=&quot;20148&quot; value=&quot;5&quot;/&gt;&lt;property id=&quot;20300&quot; value=&quot;Slide 173 - &amp;quot;Amino Acid Precursor Loading Continued I&amp;quot;&quot;/&gt;&lt;property id=&quot;20307&quot; value=&quot;925&quot;/&gt;&lt;/object&gt;&lt;object type=&quot;3&quot; unique_id=&quot;48419&quot;&gt;&lt;property id=&quot;20148&quot; value=&quot;5&quot;/&gt;&lt;property id=&quot;20300&quot; value=&quot;Slide 174 - &amp;quot;Recovery Diet&amp;quot;&quot;/&gt;&lt;property id=&quot;20307&quot; value=&quot;926&quot;/&gt;&lt;/object&gt;&lt;object type=&quot;3&quot; unique_id=&quot;48420&quot;&gt;&lt;property id=&quot;20148&quot; value=&quot;5&quot;/&gt;&lt;property id=&quot;20300&quot; value=&quot;Slide 175 - &amp;quot;Recovery Diet Continued &amp;quot;&quot;/&gt;&lt;property id=&quot;20307&quot; value=&quot;927&quot;/&gt;&lt;/object&gt;&lt;object type=&quot;3&quot; unique_id=&quot;48421&quot;&gt;&lt;property id=&quot;20148&quot; value=&quot;5&quot;/&gt;&lt;property id=&quot;20300&quot; value=&quot;Slide 176 - &amp;quot;Chinese Herbal Formulas for Consideration in Early Recovery &amp;quot;&quot;/&gt;&lt;property id=&quot;20307&quot; value=&quot;928&quot;/&gt;&lt;/object&gt;&lt;object type=&quot;3&quot; unique_id=&quot;48422&quot;&gt;&lt;property id=&quot;20148&quot; value=&quot;5&quot;/&gt;&lt;property id=&quot;20300&quot; value=&quot;Slide 177 - &amp;quot;Stomach Yin Xu and Counterflow &amp;quot;&quot;/&gt;&lt;property id=&quot;20307&quot; value=&quot;929&quot;/&gt;&lt;/object&gt;&lt;object type=&quot;3&quot; unique_id=&quot;48423&quot;&gt;&lt;property id=&quot;20148&quot; value=&quot;5&quot;/&gt;&lt;property id=&quot;20300&quot; value=&quot;Slide 178 - &amp;quot;Heart Fire with Dream Disturbed Sleep&amp;quot;&quot;/&gt;&lt;property id=&quot;20307&quot; value=&quot;930&quot;/&gt;&lt;/object&gt;&lt;object type=&quot;3&quot; unique_id=&quot;48424&quot;&gt;&lt;property id=&quot;20148&quot; value=&quot;5&quot;/&gt;&lt;property id=&quot;20300&quot; value=&quot;Slide 179 - &amp;quot;Heart Fire with Dream Disturbed Sleep Continued&amp;quot;&quot;/&gt;&lt;property id=&quot;20307&quot; value=&quot;931&quot;/&gt;&lt;/object&gt;&lt;object type=&quot;3&quot; unique_id=&quot;48425&quot;&gt;&lt;property id=&quot;20148&quot; value=&quot;5&quot;/&gt;&lt;property id=&quot;20300&quot; value=&quot;Slide 180 - &amp;quot;Heart Fire With Dream Disturbed Sleep Continued I&amp;quot;&quot;/&gt;&lt;property id=&quot;20307&quot; value=&quot;932&quot;/&gt;&lt;/object&gt;&lt;object type=&quot;3&quot; unique_id=&quot;48426&quot;&gt;&lt;property id=&quot;20148&quot; value=&quot;5&quot;/&gt;&lt;property id=&quot;20300&quot; value=&quot;Slide 181 - &amp;quot;Affective Based Treatment For Sustained Recovery&amp;quot;&quot;/&gt;&lt;property id=&quot;20307&quot; value=&quot;933&quot;/&gt;&lt;/object&gt;&lt;object type=&quot;3&quot; unique_id=&quot;48427&quot;&gt;&lt;property id=&quot;20148&quot; value=&quot;5&quot;/&gt;&lt;property id=&quot;20300&quot; value=&quot;Slide 182 - &amp;quot;Circumplex Model of Affect&amp;quot;&quot;/&gt;&lt;property id=&quot;20307&quot; value=&quot;934&quot;/&gt;&lt;/object&gt;&lt;object type=&quot;3&quot; unique_id=&quot;48428&quot;&gt;&lt;property id=&quot;20148&quot; value=&quot;5&quot;/&gt;&lt;property id=&quot;20300&quot; value=&quot;Slide 183 - &amp;quot;Valence and Arousal &amp;quot;&quot;/&gt;&lt;property id=&quot;20307&quot; value=&quot;935&quot;/&gt;&lt;/object&gt;&lt;object type=&quot;3&quot; unique_id=&quot;48429&quot;&gt;&lt;property id=&quot;20148&quot; value=&quot;5&quot;/&gt;&lt;property id=&quot;20300&quot; value=&quot;Slide 184 - &amp;quot;Valence and Arousal Continued &amp;quot;&quot;/&gt;&lt;property id=&quot;20307&quot; value=&quot;936&quot;/&gt;&lt;/object&gt;&lt;object type=&quot;3&quot; unique_id=&quot;48430&quot;&gt;&lt;property id=&quot;20148&quot; value=&quot;5&quot;/&gt;&lt;property id=&quot;20300&quot; value=&quot;Slide 185&quot;/&gt;&lt;property id=&quot;20307&quot; value=&quot;937&quot;/&gt;&lt;/object&gt;&lt;object type=&quot;3&quot; unique_id=&quot;48431&quot;&gt;&lt;property id=&quot;20148&quot; value=&quot;5&quot;/&gt;&lt;property id=&quot;20300&quot; value=&quot;Slide 186 - &amp;quot;Valence and Arousal Continued II&amp;quot;&quot;/&gt;&lt;property id=&quot;20307&quot; value=&quot;938&quot;/&gt;&lt;/object&gt;&lt;object type=&quot;3&quot; unique_id=&quot;48432&quot;&gt;&lt;property id=&quot;20148&quot; value=&quot;5&quot;/&gt;&lt;property id=&quot;20300&quot; value=&quot;Slide 187 - &amp;quot;Affective Treatment Principle&amp;quot;&quot;/&gt;&lt;property id=&quot;20307&quot; value=&quot;939&quot;/&gt;&lt;/object&gt;&lt;object type=&quot;3&quot; unique_id=&quot;48433&quot;&gt;&lt;property id=&quot;20148&quot; value=&quot;5&quot;/&gt;&lt;property id=&quot;20300&quot; value=&quot;Slide 188 - &amp;quot;Nutrition, Supplementation and Chinese Herbal Considerations &amp;quot;&quot;/&gt;&lt;property id=&quot;20307&quot; value=&quot;940&quot;/&gt;&lt;/object&gt;&lt;object type=&quot;3&quot; unique_id=&quot;48434&quot;&gt;&lt;property id=&quot;20148&quot; value=&quot;5&quot;/&gt;&lt;property id=&quot;20300&quot; value=&quot;Slide 189 - &amp;quot;Ideas for Sustained Recovery&amp;quot;&quot;/&gt;&lt;property id=&quot;20307&quot; value=&quot;941&quot;/&gt;&lt;/object&gt;&lt;object type=&quot;3&quot; unique_id=&quot;48435&quot;&gt;&lt;property id=&quot;20148&quot; value=&quot;5&quot;/&gt;&lt;property id=&quot;20300&quot; value=&quot;Slide 190 - &amp;quot;Circadian Rhythm &amp;quot;&quot;/&gt;&lt;property id=&quot;20307&quot; value=&quot;942&quot;/&gt;&lt;/object&gt;&lt;object type=&quot;3&quot; unique_id=&quot;48436&quot;&gt;&lt;property id=&quot;20148&quot; value=&quot;5&quot;/&gt;&lt;property id=&quot;20300&quot; value=&quot;Slide 191 - &amp;quot;Circadian Rhythm/Light Therapy&amp;quot;&quot;/&gt;&lt;property id=&quot;20307&quot; value=&quot;943&quot;/&gt;&lt;/object&gt;&lt;object type=&quot;3&quot; unique_id=&quot;48437&quot;&gt;&lt;property id=&quot;20148&quot; value=&quot;5&quot;/&gt;&lt;property id=&quot;20300&quot; value=&quot;Slide 192 - &amp;quot;Yin and Yang of Leptin and Ghrelin&amp;quot;&quot;/&gt;&lt;property id=&quot;20307&quot; value=&quot;944&quot;/&gt;&lt;/object&gt;&lt;object type=&quot;3&quot; unique_id=&quot;48438&quot;&gt;&lt;property id=&quot;20148&quot; value=&quot;5&quot;/&gt;&lt;property id=&quot;20300&quot; value=&quot;Slide 193 - &amp;quot;Ghrelin&amp;quot;&quot;/&gt;&lt;property id=&quot;20307&quot; value=&quot;945&quot;/&gt;&lt;/object&gt;&lt;object type=&quot;3&quot; unique_id=&quot;48439&quot;&gt;&lt;property id=&quot;20148&quot; value=&quot;5&quot;/&gt;&lt;property id=&quot;20300&quot; value=&quot;Slide 194 - &amp;quot;Leptin&amp;quot;&quot;/&gt;&lt;property id=&quot;20307&quot; value=&quot;946&quot;/&gt;&lt;/object&gt;&lt;object type=&quot;3&quot; unique_id=&quot;48440&quot;&gt;&lt;property id=&quot;20148&quot; value=&quot;5&quot;/&gt;&lt;property id=&quot;20300&quot; value=&quot;Slide 195 - &amp;quot;Circadian Rhythm and Meal Timing&amp;quot;&quot;/&gt;&lt;property id=&quot;20307&quot; value=&quot;947&quot;/&gt;&lt;/object&gt;&lt;object type=&quot;3&quot; unique_id=&quot;48441&quot;&gt;&lt;property id=&quot;20148&quot; value=&quot;5&quot;/&gt;&lt;property id=&quot;20300&quot; value=&quot;Slide 196 - &amp;quot;Time Restricted Eating &amp;quot;&quot;/&gt;&lt;property id=&quot;20307&quot; value=&quot;948&quot;/&gt;&lt;/object&gt;&lt;object type=&quot;3&quot; unique_id=&quot;48442&quot;&gt;&lt;property id=&quot;20148&quot; value=&quot;5&quot;/&gt;&lt;property id=&quot;20300&quot; value=&quot;Slide 197 - &amp;quot;Time Restricted Eating &amp;quot;&quot;/&gt;&lt;property id=&quot;20307&quot; value=&quot;949&quot;/&gt;&lt;/object&gt;&lt;object type=&quot;3&quot; unique_id=&quot;48443&quot;&gt;&lt;property id=&quot;20148&quot; value=&quot;5&quot;/&gt;&lt;property id=&quot;20300&quot; value=&quot;Slide 198 - &amp;quot;Chinese Medical Affective Treatment &amp;quot;&quot;/&gt;&lt;property id=&quot;20307&quot; value=&quot;950&quot;/&gt;&lt;/object&gt;&lt;object type=&quot;3&quot; unique_id=&quot;48444&quot;&gt;&lt;property id=&quot;20148&quot; value=&quot;5&quot;/&gt;&lt;property id=&quot;20300&quot; value=&quot;Slide 199 - &amp;quot;Chinese Medical Affective Treatment Continued&amp;quot;&quot;/&gt;&lt;property id=&quot;20307&quot; value=&quot;951&quot;/&gt;&lt;/object&gt;&lt;object type=&quot;3&quot; unique_id=&quot;48445&quot;&gt;&lt;property id=&quot;20148&quot; value=&quot;5&quot;/&gt;&lt;property id=&quot;20300&quot; value=&quot;Slide 200 - &amp;quot;Examples of Chinese Medical Affective Treatment/General &amp;quot;&quot;/&gt;&lt;property id=&quot;20307&quot; value=&quot;952&quot;/&gt;&lt;/object&gt;&lt;object type=&quot;3&quot; unique_id=&quot;48446&quot;&gt;&lt;property id=&quot;20148&quot; value=&quot;5&quot;/&gt;&lt;property id=&quot;20300&quot; value=&quot;Slide 201&quot;/&gt;&lt;property id=&quot;20307&quot; value=&quot;953&quot;/&gt;&lt;/object&gt;&lt;object type=&quot;3&quot; unique_id=&quot;48447&quot;&gt;&lt;property id=&quot;20148&quot; value=&quot;5&quot;/&gt;&lt;property id=&quot;20300&quot; value=&quot;Slide 202 - &amp;quot;Examples of Chinese Medical Affective Treatment/Focused &amp;quot;&quot;/&gt;&lt;property id=&quot;20307&quot; value=&quot;954&quot;/&gt;&lt;/object&gt;&lt;object type=&quot;3&quot; unique_id=&quot;48448&quot;&gt;&lt;property id=&quot;20148&quot; value=&quot;5&quot;/&gt;&lt;property id=&quot;20300&quot; value=&quot;Slide 203 - &amp;quot;Examples of Chinese Medical Affective Treatment/Focused Continued &amp;quot;&quot;/&gt;&lt;property id=&quot;20307&quot; value=&quot;955&quot;/&gt;&lt;/object&gt;&lt;object type=&quot;3&quot; unique_id=&quot;48449&quot;&gt;&lt;property id=&quot;20148&quot; value=&quot;5&quot;/&gt;&lt;property id=&quot;20300&quot; value=&quot;Slide 204 - &amp;quot;Modulation of Drug Effects and Anti-Priming&amp;#x0D;&amp;#x0A;&amp;quot;&quot;/&gt;&lt;property id=&quot;20307&quot; value=&quot;963&quot;/&gt;&lt;/object&gt;&lt;object type=&quot;3&quot; unique_id=&quot;48450&quot;&gt;&lt;property id=&quot;20148&quot; value=&quot;5&quot;/&gt;&lt;property id=&quot;20300&quot; value=&quot;Slide 205 - &amp;quot;Modulation of Drug Effects and Anti-Priming&amp;#x0D;&amp;#x0A;&amp;quot;&quot;/&gt;&lt;property id=&quot;20307&quot; value=&quot;964&quot;/&gt;&lt;/object&gt;&lt;object type=&quot;3&quot; unique_id=&quot;48451&quot;&gt;&lt;property id=&quot;20148&quot; value=&quot;5&quot;/&gt;&lt;property id=&quot;20300&quot; value=&quot;Slide 207&quot;/&gt;&lt;property id=&quot;20307&quot; value=&quot;967&quot;/&gt;&lt;/object&gt;&lt;object type=&quot;3&quot; unique_id=&quot;48452&quot;&gt;&lt;property id=&quot;20148&quot; value=&quot;5&quot;/&gt;&lt;property id=&quot;20300&quot; value=&quot;Slide 208&quot;/&gt;&lt;property id=&quot;20307&quot; value=&quot;968&quot;/&gt;&lt;/object&gt;&lt;object type=&quot;3&quot; unique_id=&quot;48453&quot;&gt;&lt;property id=&quot;20148&quot; value=&quot;5&quot;/&gt;&lt;property id=&quot;20300&quot; value=&quot;Slide 209&quot;/&gt;&lt;property id=&quot;20307&quot; value=&quot;969&quot;/&gt;&lt;/object&gt;&lt;object type=&quot;3&quot; unique_id=&quot;48454&quot;&gt;&lt;property id=&quot;20148&quot; value=&quot;5&quot;/&gt;&lt;property id=&quot;20300&quot; value=&quot;Slide 210&quot;/&gt;&lt;property id=&quot;20307&quot; value=&quot;970&quot;/&gt;&lt;/object&gt;&lt;object type=&quot;3&quot; unique_id=&quot;48455&quot;&gt;&lt;property id=&quot;20148&quot; value=&quot;5&quot;/&gt;&lt;property id=&quot;20300&quot; value=&quot;Slide 211&quot;/&gt;&lt;property id=&quot;20307&quot; value=&quot;971&quot;/&gt;&lt;/object&gt;&lt;object type=&quot;3&quot; unique_id=&quot;55396&quot;&gt;&lt;property id=&quot;20148&quot; value=&quot;5&quot;/&gt;&lt;property id=&quot;20300&quot; value=&quot;Slide 2 - &amp;quot;Principles of Addiction&amp;quot;&quot;/&gt;&lt;property id=&quot;20307&quot; value=&quot;972&quot;/&gt;&lt;/object&gt;&lt;object type=&quot;3&quot; unique_id=&quot;55397&quot;&gt;&lt;property id=&quot;20148&quot; value=&quot;5&quot;/&gt;&lt;property id=&quot;20300&quot; value=&quot;Slide 3 - &amp;quot;What is Addiction: Creating a Definition&amp;quot;&quot;/&gt;&lt;property id=&quot;20307&quot; value=&quot;973&quot;/&gt;&lt;/object&gt;&lt;object type=&quot;3&quot; unique_id=&quot;55398&quot;&gt;&lt;property id=&quot;20148&quot; value=&quot;5&quot;/&gt;&lt;property id=&quot;20300&quot; value=&quot;Slide 4 - &amp;quot;Other Potential Characteristics of Substance Use Disorder (SUD)&amp;quot;&quot;/&gt;&lt;property id=&quot;20307&quot; value=&quot;974&quot;/&gt;&lt;/object&gt;&lt;object type=&quot;3&quot; unique_id=&quot;55399&quot;&gt;&lt;property id=&quot;20148&quot; value=&quot;5&quot;/&gt;&lt;property id=&quot;20300&quot; value=&quot;Slide 5 - &amp;quot;13 Principles of Addiction Treatment &amp;quot;&quot;/&gt;&lt;property id=&quot;20307&quot; value=&quot;975&quot;/&gt;&lt;/object&gt;&lt;object type=&quot;3&quot; unique_id=&quot;55400&quot;&gt;&lt;property id=&quot;20148&quot; value=&quot;5&quot;/&gt;&lt;property id=&quot;20300&quot; value=&quot;Slide 6 - &amp;quot;13 Principles of Addiction Treatment Continued&amp;quot;&quot;/&gt;&lt;property id=&quot;20307&quot; value=&quot;976&quot;/&gt;&lt;/object&gt;&lt;object type=&quot;3&quot; unique_id=&quot;55401&quot;&gt;&lt;property id=&quot;20148&quot; value=&quot;5&quot;/&gt;&lt;property id=&quot;20300&quot; value=&quot;Slide 7 - &amp;quot;13 Principles of Addiction Treatment Continued&amp;quot;&quot;/&gt;&lt;property id=&quot;20307&quot; value=&quot;977&quot;/&gt;&lt;/object&gt;&lt;object type=&quot;3&quot; unique_id=&quot;55402&quot;&gt;&lt;property id=&quot;20148&quot; value=&quot;5&quot;/&gt;&lt;property id=&quot;20300&quot; value=&quot;Slide 8 - &amp;quot;13 Principles of Addiction Treatment Continued&amp;quot;&quot;/&gt;&lt;property id=&quot;20307&quot; value=&quot;978&quot;/&gt;&lt;/object&gt;&lt;object type=&quot;3&quot; unique_id=&quot;55403&quot;&gt;&lt;property id=&quot;20148&quot; value=&quot;5&quot;/&gt;&lt;property id=&quot;20300&quot; value=&quot;Slide 9 - &amp;quot;13 Principles of Addiction Treatment Continued&amp;quot;&quot;/&gt;&lt;property id=&quot;20307&quot; value=&quot;979&quot;/&gt;&lt;/object&gt;&lt;object type=&quot;3&quot; unique_id=&quot;55404&quot;&gt;&lt;property id=&quot;20148&quot; value=&quot;5&quot;/&gt;&lt;property id=&quot;20300&quot; value=&quot;Slide 10 - &amp;quot;American Society of addiction medicine (The ASAM assessment)&amp;quot;&quot;/&gt;&lt;property id=&quot;20307&quot; value=&quot;980&quot;/&gt;&lt;/object&gt;&lt;object type=&quot;3&quot; unique_id=&quot;55405&quot;&gt;&lt;property id=&quot;20148&quot; value=&quot;5&quot;/&gt;&lt;property id=&quot;20300&quot; value=&quot;Slide 11&quot;/&gt;&lt;property id=&quot;20307&quot; value=&quot;981&quot;/&gt;&lt;/object&gt;&lt;object type=&quot;3&quot; unique_id=&quot;55406&quot;&gt;&lt;property id=&quot;20148&quot; value=&quot;5&quot;/&gt;&lt;property id=&quot;20300&quot; value=&quot;Slide 12 - &amp;quot;For treatment providers, the ASAM criteria provides a holistic approach for determining individualized and outcome&quot;/&gt;&lt;property id=&quot;20307&quot; value=&quot;982&quot;/&gt;&lt;/object&gt;&lt;object type=&quot;3&quot; unique_id=&quot;55407&quot;&gt;&lt;property id=&quot;20148&quot; value=&quot;5&quot;/&gt;&lt;property id=&quot;20300&quot; value=&quot;Slide 13 - &amp;quot;5 Main Levels of Care &amp;quot;&quot;/&gt;&lt;property id=&quot;20307&quot; value=&quot;983&quot;/&gt;&lt;/object&gt;&lt;object type=&quot;3&quot; unique_id=&quot;55408&quot;&gt;&lt;property id=&quot;20148&quot; value=&quot;5&quot;/&gt;&lt;property id=&quot;20300&quot; value=&quot;Slide 14 - &amp;quot;Highest Level of Care: Detoxification&amp;quot;&quot;/&gt;&lt;property id=&quot;20307&quot; value=&quot;984&quot;/&gt;&lt;/object&gt;&lt;object type=&quot;3&quot; unique_id=&quot;55409&quot;&gt;&lt;property id=&quot;20148&quot; value=&quot;5&quot;/&gt;&lt;property id=&quot;20300&quot; value=&quot;Slide 15 - &amp;quot;Levels of Care&amp;quot;&quot;/&gt;&lt;property id=&quot;20307&quot; value=&quot;985&quot;/&gt;&lt;/object&gt;&lt;object type=&quot;3&quot; unique_id=&quot;55410&quot;&gt;&lt;property id=&quot;20148&quot; value=&quot;5&quot;/&gt;&lt;property id=&quot;20300&quot; value=&quot;Slide 16 - &amp;quot;Levels of Care&amp;quot;&quot;/&gt;&lt;property id=&quot;20307&quot; value=&quot;986&quot;/&gt;&lt;/object&gt;&lt;object type=&quot;3&quot; unique_id=&quot;55411&quot;&gt;&lt;property id=&quot;20148&quot; value=&quot;5&quot;/&gt;&lt;property id=&quot;20300&quot; value=&quot;Slide 17&quot;/&gt;&lt;property id=&quot;20307&quot; value=&quot;987&quot;/&gt;&lt;/object&gt;&lt;object type=&quot;3&quot; unique_id=&quot;55412&quot;&gt;&lt;property id=&quot;20148&quot; value=&quot;5&quot;/&gt;&lt;property id=&quot;20300&quot; value=&quot;Slide 18 - &amp;quot;Common Interventions in Treatment Settings&amp;quot;&quot;/&gt;&lt;property id=&quot;20307&quot; value=&quot;988&quot;/&gt;&lt;/object&gt;&lt;object type=&quot;3&quot; unique_id=&quot;55413&quot;&gt;&lt;property id=&quot;20148&quot; value=&quot;5&quot;/&gt;&lt;property id=&quot;20300&quot; value=&quot;Slide 19 - &amp;quot;Twelve Step Facilitation Therapy&amp;quot;&quot;/&gt;&lt;property id=&quot;20307&quot; value=&quot;989&quot;/&gt;&lt;/object&gt;&lt;object type=&quot;3&quot; unique_id=&quot;55414&quot;&gt;&lt;property id=&quot;20148&quot; value=&quot;5&quot;/&gt;&lt;property id=&quot;20300&quot; value=&quot;Slide 20 - &amp;quot;Twelve Step Facilitation Continued &amp;quot;&quot;/&gt;&lt;property id=&quot;20307&quot; value=&quot;990&quot;/&gt;&lt;/object&gt;&lt;object type=&quot;3&quot; unique_id=&quot;55415&quot;&gt;&lt;property id=&quot;20148&quot; value=&quot;5&quot;/&gt;&lt;property id=&quot;20300&quot; value=&quot;Slide 21 - &amp;quot;Motivational Interviewing &amp;quot;&quot;/&gt;&lt;property id=&quot;20307&quot; value=&quot;991&quot;/&gt;&lt;/object&gt;&lt;object type=&quot;3&quot; unique_id=&quot;55416&quot;&gt;&lt;property id=&quot;20148&quot; value=&quot;5&quot;/&gt;&lt;property id=&quot;20300&quot; value=&quot;Slide 22 - &amp;quot;Cognitive Behavioral Therapy (CBT)&amp;quot;&quot;/&gt;&lt;property id=&quot;20307&quot; value=&quot;992&quot;/&gt;&lt;/object&gt;&lt;object type=&quot;3&quot; unique_id=&quot;55417&quot;&gt;&lt;property id=&quot;20148&quot; value=&quot;5&quot;/&gt;&lt;property id=&quot;20300&quot; value=&quot;Slide 23 - &amp;quot;Relapse Prevention Groups&amp;quot;&quot;/&gt;&lt;property id=&quot;20307&quot; value=&quot;993&quot;/&gt;&lt;/object&gt;&lt;object type=&quot;3&quot; unique_id=&quot;55418&quot;&gt;&lt;property id=&quot;20148&quot; value=&quot;5&quot;/&gt;&lt;property id=&quot;20300&quot; value=&quot;Slide 24 - &amp;quot;Matrix Model &amp;quot;&quot;/&gt;&lt;property id=&quot;20307&quot; value=&quot;994&quot;/&gt;&lt;/object&gt;&lt;object type=&quot;3&quot; unique_id=&quot;55419&quot;&gt;&lt;property id=&quot;20148&quot; value=&quot;5&quot;/&gt;&lt;property id=&quot;20300&quot; value=&quot;Slide 25 - &amp;quot;Contingency Management &amp;quot;&quot;/&gt;&lt;property id=&quot;20307&quot; value=&quot;995&quot;/&gt;&lt;/object&gt;&lt;object type=&quot;3&quot; unique_id=&quot;55420&quot;&gt;&lt;property id=&quot;20148&quot; value=&quot;5&quot;/&gt;&lt;property id=&quot;20300&quot; value=&quot;Slide 26 - &amp;quot;Multisystem Family Therapy &amp;quot;&quot;/&gt;&lt;property id=&quot;20307&quot; value=&quot;996&quot;/&gt;&lt;/object&gt;&lt;object type=&quot;3&quot; unique_id=&quot;55421&quot;&gt;&lt;property id=&quot;20148&quot; value=&quot;5&quot;/&gt;&lt;property id=&quot;20300&quot; value=&quot;Slide 27 - &amp;quot;Seeking Safety&amp;quot;&quot;/&gt;&lt;property id=&quot;20307&quot; value=&quot;997&quot;/&gt;&lt;/object&gt;&lt;object type=&quot;3&quot; unique_id=&quot;55422&quot;&gt;&lt;property id=&quot;20148&quot; value=&quot;5&quot;/&gt;&lt;property id=&quot;20300&quot; value=&quot;Slide 28 - &amp;quot;Medication Assisted Treatment Examples &amp;quot;&quot;/&gt;&lt;property id=&quot;20307&quot; value=&quot;998&quot;/&gt;&lt;/object&gt;&lt;/object&gt;&lt;/object&gt;&lt;/database&gt;"/>
  <p:tag name="SECTOMILLISECCONVERTED" val="1"/>
</p:tagLst>
</file>

<file path=ppt/theme/theme1.xml><?xml version="1.0" encoding="utf-8"?>
<a:theme xmlns:a="http://schemas.openxmlformats.org/drawingml/2006/main" name="PowerPoint Template_Black">
  <a:themeElements>
    <a:clrScheme name="PowerPoint Template_Blac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6699FF"/>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werPoint Template_Bla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Template_Blac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Template_Blac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Template_Blac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Template_Blac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Template_Blac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Template_Blac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Template_Blac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Template_Blac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Template_Blac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Template_Blac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Template_Blac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werPoint Template_Blac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6699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Template_Black</Template>
  <TotalTime>8102</TotalTime>
  <Words>3035</Words>
  <Application>Microsoft Office PowerPoint</Application>
  <PresentationFormat>On-screen Show (4:3)</PresentationFormat>
  <Paragraphs>336</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PowerPoint Template_Black</vt:lpstr>
      <vt:lpstr>COVID-19 and TCM: An Update on  the FDA-Approved Clinical Studies</vt:lpstr>
      <vt:lpstr>COVID-19 and TCM: An Update on  the FDA-Approved Clinical Studies</vt:lpstr>
      <vt:lpstr>Slide 3</vt:lpstr>
      <vt:lpstr>Slide 4</vt:lpstr>
      <vt:lpstr>Brief Summary</vt:lpstr>
      <vt:lpstr>Detailed Description</vt:lpstr>
      <vt:lpstr>Study Design</vt:lpstr>
      <vt:lpstr>Study Design</vt:lpstr>
      <vt:lpstr>Guidance for Corona Virus Disease 2019</vt:lpstr>
      <vt:lpstr>Guidance for Corona Virus Disease 2019</vt:lpstr>
      <vt:lpstr>Guidance for Corona Virus Disease 2019</vt:lpstr>
      <vt:lpstr>清肺排毒汤 Qing Fei Pai Du Tang  (Lung Cleansing &amp; Detoxifying Decoction)</vt:lpstr>
      <vt:lpstr>清肺排毒汤 Qing Fei Pai Du Tang  (Lung Cleansing &amp; Detoxifying Decoction)</vt:lpstr>
      <vt:lpstr>清肺排毒汤 Qing Fei Pai Du Tang  (Lung Cleansing &amp; Detoxifying Decoction)</vt:lpstr>
      <vt:lpstr>Drug: mQFPD or Placebo</vt:lpstr>
      <vt:lpstr>mQFPD</vt:lpstr>
      <vt:lpstr>Primary Outcome Measures</vt:lpstr>
      <vt:lpstr>Secondary Outcome Measures:</vt:lpstr>
      <vt:lpstr>Other</vt:lpstr>
      <vt:lpstr>More Information</vt:lpstr>
      <vt:lpstr>Indepth Webinars</vt:lpstr>
      <vt:lpstr>Slide 22</vt:lpstr>
      <vt:lpstr>Slide 23</vt:lpstr>
      <vt:lpstr>Brief Summary</vt:lpstr>
      <vt:lpstr>Detailed Description</vt:lpstr>
      <vt:lpstr>Detailed Description</vt:lpstr>
      <vt:lpstr>Detailed Description</vt:lpstr>
      <vt:lpstr>Detailed Description</vt:lpstr>
      <vt:lpstr>Study Design</vt:lpstr>
      <vt:lpstr>Study Design</vt:lpstr>
      <vt:lpstr>Guidance for Corona Virus Disease 2019</vt:lpstr>
      <vt:lpstr>Guidance for Corona Virus Disease 2019</vt:lpstr>
      <vt:lpstr>Guidance for Corona Virus Disease 2019</vt:lpstr>
      <vt:lpstr>Guidance for Corona Virus Disease 2019</vt:lpstr>
      <vt:lpstr>宣肺败毒方 Xuan Fei Bai Du Fang  (Lung Ventilating and Detoxifying Formula)</vt:lpstr>
      <vt:lpstr>宣肺败毒方 Xuan Fei Bai Du Fang  (Lung Ventilating and Detoxifying Formula)</vt:lpstr>
      <vt:lpstr>Drug: Xuanfei Baidu Granules</vt:lpstr>
      <vt:lpstr>Placebo Comparator</vt:lpstr>
      <vt:lpstr>Primary Outcome Measures</vt:lpstr>
      <vt:lpstr>Secondary Outcome Measures</vt:lpstr>
      <vt:lpstr>Other</vt:lpstr>
      <vt:lpstr>More Information</vt:lpstr>
      <vt:lpstr>Slide 43</vt:lpstr>
      <vt:lpstr>Brief Summary</vt:lpstr>
      <vt:lpstr>Detailed Description</vt:lpstr>
      <vt:lpstr>Detailed Description</vt:lpstr>
      <vt:lpstr>Study Design</vt:lpstr>
      <vt:lpstr>Study Design</vt:lpstr>
      <vt:lpstr>More Information</vt:lpstr>
      <vt:lpstr>Other</vt:lpstr>
      <vt:lpstr>The Process of Drug Development</vt:lpstr>
      <vt:lpstr>Slide 52</vt:lpstr>
      <vt:lpstr>COVID-19 and TCM: An Update on  the FDA-Approved Clinical Studies</vt:lpstr>
    </vt:vector>
  </TitlesOfParts>
  <Company>Microsoft,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dc:title>
  <dc:creator>Evergreen</dc:creator>
  <cp:lastModifiedBy>John</cp:lastModifiedBy>
  <cp:revision>487</cp:revision>
  <dcterms:created xsi:type="dcterms:W3CDTF">2011-04-29T17:18:03Z</dcterms:created>
  <dcterms:modified xsi:type="dcterms:W3CDTF">2021-10-28T21:22:50Z</dcterms:modified>
</cp:coreProperties>
</file>