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handoutMasterIdLst>
    <p:handoutMasterId r:id="rId139"/>
  </p:handoutMasterIdLst>
  <p:sldIdLst>
    <p:sldId id="710" r:id="rId2"/>
    <p:sldId id="1141" r:id="rId3"/>
    <p:sldId id="1142" r:id="rId4"/>
    <p:sldId id="960" r:id="rId5"/>
    <p:sldId id="898" r:id="rId6"/>
    <p:sldId id="899" r:id="rId7"/>
    <p:sldId id="961" r:id="rId8"/>
    <p:sldId id="900" r:id="rId9"/>
    <p:sldId id="901" r:id="rId10"/>
    <p:sldId id="1112" r:id="rId11"/>
    <p:sldId id="962" r:id="rId12"/>
    <p:sldId id="1110" r:id="rId13"/>
    <p:sldId id="1092" r:id="rId14"/>
    <p:sldId id="902" r:id="rId15"/>
    <p:sldId id="903" r:id="rId16"/>
    <p:sldId id="904" r:id="rId17"/>
    <p:sldId id="808" r:id="rId18"/>
    <p:sldId id="721" r:id="rId19"/>
    <p:sldId id="968" r:id="rId20"/>
    <p:sldId id="969" r:id="rId21"/>
    <p:sldId id="970" r:id="rId22"/>
    <p:sldId id="1129" r:id="rId23"/>
    <p:sldId id="971" r:id="rId24"/>
    <p:sldId id="972" r:id="rId25"/>
    <p:sldId id="974" r:id="rId26"/>
    <p:sldId id="973" r:id="rId27"/>
    <p:sldId id="975" r:id="rId28"/>
    <p:sldId id="1130" r:id="rId29"/>
    <p:sldId id="1126" r:id="rId30"/>
    <p:sldId id="976" r:id="rId31"/>
    <p:sldId id="1016" r:id="rId32"/>
    <p:sldId id="977" r:id="rId33"/>
    <p:sldId id="980" r:id="rId34"/>
    <p:sldId id="989" r:id="rId35"/>
    <p:sldId id="990" r:id="rId36"/>
    <p:sldId id="992" r:id="rId37"/>
    <p:sldId id="993" r:id="rId38"/>
    <p:sldId id="994" r:id="rId39"/>
    <p:sldId id="995" r:id="rId40"/>
    <p:sldId id="996" r:id="rId41"/>
    <p:sldId id="998" r:id="rId42"/>
    <p:sldId id="999" r:id="rId43"/>
    <p:sldId id="1000" r:id="rId44"/>
    <p:sldId id="981" r:id="rId45"/>
    <p:sldId id="982" r:id="rId46"/>
    <p:sldId id="1001" r:id="rId47"/>
    <p:sldId id="1002" r:id="rId48"/>
    <p:sldId id="1003" r:id="rId49"/>
    <p:sldId id="1004" r:id="rId50"/>
    <p:sldId id="1005" r:id="rId51"/>
    <p:sldId id="1006" r:id="rId52"/>
    <p:sldId id="1007" r:id="rId53"/>
    <p:sldId id="1008" r:id="rId54"/>
    <p:sldId id="1009" r:id="rId55"/>
    <p:sldId id="1010" r:id="rId56"/>
    <p:sldId id="1011" r:id="rId57"/>
    <p:sldId id="983" r:id="rId58"/>
    <p:sldId id="1012" r:id="rId59"/>
    <p:sldId id="1013" r:id="rId60"/>
    <p:sldId id="1014" r:id="rId61"/>
    <p:sldId id="985" r:id="rId62"/>
    <p:sldId id="1031" r:id="rId63"/>
    <p:sldId id="1044" r:id="rId64"/>
    <p:sldId id="1051" r:id="rId65"/>
    <p:sldId id="1063" r:id="rId66"/>
    <p:sldId id="1053" r:id="rId67"/>
    <p:sldId id="1054" r:id="rId68"/>
    <p:sldId id="1055" r:id="rId69"/>
    <p:sldId id="1056" r:id="rId70"/>
    <p:sldId id="1057" r:id="rId71"/>
    <p:sldId id="1058" r:id="rId72"/>
    <p:sldId id="1059" r:id="rId73"/>
    <p:sldId id="1060" r:id="rId74"/>
    <p:sldId id="1061" r:id="rId75"/>
    <p:sldId id="1062" r:id="rId76"/>
    <p:sldId id="1017" r:id="rId77"/>
    <p:sldId id="1026" r:id="rId78"/>
    <p:sldId id="984" r:id="rId79"/>
    <p:sldId id="1123" r:id="rId80"/>
    <p:sldId id="1124" r:id="rId81"/>
    <p:sldId id="1027" r:id="rId82"/>
    <p:sldId id="1029" r:id="rId83"/>
    <p:sldId id="1028" r:id="rId84"/>
    <p:sldId id="1117" r:id="rId85"/>
    <p:sldId id="1119" r:id="rId86"/>
    <p:sldId id="1120" r:id="rId87"/>
    <p:sldId id="1121" r:id="rId88"/>
    <p:sldId id="1122" r:id="rId89"/>
    <p:sldId id="1127" r:id="rId90"/>
    <p:sldId id="1135" r:id="rId91"/>
    <p:sldId id="1111" r:id="rId92"/>
    <p:sldId id="1064" r:id="rId93"/>
    <p:sldId id="1090" r:id="rId94"/>
    <p:sldId id="1094" r:id="rId95"/>
    <p:sldId id="1095" r:id="rId96"/>
    <p:sldId id="1073" r:id="rId97"/>
    <p:sldId id="1074" r:id="rId98"/>
    <p:sldId id="1075" r:id="rId99"/>
    <p:sldId id="1076" r:id="rId100"/>
    <p:sldId id="1138" r:id="rId101"/>
    <p:sldId id="1100" r:id="rId102"/>
    <p:sldId id="1080" r:id="rId103"/>
    <p:sldId id="1081" r:id="rId104"/>
    <p:sldId id="1082" r:id="rId105"/>
    <p:sldId id="1139" r:id="rId106"/>
    <p:sldId id="1096" r:id="rId107"/>
    <p:sldId id="1086" r:id="rId108"/>
    <p:sldId id="1087" r:id="rId109"/>
    <p:sldId id="1088" r:id="rId110"/>
    <p:sldId id="1137" r:id="rId111"/>
    <p:sldId id="1101" r:id="rId112"/>
    <p:sldId id="1065" r:id="rId113"/>
    <p:sldId id="1097" r:id="rId114"/>
    <p:sldId id="1136" r:id="rId115"/>
    <p:sldId id="1066" r:id="rId116"/>
    <p:sldId id="1089" r:id="rId117"/>
    <p:sldId id="1131" r:id="rId118"/>
    <p:sldId id="1093" r:id="rId119"/>
    <p:sldId id="1099" r:id="rId120"/>
    <p:sldId id="1102" r:id="rId121"/>
    <p:sldId id="1105" r:id="rId122"/>
    <p:sldId id="1068" r:id="rId123"/>
    <p:sldId id="1140" r:id="rId124"/>
    <p:sldId id="1107" r:id="rId125"/>
    <p:sldId id="1109" r:id="rId126"/>
    <p:sldId id="1106" r:id="rId127"/>
    <p:sldId id="896" r:id="rId128"/>
    <p:sldId id="867" r:id="rId129"/>
    <p:sldId id="1115" r:id="rId130"/>
    <p:sldId id="1128" r:id="rId131"/>
    <p:sldId id="1132" r:id="rId132"/>
    <p:sldId id="1133" r:id="rId133"/>
    <p:sldId id="1134" r:id="rId134"/>
    <p:sldId id="1114" r:id="rId135"/>
    <p:sldId id="803" r:id="rId136"/>
    <p:sldId id="804" r:id="rId137"/>
  </p:sldIdLst>
  <p:sldSz cx="9144000" cy="6858000" type="screen4x3"/>
  <p:notesSz cx="7315200" cy="9601200"/>
  <p:custDataLst>
    <p:tags r:id="rId140"/>
  </p:custDataLst>
  <p:defaultTextStyle>
    <a:defPPr>
      <a:defRPr lang="en-US"/>
    </a:defPPr>
    <a:lvl1pPr algn="l" rtl="0" eaLnBrk="0" fontAlgn="base" hangingPunct="0">
      <a:spcBef>
        <a:spcPct val="0"/>
      </a:spcBef>
      <a:spcAft>
        <a:spcPct val="0"/>
      </a:spcAft>
      <a:defRPr sz="32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32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32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32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3200" kern="1200">
        <a:solidFill>
          <a:schemeClr val="tx1"/>
        </a:solidFill>
        <a:latin typeface="Arial" charset="0"/>
        <a:ea typeface="ＭＳ Ｐゴシック" pitchFamily="34" charset="-128"/>
        <a:cs typeface="+mn-cs"/>
      </a:defRPr>
    </a:lvl5pPr>
    <a:lvl6pPr marL="2286000" algn="l" defTabSz="914400" rtl="0" eaLnBrk="1" latinLnBrk="0" hangingPunct="1">
      <a:defRPr sz="3200" kern="1200">
        <a:solidFill>
          <a:schemeClr val="tx1"/>
        </a:solidFill>
        <a:latin typeface="Arial" charset="0"/>
        <a:ea typeface="ＭＳ Ｐゴシック" pitchFamily="34" charset="-128"/>
        <a:cs typeface="+mn-cs"/>
      </a:defRPr>
    </a:lvl6pPr>
    <a:lvl7pPr marL="2743200" algn="l" defTabSz="914400" rtl="0" eaLnBrk="1" latinLnBrk="0" hangingPunct="1">
      <a:defRPr sz="3200" kern="1200">
        <a:solidFill>
          <a:schemeClr val="tx1"/>
        </a:solidFill>
        <a:latin typeface="Arial" charset="0"/>
        <a:ea typeface="ＭＳ Ｐゴシック" pitchFamily="34" charset="-128"/>
        <a:cs typeface="+mn-cs"/>
      </a:defRPr>
    </a:lvl7pPr>
    <a:lvl8pPr marL="3200400" algn="l" defTabSz="914400" rtl="0" eaLnBrk="1" latinLnBrk="0" hangingPunct="1">
      <a:defRPr sz="3200" kern="1200">
        <a:solidFill>
          <a:schemeClr val="tx1"/>
        </a:solidFill>
        <a:latin typeface="Arial" charset="0"/>
        <a:ea typeface="ＭＳ Ｐゴシック" pitchFamily="34" charset="-128"/>
        <a:cs typeface="+mn-cs"/>
      </a:defRPr>
    </a:lvl8pPr>
    <a:lvl9pPr marL="3657600" algn="l" defTabSz="914400" rtl="0" eaLnBrk="1" latinLnBrk="0" hangingPunct="1">
      <a:defRPr sz="3200"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0C0C26"/>
    <a:srgbClr val="DAD025"/>
    <a:srgbClr val="BDB61E"/>
    <a:srgbClr val="FF3300"/>
    <a:srgbClr val="DDDDDD"/>
    <a:srgbClr val="0A0A20"/>
    <a:srgbClr val="08081A"/>
    <a:srgbClr val="12123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5446" autoAdjust="0"/>
    <p:restoredTop sz="88741" autoAdjust="0"/>
  </p:normalViewPr>
  <p:slideViewPr>
    <p:cSldViewPr>
      <p:cViewPr varScale="1">
        <p:scale>
          <a:sx n="78" d="100"/>
          <a:sy n="78" d="100"/>
        </p:scale>
        <p:origin x="-1406"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2328"/>
    </p:cViewPr>
  </p:sorterViewPr>
  <p:notesViewPr>
    <p:cSldViewPr>
      <p:cViewPr>
        <p:scale>
          <a:sx n="100" d="100"/>
          <a:sy n="100" d="100"/>
        </p:scale>
        <p:origin x="-3324" y="-7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xmlns="" id="{B2FE5C3A-6EC8-4C73-8319-1162F7D617A8}"/>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5723" tIns="47861" rIns="95723" bIns="47861" numCol="1" anchor="t" anchorCtr="0" compatLnSpc="1">
            <a:prstTxWarp prst="textNoShape">
              <a:avLst/>
            </a:prstTxWarp>
          </a:bodyPr>
          <a:lstStyle>
            <a:lvl1pPr defTabSz="957263">
              <a:defRPr sz="1300">
                <a:latin typeface="Arial" pitchFamily="34" charset="0"/>
              </a:defRPr>
            </a:lvl1pPr>
          </a:lstStyle>
          <a:p>
            <a:pPr>
              <a:defRPr/>
            </a:pPr>
            <a:endParaRPr lang="en-US" altLang="zh-TW" dirty="0"/>
          </a:p>
        </p:txBody>
      </p:sp>
      <p:sp>
        <p:nvSpPr>
          <p:cNvPr id="111620" name="Rectangle 4">
            <a:extLst>
              <a:ext uri="{FF2B5EF4-FFF2-40B4-BE49-F238E27FC236}">
                <a16:creationId xmlns:a16="http://schemas.microsoft.com/office/drawing/2014/main" xmlns="" id="{4DFB2667-6EF9-49D1-89EB-7EF60B8061C9}"/>
              </a:ext>
            </a:extLst>
          </p:cNvPr>
          <p:cNvSpPr>
            <a:spLocks noGrp="1" noChangeArrowheads="1"/>
          </p:cNvSpPr>
          <p:nvPr>
            <p:ph type="ftr" sz="quarter" idx="2"/>
          </p:nvPr>
        </p:nvSpPr>
        <p:spPr bwMode="auto">
          <a:xfrm>
            <a:off x="0" y="9120188"/>
            <a:ext cx="6015038" cy="481012"/>
          </a:xfrm>
          <a:prstGeom prst="rect">
            <a:avLst/>
          </a:prstGeom>
          <a:noFill/>
          <a:ln w="9525">
            <a:noFill/>
            <a:miter lim="800000"/>
            <a:headEnd/>
            <a:tailEnd/>
          </a:ln>
        </p:spPr>
        <p:txBody>
          <a:bodyPr vert="horz" wrap="square" lIns="95723" tIns="47861" rIns="95723" bIns="47861" numCol="1" anchor="b" anchorCtr="0" compatLnSpc="1">
            <a:prstTxWarp prst="textNoShape">
              <a:avLst/>
            </a:prstTxWarp>
          </a:bodyPr>
          <a:lstStyle>
            <a:lvl1pPr defTabSz="957263" eaLnBrk="1" hangingPunct="1">
              <a:spcBef>
                <a:spcPct val="50000"/>
              </a:spcBef>
              <a:defRPr sz="800">
                <a:latin typeface="Arial Narrow" pitchFamily="34" charset="0"/>
              </a:defRPr>
            </a:lvl1pPr>
          </a:lstStyle>
          <a:p>
            <a:pPr>
              <a:defRPr/>
            </a:pPr>
            <a:r>
              <a:rPr lang="en-US" altLang="zh-TW" dirty="0"/>
              <a:t>Lotus Institute of Integrative Medicine, PO Box 92493, City of Industry, CA 91715</a:t>
            </a:r>
          </a:p>
          <a:p>
            <a:pPr>
              <a:defRPr/>
            </a:pPr>
            <a:r>
              <a:rPr lang="en-US" altLang="zh-TW" dirty="0"/>
              <a:t>Tel: 626-780-7182 •  Fax: 626-363-9751 •  Website:  </a:t>
            </a:r>
            <a:r>
              <a:rPr lang="en-US" altLang="zh-TW" sz="900" dirty="0"/>
              <a:t>www</a:t>
            </a:r>
            <a:r>
              <a:rPr lang="en-US" altLang="zh-TW" dirty="0"/>
              <a:t>.eLotus.org •  Email: info@eLotus.org</a:t>
            </a:r>
          </a:p>
          <a:p>
            <a:pPr>
              <a:defRPr/>
            </a:pPr>
            <a:r>
              <a:rPr lang="en-US" altLang="zh-TW" dirty="0"/>
              <a:t>Shall not be copied, duplicated, or distributed in any format or be used for teaching without prior written consent from Lotus Institute of Integrative Medicine.</a:t>
            </a:r>
          </a:p>
        </p:txBody>
      </p:sp>
      <p:sp>
        <p:nvSpPr>
          <p:cNvPr id="111621" name="Rectangle 5">
            <a:extLst>
              <a:ext uri="{FF2B5EF4-FFF2-40B4-BE49-F238E27FC236}">
                <a16:creationId xmlns:a16="http://schemas.microsoft.com/office/drawing/2014/main" xmlns="" id="{1B031828-672F-4BF9-A808-88F0CCA2A824}"/>
              </a:ext>
            </a:extLst>
          </p:cNvPr>
          <p:cNvSpPr>
            <a:spLocks noGrp="1" noChangeArrowheads="1"/>
          </p:cNvSpPr>
          <p:nvPr>
            <p:ph type="sldNum" sz="quarter" idx="3"/>
          </p:nvPr>
        </p:nvSpPr>
        <p:spPr bwMode="auto">
          <a:xfrm>
            <a:off x="6421438" y="9120188"/>
            <a:ext cx="893762" cy="481012"/>
          </a:xfrm>
          <a:prstGeom prst="rect">
            <a:avLst/>
          </a:prstGeom>
          <a:noFill/>
          <a:ln w="9525">
            <a:noFill/>
            <a:miter lim="800000"/>
            <a:headEnd/>
            <a:tailEnd/>
          </a:ln>
        </p:spPr>
        <p:txBody>
          <a:bodyPr vert="horz" wrap="square" lIns="95723" tIns="47861" rIns="95723" bIns="47861" numCol="1" anchor="b" anchorCtr="0" compatLnSpc="1">
            <a:prstTxWarp prst="textNoShape">
              <a:avLst/>
            </a:prstTxWarp>
          </a:bodyPr>
          <a:lstStyle>
            <a:lvl1pPr algn="r" defTabSz="957263">
              <a:defRPr sz="1000"/>
            </a:lvl1pPr>
          </a:lstStyle>
          <a:p>
            <a:fld id="{CA3EFC36-C757-4E9C-9A37-9281763362CB}" type="slidenum">
              <a:rPr lang="zh-TW" altLang="en-US"/>
              <a:pPr/>
              <a:t>‹#›</a:t>
            </a:fld>
            <a:endParaRPr lang="en-US" altLang="zh-TW"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7F1E39DE-7182-42F8-AB78-7843A87081F1}"/>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p:spPr>
        <p:txBody>
          <a:bodyPr vert="horz" wrap="square" lIns="95723" tIns="47861" rIns="95723" bIns="47861" numCol="1" anchor="t" anchorCtr="0" compatLnSpc="1">
            <a:prstTxWarp prst="textNoShape">
              <a:avLst/>
            </a:prstTxWarp>
          </a:bodyPr>
          <a:lstStyle>
            <a:lvl1pPr defTabSz="957263">
              <a:defRPr sz="1300">
                <a:latin typeface="Arial" pitchFamily="34" charset="0"/>
              </a:defRPr>
            </a:lvl1pPr>
          </a:lstStyle>
          <a:p>
            <a:pPr>
              <a:defRPr/>
            </a:pPr>
            <a:endParaRPr lang="en-US" altLang="zh-TW" dirty="0"/>
          </a:p>
        </p:txBody>
      </p:sp>
      <p:sp>
        <p:nvSpPr>
          <p:cNvPr id="4099" name="Rectangle 3">
            <a:extLst>
              <a:ext uri="{FF2B5EF4-FFF2-40B4-BE49-F238E27FC236}">
                <a16:creationId xmlns:a16="http://schemas.microsoft.com/office/drawing/2014/main" xmlns="" id="{6FA8FE12-AAC6-4F50-B21E-2E6C98BA83CB}"/>
              </a:ext>
            </a:extLst>
          </p:cNvPr>
          <p:cNvSpPr>
            <a:spLocks noGrp="1" noChangeArrowheads="1"/>
          </p:cNvSpPr>
          <p:nvPr>
            <p:ph type="dt" idx="1"/>
          </p:nvPr>
        </p:nvSpPr>
        <p:spPr bwMode="auto">
          <a:xfrm>
            <a:off x="4144963" y="0"/>
            <a:ext cx="3170237" cy="481013"/>
          </a:xfrm>
          <a:prstGeom prst="rect">
            <a:avLst/>
          </a:prstGeom>
          <a:noFill/>
          <a:ln w="9525">
            <a:noFill/>
            <a:miter lim="800000"/>
            <a:headEnd/>
            <a:tailEnd/>
          </a:ln>
        </p:spPr>
        <p:txBody>
          <a:bodyPr vert="horz" wrap="square" lIns="95723" tIns="47861" rIns="95723" bIns="47861" numCol="1" anchor="t" anchorCtr="0" compatLnSpc="1">
            <a:prstTxWarp prst="textNoShape">
              <a:avLst/>
            </a:prstTxWarp>
          </a:bodyPr>
          <a:lstStyle>
            <a:lvl1pPr algn="r" defTabSz="957263">
              <a:defRPr sz="1300">
                <a:latin typeface="Arial" pitchFamily="34" charset="0"/>
              </a:defRPr>
            </a:lvl1pPr>
          </a:lstStyle>
          <a:p>
            <a:pPr>
              <a:defRPr/>
            </a:pPr>
            <a:fld id="{F64F6D7B-F78F-4CE2-936C-A2E4E442F88C}" type="datetimeFigureOut">
              <a:rPr lang="zh-TW" altLang="en-US"/>
              <a:pPr>
                <a:defRPr/>
              </a:pPr>
              <a:t>2020/3/19</a:t>
            </a:fld>
            <a:endParaRPr lang="en-US" altLang="zh-TW" dirty="0"/>
          </a:p>
        </p:txBody>
      </p:sp>
      <p:sp>
        <p:nvSpPr>
          <p:cNvPr id="2052" name="Rectangle 4"/>
          <p:cNvSpPr>
            <a:spLocks noGrp="1" noRot="1" noChangeAspect="1" noChangeArrowheads="1" noTextEdit="1"/>
          </p:cNvSpPr>
          <p:nvPr>
            <p:ph type="sldImg" idx="2"/>
          </p:nvPr>
        </p:nvSpPr>
        <p:spPr bwMode="auto">
          <a:xfrm>
            <a:off x="1258888" y="719138"/>
            <a:ext cx="4800600" cy="3600450"/>
          </a:xfrm>
          <a:prstGeom prst="rect">
            <a:avLst/>
          </a:prstGeom>
          <a:noFill/>
          <a:ln w="9525">
            <a:solidFill>
              <a:srgbClr val="000000"/>
            </a:solidFill>
            <a:miter lim="800000"/>
            <a:headEnd/>
            <a:tailEnd/>
          </a:ln>
        </p:spPr>
      </p:sp>
      <p:sp>
        <p:nvSpPr>
          <p:cNvPr id="4101" name="Rectangle 5">
            <a:extLst>
              <a:ext uri="{FF2B5EF4-FFF2-40B4-BE49-F238E27FC236}">
                <a16:creationId xmlns:a16="http://schemas.microsoft.com/office/drawing/2014/main" xmlns="" id="{017C61F0-618C-4E5A-B946-92AB3ACB57C1}"/>
              </a:ext>
            </a:extLst>
          </p:cNvPr>
          <p:cNvSpPr>
            <a:spLocks noGrp="1" noChangeArrowheads="1"/>
          </p:cNvSpPr>
          <p:nvPr>
            <p:ph type="body" sz="quarter" idx="3"/>
          </p:nvPr>
        </p:nvSpPr>
        <p:spPr bwMode="auto">
          <a:xfrm>
            <a:off x="974725" y="4560888"/>
            <a:ext cx="5365750" cy="4321175"/>
          </a:xfrm>
          <a:prstGeom prst="rect">
            <a:avLst/>
          </a:prstGeom>
          <a:noFill/>
          <a:ln w="9525">
            <a:noFill/>
            <a:miter lim="800000"/>
            <a:headEnd/>
            <a:tailEnd/>
          </a:ln>
        </p:spPr>
        <p:txBody>
          <a:bodyPr vert="horz" wrap="square" lIns="95723" tIns="47861" rIns="95723" bIns="47861" numCol="1" anchor="t" anchorCtr="0" compatLnSpc="1">
            <a:prstTxWarp prst="textNoShape">
              <a:avLst/>
            </a:prstTxWarp>
          </a:bodyPr>
          <a:lstStyle/>
          <a:p>
            <a:pPr lvl="0"/>
            <a:r>
              <a:rPr lang="en-US" altLang="zh-TW" noProof="0"/>
              <a:t>Click to edit Master text styles</a:t>
            </a:r>
          </a:p>
          <a:p>
            <a:pPr lvl="1"/>
            <a:r>
              <a:rPr lang="en-US" altLang="zh-TW" noProof="0"/>
              <a:t>Second level</a:t>
            </a:r>
          </a:p>
          <a:p>
            <a:pPr lvl="2"/>
            <a:r>
              <a:rPr lang="en-US" altLang="zh-TW" noProof="0"/>
              <a:t>Third level</a:t>
            </a:r>
          </a:p>
          <a:p>
            <a:pPr lvl="3"/>
            <a:r>
              <a:rPr lang="en-US" altLang="zh-TW" noProof="0"/>
              <a:t>Fourth level</a:t>
            </a:r>
          </a:p>
          <a:p>
            <a:pPr lvl="4"/>
            <a:r>
              <a:rPr lang="en-US" altLang="zh-TW" noProof="0"/>
              <a:t>Fifth level</a:t>
            </a:r>
          </a:p>
        </p:txBody>
      </p:sp>
      <p:sp>
        <p:nvSpPr>
          <p:cNvPr id="4102" name="Rectangle 6">
            <a:extLst>
              <a:ext uri="{FF2B5EF4-FFF2-40B4-BE49-F238E27FC236}">
                <a16:creationId xmlns:a16="http://schemas.microsoft.com/office/drawing/2014/main" xmlns="" id="{727444FB-37BA-4F39-8335-B87A75777EF9}"/>
              </a:ext>
            </a:extLst>
          </p:cNvPr>
          <p:cNvSpPr>
            <a:spLocks noGrp="1" noChangeArrowheads="1"/>
          </p:cNvSpPr>
          <p:nvPr>
            <p:ph type="ftr" sz="quarter" idx="4"/>
          </p:nvPr>
        </p:nvSpPr>
        <p:spPr bwMode="auto">
          <a:xfrm>
            <a:off x="0" y="9120188"/>
            <a:ext cx="3170238" cy="481012"/>
          </a:xfrm>
          <a:prstGeom prst="rect">
            <a:avLst/>
          </a:prstGeom>
          <a:noFill/>
          <a:ln w="9525">
            <a:noFill/>
            <a:miter lim="800000"/>
            <a:headEnd/>
            <a:tailEnd/>
          </a:ln>
        </p:spPr>
        <p:txBody>
          <a:bodyPr vert="horz" wrap="square" lIns="95723" tIns="47861" rIns="95723" bIns="47861" numCol="1" anchor="b" anchorCtr="0" compatLnSpc="1">
            <a:prstTxWarp prst="textNoShape">
              <a:avLst/>
            </a:prstTxWarp>
          </a:bodyPr>
          <a:lstStyle>
            <a:lvl1pPr defTabSz="957263">
              <a:defRPr sz="1300">
                <a:latin typeface="Arial" pitchFamily="34" charset="0"/>
              </a:defRPr>
            </a:lvl1pPr>
          </a:lstStyle>
          <a:p>
            <a:pPr>
              <a:defRPr/>
            </a:pPr>
            <a:endParaRPr lang="en-US" altLang="zh-TW" dirty="0"/>
          </a:p>
        </p:txBody>
      </p:sp>
      <p:sp>
        <p:nvSpPr>
          <p:cNvPr id="4103" name="Rectangle 7">
            <a:extLst>
              <a:ext uri="{FF2B5EF4-FFF2-40B4-BE49-F238E27FC236}">
                <a16:creationId xmlns:a16="http://schemas.microsoft.com/office/drawing/2014/main" xmlns="" id="{3DDE1B60-2554-44AD-9E2D-DC3902A3310A}"/>
              </a:ext>
            </a:extLst>
          </p:cNvPr>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p:spPr>
        <p:txBody>
          <a:bodyPr vert="horz" wrap="square" lIns="95723" tIns="47861" rIns="95723" bIns="47861" numCol="1" anchor="b" anchorCtr="0" compatLnSpc="1">
            <a:prstTxWarp prst="textNoShape">
              <a:avLst/>
            </a:prstTxWarp>
          </a:bodyPr>
          <a:lstStyle>
            <a:lvl1pPr algn="r" defTabSz="957263">
              <a:defRPr sz="1300"/>
            </a:lvl1pPr>
          </a:lstStyle>
          <a:p>
            <a:fld id="{75579BA3-6A44-48A2-9320-23EA589CE891}" type="slidenum">
              <a:rPr lang="zh-TW" altLang="en-US"/>
              <a:pPr/>
              <a:t>‹#›</a:t>
            </a:fld>
            <a:endParaRPr lang="en-US" altLang="zh-TW"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BF9CBD0-B50F-426E-A10F-CBC46A44138C}" type="slidenum">
              <a:rPr lang="zh-TW" altLang="en-US"/>
              <a:pPr/>
              <a:t>1</a:t>
            </a:fld>
            <a:endParaRPr lang="en-US" altLang="zh-TW" dirty="0"/>
          </a:p>
        </p:txBody>
      </p:sp>
      <p:sp>
        <p:nvSpPr>
          <p:cNvPr id="5123"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algn="r" defTabSz="957263"/>
            <a:fld id="{50DD03A1-029F-403A-B0DD-4AA47EE50F2E}" type="slidenum">
              <a:rPr lang="zh-TW" altLang="en-US" sz="1300"/>
              <a:pPr algn="r" defTabSz="957263"/>
              <a:t>1</a:t>
            </a:fld>
            <a:endParaRPr lang="en-US" altLang="zh-TW" sz="1300" dirty="0"/>
          </a:p>
        </p:txBody>
      </p:sp>
      <p:sp>
        <p:nvSpPr>
          <p:cNvPr id="5124" name="Rectangle 7"/>
          <p:cNvSpPr txBox="1">
            <a:spLocks noGrp="1" noChangeArrowheads="1"/>
          </p:cNvSpPr>
          <p:nvPr/>
        </p:nvSpPr>
        <p:spPr bwMode="auto">
          <a:xfrm>
            <a:off x="4144963" y="9120188"/>
            <a:ext cx="3170237" cy="481012"/>
          </a:xfrm>
          <a:prstGeom prst="rect">
            <a:avLst/>
          </a:prstGeom>
          <a:noFill/>
          <a:ln w="9525">
            <a:noFill/>
            <a:miter lim="800000"/>
            <a:headEnd/>
            <a:tailEnd/>
          </a:ln>
        </p:spPr>
        <p:txBody>
          <a:bodyPr lIns="95723" tIns="47861" rIns="95723" bIns="47861" anchor="b"/>
          <a:lstStyle/>
          <a:p>
            <a:pPr algn="r" defTabSz="957263"/>
            <a:fld id="{27B9E569-C34D-4071-80EB-6E938D7C561E}" type="slidenum">
              <a:rPr lang="zh-TW" altLang="en-US" sz="1300"/>
              <a:pPr algn="r" defTabSz="957263"/>
              <a:t>1</a:t>
            </a:fld>
            <a:endParaRPr lang="en-US" altLang="zh-TW" sz="1300" dirty="0"/>
          </a:p>
        </p:txBody>
      </p:sp>
      <p:sp>
        <p:nvSpPr>
          <p:cNvPr id="5125" name="Rectangle 2"/>
          <p:cNvSpPr>
            <a:spLocks noGrp="1" noRot="1" noChangeAspect="1" noChangeArrowheads="1" noTextEdit="1"/>
          </p:cNvSpPr>
          <p:nvPr>
            <p:ph type="sldImg"/>
          </p:nvPr>
        </p:nvSpPr>
        <p:spPr>
          <a:xfrm>
            <a:off x="1270000" y="715963"/>
            <a:ext cx="4776788" cy="3582987"/>
          </a:xfrm>
          <a:solidFill>
            <a:srgbClr val="FFFFFF"/>
          </a:solidFill>
          <a:ln/>
        </p:spPr>
      </p:sp>
      <p:sp>
        <p:nvSpPr>
          <p:cNvPr id="5126" name="Rectangle 3"/>
          <p:cNvSpPr>
            <a:spLocks noGrp="1" noChangeArrowheads="1"/>
          </p:cNvSpPr>
          <p:nvPr>
            <p:ph type="body" idx="1"/>
          </p:nvPr>
        </p:nvSpPr>
        <p:spPr>
          <a:xfrm>
            <a:off x="976313" y="4538663"/>
            <a:ext cx="5362575" cy="4376737"/>
          </a:xfrm>
          <a:solidFill>
            <a:srgbClr val="FFFFFF"/>
          </a:solidFill>
          <a:ln>
            <a:solidFill>
              <a:srgbClr val="000000"/>
            </a:solidFill>
          </a:ln>
        </p:spPr>
        <p:txBody>
          <a:bodyPr lIns="90544" tIns="45273" rIns="90544" bIns="45273"/>
          <a:lstStyle/>
          <a:p>
            <a:pPr eaLnBrk="1" hangingPunct="1"/>
            <a:endParaRPr lang="zh-TW"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Remdesivir – for MERS. Still in clinical trial</a:t>
            </a:r>
          </a:p>
          <a:p>
            <a:r>
              <a:rPr lang="en-US" dirty="0" smtClean="0"/>
              <a:t>lopinavir, ritonavir – for HIV. Slows</a:t>
            </a:r>
            <a:r>
              <a:rPr lang="en-US" baseline="0" dirty="0" smtClean="0"/>
              <a:t> replication of virus</a:t>
            </a:r>
          </a:p>
          <a:p>
            <a:r>
              <a:rPr lang="en-US" dirty="0" smtClean="0"/>
              <a:t>Chloroquine – blocks receptor for virus landing.</a:t>
            </a:r>
            <a:r>
              <a:rPr lang="en-US" baseline="0" dirty="0" smtClean="0"/>
              <a:t> Has immunosuppressive effect</a:t>
            </a:r>
          </a:p>
          <a:p>
            <a:r>
              <a:rPr lang="en-US" dirty="0" smtClean="0"/>
              <a:t>Steroids – lowers inflammation, but may increase viral shedding.</a:t>
            </a:r>
            <a:endParaRPr lang="en-US" dirty="0"/>
          </a:p>
        </p:txBody>
      </p:sp>
      <p:sp>
        <p:nvSpPr>
          <p:cNvPr id="4" name="Slide Number Placeholder 3"/>
          <p:cNvSpPr>
            <a:spLocks noGrp="1"/>
          </p:cNvSpPr>
          <p:nvPr>
            <p:ph type="sldNum" sz="quarter" idx="10"/>
          </p:nvPr>
        </p:nvSpPr>
        <p:spPr/>
        <p:txBody>
          <a:bodyPr/>
          <a:lstStyle/>
          <a:p>
            <a:fld id="{75579BA3-6A44-48A2-9320-23EA589CE891}" type="slidenum">
              <a:rPr lang="zh-TW" altLang="en-US" smtClean="0"/>
              <a:pPr/>
              <a:t>11</a:t>
            </a:fld>
            <a:endParaRPr lang="en-US" altLang="zh-TW"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D485F5D1-B36C-450C-A9FC-C63842922F7A}" type="datetime1">
              <a:rPr lang="zh-TW" altLang="en-US"/>
              <a:pPr>
                <a:defRPr/>
              </a:pPr>
              <a:t>2020/3/19</a:t>
            </a:fld>
            <a:endParaRPr lang="en-US" altLang="zh-TW" dirty="0"/>
          </a:p>
        </p:txBody>
      </p:sp>
      <p:sp>
        <p:nvSpPr>
          <p:cNvPr id="5"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302AD072-E74A-4620-BA1B-D09C878C8119}" type="slidenum">
              <a:rPr lang="en-US" altLang="zh-TW"/>
              <a:pPr/>
              <a:t>‹#›</a:t>
            </a:fld>
            <a:endParaRPr lang="en-US" altLang="zh-TW"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8E30F4D0-535D-473B-9F57-7B5961919310}" type="datetime1">
              <a:rPr lang="zh-TW" altLang="en-US"/>
              <a:pPr>
                <a:defRPr/>
              </a:pPr>
              <a:t>2020/3/19</a:t>
            </a:fld>
            <a:endParaRPr lang="en-US" altLang="zh-TW" dirty="0"/>
          </a:p>
        </p:txBody>
      </p:sp>
      <p:sp>
        <p:nvSpPr>
          <p:cNvPr id="5"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E6802C65-C3D5-4A7B-9357-F7B6304DE2B0}" type="slidenum">
              <a:rPr lang="en-US" altLang="zh-TW"/>
              <a:pPr/>
              <a:t>‹#›</a:t>
            </a:fld>
            <a:endParaRPr lang="en-US" altLang="zh-TW"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152400"/>
            <a:ext cx="20955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0"/>
            <a:ext cx="61341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FF4A01F3-BE1D-4B74-A505-CB26C1E60B56}" type="datetime1">
              <a:rPr lang="zh-TW" altLang="en-US"/>
              <a:pPr>
                <a:defRPr/>
              </a:pPr>
              <a:t>2020/3/19</a:t>
            </a:fld>
            <a:endParaRPr lang="en-US" altLang="zh-TW" dirty="0"/>
          </a:p>
        </p:txBody>
      </p:sp>
      <p:sp>
        <p:nvSpPr>
          <p:cNvPr id="5"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10E44A82-4ECC-4269-A406-DA610987FC8A}" type="slidenum">
              <a:rPr lang="en-US" altLang="zh-TW"/>
              <a:pPr/>
              <a:t>‹#›</a:t>
            </a:fld>
            <a:endParaRPr lang="en-US" altLang="zh-TW"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AB683477-BAB7-4132-BC22-25E969DFA44C}" type="datetime1">
              <a:rPr lang="zh-TW" altLang="en-US"/>
              <a:pPr>
                <a:defRPr/>
              </a:pPr>
              <a:t>2020/3/19</a:t>
            </a:fld>
            <a:endParaRPr lang="en-US" altLang="zh-TW" dirty="0"/>
          </a:p>
        </p:txBody>
      </p:sp>
      <p:sp>
        <p:nvSpPr>
          <p:cNvPr id="5"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FCE31439-F4E9-49E4-A741-1316978A6DFF}" type="slidenum">
              <a:rPr lang="en-US" altLang="zh-TW"/>
              <a:pPr/>
              <a:t>‹#›</a:t>
            </a:fld>
            <a:endParaRPr lang="en-US" altLang="zh-TW"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104D1D07-5AE6-4045-A9FA-E6AB5C12A840}" type="datetime1">
              <a:rPr lang="zh-TW" altLang="en-US"/>
              <a:pPr>
                <a:defRPr/>
              </a:pPr>
              <a:t>2020/3/19</a:t>
            </a:fld>
            <a:endParaRPr lang="en-US" altLang="zh-TW" dirty="0"/>
          </a:p>
        </p:txBody>
      </p:sp>
      <p:sp>
        <p:nvSpPr>
          <p:cNvPr id="5"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6"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9097A821-FE1F-4453-AE30-7AB60A84FC9B}" type="slidenum">
              <a:rPr lang="en-US" altLang="zh-TW"/>
              <a:pPr/>
              <a:t>‹#›</a:t>
            </a:fld>
            <a:endParaRPr lang="en-US" altLang="zh-TW"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64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764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8AA2EC1E-9042-4855-B58E-9C29B745C1BD}" type="datetime1">
              <a:rPr lang="zh-TW" altLang="en-US"/>
              <a:pPr>
                <a:defRPr/>
              </a:pPr>
              <a:t>2020/3/19</a:t>
            </a:fld>
            <a:endParaRPr lang="en-US" altLang="zh-TW" dirty="0"/>
          </a:p>
        </p:txBody>
      </p:sp>
      <p:sp>
        <p:nvSpPr>
          <p:cNvPr id="6"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6C702219-2AE2-4195-890D-A7C3C6BC8477}" type="slidenum">
              <a:rPr lang="en-US" altLang="zh-TW"/>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8CF365D7-F4D9-48C5-A3E5-E90D8D5DD295}" type="datetime1">
              <a:rPr lang="zh-TW" altLang="en-US"/>
              <a:pPr>
                <a:defRPr/>
              </a:pPr>
              <a:t>2020/3/19</a:t>
            </a:fld>
            <a:endParaRPr lang="en-US" altLang="zh-TW" dirty="0"/>
          </a:p>
        </p:txBody>
      </p:sp>
      <p:sp>
        <p:nvSpPr>
          <p:cNvPr id="8"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9"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B42D2A3E-F069-4D42-951A-9FA633C81A38}" type="slidenum">
              <a:rPr lang="en-US" altLang="zh-TW"/>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9606EE1D-B1E4-4609-9F41-81FE842E2830}" type="datetime1">
              <a:rPr lang="zh-TW" altLang="en-US"/>
              <a:pPr>
                <a:defRPr/>
              </a:pPr>
              <a:t>2020/3/19</a:t>
            </a:fld>
            <a:endParaRPr lang="en-US" altLang="zh-TW" dirty="0"/>
          </a:p>
        </p:txBody>
      </p:sp>
      <p:sp>
        <p:nvSpPr>
          <p:cNvPr id="4"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5"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6BFC1503-88B5-477B-8948-25E514D6FD43}" type="slidenum">
              <a:rPr lang="en-US" altLang="zh-TW"/>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186193F9-6664-427E-A257-663BDB1CCE95}" type="datetime1">
              <a:rPr lang="zh-TW" altLang="en-US"/>
              <a:pPr>
                <a:defRPr/>
              </a:pPr>
              <a:t>2020/3/19</a:t>
            </a:fld>
            <a:endParaRPr lang="en-US" altLang="zh-TW" dirty="0"/>
          </a:p>
        </p:txBody>
      </p:sp>
      <p:sp>
        <p:nvSpPr>
          <p:cNvPr id="3"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4"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185C788C-8EC2-4281-8475-21F46B75E4EA}" type="slidenum">
              <a:rPr lang="en-US" altLang="zh-TW"/>
              <a:pPr/>
              <a:t>‹#›</a:t>
            </a:fld>
            <a:endParaRPr lang="en-US" altLang="zh-TW"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F4EF5D39-38A3-4656-B3C9-B33BBAFE6519}" type="datetime1">
              <a:rPr lang="zh-TW" altLang="en-US"/>
              <a:pPr>
                <a:defRPr/>
              </a:pPr>
              <a:t>2020/3/19</a:t>
            </a:fld>
            <a:endParaRPr lang="en-US" altLang="zh-TW" dirty="0"/>
          </a:p>
        </p:txBody>
      </p:sp>
      <p:sp>
        <p:nvSpPr>
          <p:cNvPr id="6"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847FDB83-3833-4712-A74F-EBB5B6D314BC}" type="slidenum">
              <a:rPr lang="en-US" altLang="zh-TW"/>
              <a:pPr/>
              <a:t>‹#›</a:t>
            </a:fld>
            <a:endParaRPr lang="en-US" altLang="zh-TW"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C89F998-2739-49CE-B6C5-7289325D3345}"/>
              </a:ext>
            </a:extLst>
          </p:cNvPr>
          <p:cNvSpPr>
            <a:spLocks noGrp="1" noChangeArrowheads="1"/>
          </p:cNvSpPr>
          <p:nvPr>
            <p:ph type="dt" sz="half" idx="10"/>
          </p:nvPr>
        </p:nvSpPr>
        <p:spPr>
          <a:ln/>
        </p:spPr>
        <p:txBody>
          <a:bodyPr/>
          <a:lstStyle>
            <a:lvl1pPr>
              <a:defRPr/>
            </a:lvl1pPr>
          </a:lstStyle>
          <a:p>
            <a:pPr>
              <a:defRPr/>
            </a:pPr>
            <a:fld id="{A90C8477-66D2-41BB-A7B8-B0AD73E763DB}" type="datetime1">
              <a:rPr lang="zh-TW" altLang="en-US"/>
              <a:pPr>
                <a:defRPr/>
              </a:pPr>
              <a:t>2020/3/19</a:t>
            </a:fld>
            <a:endParaRPr lang="en-US" altLang="zh-TW" dirty="0"/>
          </a:p>
        </p:txBody>
      </p:sp>
      <p:sp>
        <p:nvSpPr>
          <p:cNvPr id="6" name="Rectangle 5">
            <a:extLst>
              <a:ext uri="{FF2B5EF4-FFF2-40B4-BE49-F238E27FC236}">
                <a16:creationId xmlns:a16="http://schemas.microsoft.com/office/drawing/2014/main" xmlns="" id="{4275D16D-CC87-4750-8B37-948CDB7F4924}"/>
              </a:ext>
            </a:extLst>
          </p:cNvPr>
          <p:cNvSpPr>
            <a:spLocks noGrp="1" noChangeArrowheads="1"/>
          </p:cNvSpPr>
          <p:nvPr>
            <p:ph type="ftr" sz="quarter" idx="11"/>
          </p:nvPr>
        </p:nvSpPr>
        <p:spPr>
          <a:ln/>
        </p:spPr>
        <p:txBody>
          <a:bodyPr/>
          <a:lstStyle>
            <a:lvl1pPr>
              <a:defRPr/>
            </a:lvl1pPr>
          </a:lstStyle>
          <a:p>
            <a:pPr>
              <a:defRPr/>
            </a:pPr>
            <a:endParaRPr lang="en-US" altLang="zh-TW" dirty="0"/>
          </a:p>
        </p:txBody>
      </p:sp>
      <p:sp>
        <p:nvSpPr>
          <p:cNvPr id="7"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12"/>
          </p:nvPr>
        </p:nvSpPr>
        <p:spPr>
          <a:ln/>
        </p:spPr>
        <p:txBody>
          <a:bodyPr/>
          <a:lstStyle>
            <a:lvl1pPr>
              <a:defRPr/>
            </a:lvl1pPr>
          </a:lstStyle>
          <a:p>
            <a:fld id="{2A29CFE8-E022-4368-B434-5FEBA7D153F8}" type="slidenum">
              <a:rPr lang="en-US" altLang="zh-TW"/>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6021E"/>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533400"/>
            <a:ext cx="82296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609600" y="1676400"/>
            <a:ext cx="8382000"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a:extLst>
              <a:ext uri="{FF2B5EF4-FFF2-40B4-BE49-F238E27FC236}">
                <a16:creationId xmlns:a16="http://schemas.microsoft.com/office/drawing/2014/main" xmlns="" id="{FC89F998-2739-49CE-B6C5-7289325D334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fld id="{8A5AD561-661A-4D48-9B4D-E2CDDEAEC9C6}" type="datetime1">
              <a:rPr lang="zh-TW" altLang="en-US"/>
              <a:pPr>
                <a:defRPr/>
              </a:pPr>
              <a:t>2020/3/19</a:t>
            </a:fld>
            <a:endParaRPr lang="en-US" altLang="zh-TW" dirty="0"/>
          </a:p>
        </p:txBody>
      </p:sp>
      <p:sp>
        <p:nvSpPr>
          <p:cNvPr id="1029" name="Rectangle 5">
            <a:extLst>
              <a:ext uri="{FF2B5EF4-FFF2-40B4-BE49-F238E27FC236}">
                <a16:creationId xmlns:a16="http://schemas.microsoft.com/office/drawing/2014/main" xmlns="" id="{4275D16D-CC87-4750-8B37-948CDB7F492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zh-TW" dirty="0"/>
          </a:p>
        </p:txBody>
      </p:sp>
      <p:sp>
        <p:nvSpPr>
          <p:cNvPr id="1030" name="Rectangle 6">
            <a:extLst>
              <a:ext uri="{FF2B5EF4-FFF2-40B4-BE49-F238E27FC236}">
                <a16:creationId xmlns:a16="http://schemas.microsoft.com/office/drawing/2014/main" xmlns="" id="{B109EAFD-B36A-461D-AB9B-3C5B5E1348A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2F52050-35B4-430D-A8A4-84EC86A09601}" type="slidenum">
              <a:rPr lang="en-US" altLang="zh-TW"/>
              <a:pPr/>
              <a:t>‹#›</a:t>
            </a:fld>
            <a:endParaRPr lang="en-US" altLang="zh-TW" dirty="0"/>
          </a:p>
        </p:txBody>
      </p:sp>
      <p:sp>
        <p:nvSpPr>
          <p:cNvPr id="1031" name="Rectangle 10">
            <a:extLst>
              <a:ext uri="{FF2B5EF4-FFF2-40B4-BE49-F238E27FC236}">
                <a16:creationId xmlns:a16="http://schemas.microsoft.com/office/drawing/2014/main" xmlns="" id="{742282EA-29AE-492C-933C-C2714CF17A85}"/>
              </a:ext>
            </a:extLst>
          </p:cNvPr>
          <p:cNvSpPr>
            <a:spLocks noChangeArrowheads="1"/>
          </p:cNvSpPr>
          <p:nvPr/>
        </p:nvSpPr>
        <p:spPr bwMode="auto">
          <a:xfrm>
            <a:off x="0" y="5867400"/>
            <a:ext cx="9144000" cy="685800"/>
          </a:xfrm>
          <a:prstGeom prst="rect">
            <a:avLst/>
          </a:prstGeom>
          <a:solidFill>
            <a:schemeClr val="bg2">
              <a:alpha val="27058"/>
            </a:schemeClr>
          </a:solidFill>
          <a:ln w="9525">
            <a:solidFill>
              <a:schemeClr val="tx1"/>
            </a:solidFill>
            <a:miter lim="800000"/>
            <a:headEnd/>
            <a:tailEnd/>
          </a:ln>
        </p:spPr>
        <p:txBody>
          <a:bodyPr wrap="none" anchor="ct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defRPr/>
            </a:pPr>
            <a:endParaRPr lang="zh-TW" altLang="en-US" sz="2400"/>
          </a:p>
        </p:txBody>
      </p:sp>
      <p:sp>
        <p:nvSpPr>
          <p:cNvPr id="1032" name="Rectangle 16">
            <a:extLst>
              <a:ext uri="{FF2B5EF4-FFF2-40B4-BE49-F238E27FC236}">
                <a16:creationId xmlns:a16="http://schemas.microsoft.com/office/drawing/2014/main" xmlns="" id="{C2BCD4A3-5703-4DF3-9AB6-2E5EF1CB1685}"/>
              </a:ext>
            </a:extLst>
          </p:cNvPr>
          <p:cNvSpPr>
            <a:spLocks noChangeArrowheads="1"/>
          </p:cNvSpPr>
          <p:nvPr/>
        </p:nvSpPr>
        <p:spPr bwMode="auto">
          <a:xfrm>
            <a:off x="685800" y="1447800"/>
            <a:ext cx="8001000" cy="76200"/>
          </a:xfrm>
          <a:prstGeom prst="rect">
            <a:avLst/>
          </a:prstGeom>
          <a:gradFill rotWithShape="0">
            <a:gsLst>
              <a:gs pos="0">
                <a:srgbClr val="9D540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3200">
                <a:solidFill>
                  <a:schemeClr val="tx1"/>
                </a:solidFill>
                <a:latin typeface="Arial" panose="020B0604020202020204" pitchFamily="34" charset="0"/>
                <a:ea typeface="ＭＳ Ｐゴシック" panose="020B0600070205080204" pitchFamily="34" charset="-128"/>
              </a:defRPr>
            </a:lvl1pPr>
            <a:lvl2pPr marL="742950" indent="-285750">
              <a:defRPr sz="3200">
                <a:solidFill>
                  <a:schemeClr val="tx1"/>
                </a:solidFill>
                <a:latin typeface="Arial" panose="020B0604020202020204" pitchFamily="34" charset="0"/>
                <a:ea typeface="ＭＳ Ｐゴシック" panose="020B0600070205080204" pitchFamily="34" charset="-128"/>
              </a:defRPr>
            </a:lvl2pPr>
            <a:lvl3pPr marL="1143000" indent="-228600">
              <a:defRPr sz="3200">
                <a:solidFill>
                  <a:schemeClr val="tx1"/>
                </a:solidFill>
                <a:latin typeface="Arial" panose="020B0604020202020204" pitchFamily="34" charset="0"/>
                <a:ea typeface="ＭＳ Ｐゴシック" panose="020B0600070205080204" pitchFamily="34" charset="-128"/>
              </a:defRPr>
            </a:lvl3pPr>
            <a:lvl4pPr marL="1600200" indent="-228600">
              <a:defRPr sz="3200">
                <a:solidFill>
                  <a:schemeClr val="tx1"/>
                </a:solidFill>
                <a:latin typeface="Arial" panose="020B0604020202020204" pitchFamily="34" charset="0"/>
                <a:ea typeface="ＭＳ Ｐゴシック" panose="020B0600070205080204" pitchFamily="34" charset="-128"/>
              </a:defRPr>
            </a:lvl4pPr>
            <a:lvl5pPr marL="2057400" indent="-22860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defRPr/>
            </a:pPr>
            <a:endParaRPr lang="zh-TW" altLang="en-US" sz="2400"/>
          </a:p>
        </p:txBody>
      </p:sp>
      <p:pic>
        <p:nvPicPr>
          <p:cNvPr id="1033" name="Picture 11" descr="icon_eLotusorg_bg_white_lg"/>
          <p:cNvPicPr>
            <a:picLocks noChangeAspect="1" noChangeArrowheads="1"/>
          </p:cNvPicPr>
          <p:nvPr userDrawn="1"/>
        </p:nvPicPr>
        <p:blipFill>
          <a:blip r:embed="rId13" cstate="print"/>
          <a:srcRect/>
          <a:stretch>
            <a:fillRect/>
          </a:stretch>
        </p:blipFill>
        <p:spPr bwMode="auto">
          <a:xfrm>
            <a:off x="7467600" y="5943600"/>
            <a:ext cx="1524000" cy="6048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a:solidFill>
            <a:srgbClr val="FFCC00"/>
          </a:solidFill>
          <a:latin typeface="+mj-lt"/>
          <a:ea typeface="ＭＳ Ｐゴシック" pitchFamily="34" charset="-128"/>
          <a:cs typeface="+mj-cs"/>
        </a:defRPr>
      </a:lvl1pPr>
      <a:lvl2pPr algn="l" rtl="0" eaLnBrk="0" fontAlgn="base" hangingPunct="0">
        <a:spcBef>
          <a:spcPct val="0"/>
        </a:spcBef>
        <a:spcAft>
          <a:spcPct val="0"/>
        </a:spcAft>
        <a:defRPr sz="3600">
          <a:solidFill>
            <a:srgbClr val="FFCC00"/>
          </a:solidFill>
          <a:latin typeface="Arial" charset="0"/>
          <a:ea typeface="ＭＳ Ｐゴシック" pitchFamily="34" charset="-128"/>
        </a:defRPr>
      </a:lvl2pPr>
      <a:lvl3pPr algn="l" rtl="0" eaLnBrk="0" fontAlgn="base" hangingPunct="0">
        <a:spcBef>
          <a:spcPct val="0"/>
        </a:spcBef>
        <a:spcAft>
          <a:spcPct val="0"/>
        </a:spcAft>
        <a:defRPr sz="3600">
          <a:solidFill>
            <a:srgbClr val="FFCC00"/>
          </a:solidFill>
          <a:latin typeface="Arial" charset="0"/>
          <a:ea typeface="ＭＳ Ｐゴシック" pitchFamily="34" charset="-128"/>
        </a:defRPr>
      </a:lvl3pPr>
      <a:lvl4pPr algn="l" rtl="0" eaLnBrk="0" fontAlgn="base" hangingPunct="0">
        <a:spcBef>
          <a:spcPct val="0"/>
        </a:spcBef>
        <a:spcAft>
          <a:spcPct val="0"/>
        </a:spcAft>
        <a:defRPr sz="3600">
          <a:solidFill>
            <a:srgbClr val="FFCC00"/>
          </a:solidFill>
          <a:latin typeface="Arial" charset="0"/>
          <a:ea typeface="ＭＳ Ｐゴシック" pitchFamily="34" charset="-128"/>
        </a:defRPr>
      </a:lvl4pPr>
      <a:lvl5pPr algn="l" rtl="0" eaLnBrk="0" fontAlgn="base" hangingPunct="0">
        <a:spcBef>
          <a:spcPct val="0"/>
        </a:spcBef>
        <a:spcAft>
          <a:spcPct val="0"/>
        </a:spcAft>
        <a:defRPr sz="3600">
          <a:solidFill>
            <a:srgbClr val="FFCC00"/>
          </a:solidFill>
          <a:latin typeface="Arial" charset="0"/>
          <a:ea typeface="ＭＳ Ｐゴシック" pitchFamily="34" charset="-128"/>
        </a:defRPr>
      </a:lvl5pPr>
      <a:lvl6pPr marL="457200" algn="l" rtl="0" fontAlgn="base">
        <a:spcBef>
          <a:spcPct val="0"/>
        </a:spcBef>
        <a:spcAft>
          <a:spcPct val="0"/>
        </a:spcAft>
        <a:defRPr sz="3600">
          <a:solidFill>
            <a:srgbClr val="FFCC00"/>
          </a:solidFill>
          <a:latin typeface="Arial" charset="0"/>
          <a:ea typeface="MS PGothic" pitchFamily="34" charset="-128"/>
        </a:defRPr>
      </a:lvl6pPr>
      <a:lvl7pPr marL="914400" algn="l" rtl="0" fontAlgn="base">
        <a:spcBef>
          <a:spcPct val="0"/>
        </a:spcBef>
        <a:spcAft>
          <a:spcPct val="0"/>
        </a:spcAft>
        <a:defRPr sz="3600">
          <a:solidFill>
            <a:srgbClr val="FFCC00"/>
          </a:solidFill>
          <a:latin typeface="Arial" charset="0"/>
          <a:ea typeface="MS PGothic" pitchFamily="34" charset="-128"/>
        </a:defRPr>
      </a:lvl7pPr>
      <a:lvl8pPr marL="1371600" algn="l" rtl="0" fontAlgn="base">
        <a:spcBef>
          <a:spcPct val="0"/>
        </a:spcBef>
        <a:spcAft>
          <a:spcPct val="0"/>
        </a:spcAft>
        <a:defRPr sz="3600">
          <a:solidFill>
            <a:srgbClr val="FFCC00"/>
          </a:solidFill>
          <a:latin typeface="Arial" charset="0"/>
          <a:ea typeface="MS PGothic" pitchFamily="34" charset="-128"/>
        </a:defRPr>
      </a:lvl8pPr>
      <a:lvl9pPr marL="1828800" algn="l" rtl="0" fontAlgn="base">
        <a:spcBef>
          <a:spcPct val="0"/>
        </a:spcBef>
        <a:spcAft>
          <a:spcPct val="0"/>
        </a:spcAft>
        <a:defRPr sz="3600">
          <a:solidFill>
            <a:srgbClr val="FFCC00"/>
          </a:solidFill>
          <a:latin typeface="Arial"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rgbClr val="DDDDDD"/>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800">
          <a:solidFill>
            <a:srgbClr val="DDDDDD"/>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bg1"/>
          </a:solidFill>
          <a:latin typeface="+mn-lt"/>
          <a:ea typeface="+mn-ea"/>
        </a:defRPr>
      </a:lvl6pPr>
      <a:lvl7pPr marL="2971800" indent="-228600" algn="l" rtl="0" fontAlgn="base">
        <a:spcBef>
          <a:spcPct val="20000"/>
        </a:spcBef>
        <a:spcAft>
          <a:spcPct val="0"/>
        </a:spcAft>
        <a:buChar char="»"/>
        <a:defRPr sz="2000">
          <a:solidFill>
            <a:schemeClr val="bg1"/>
          </a:solidFill>
          <a:latin typeface="+mn-lt"/>
          <a:ea typeface="+mn-ea"/>
        </a:defRPr>
      </a:lvl7pPr>
      <a:lvl8pPr marL="3429000" indent="-228600" algn="l" rtl="0" fontAlgn="base">
        <a:spcBef>
          <a:spcPct val="20000"/>
        </a:spcBef>
        <a:spcAft>
          <a:spcPct val="0"/>
        </a:spcAft>
        <a:buChar char="»"/>
        <a:defRPr sz="2000">
          <a:solidFill>
            <a:schemeClr val="bg1"/>
          </a:solidFill>
          <a:latin typeface="+mn-lt"/>
          <a:ea typeface="+mn-ea"/>
        </a:defRPr>
      </a:lvl8pPr>
      <a:lvl9pPr marL="3886200" indent="-228600"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ncbi.nlm.nih.gov/pubmed/15452254" TargetMode="Externa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hyperlink" Target="https://www.sciencedirect.com/science/article/pii/S0378874108004200?via%3Dihub"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hub.jhu.edu/2020/03/13/covid-19-antibody-sera-arturo-casadevall/"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s://www.nih.gov/health-information/coronavirus" TargetMode="External"/><Relationship Id="rId2" Type="http://schemas.openxmlformats.org/officeDocument/2006/relationships/hyperlink" Target="https://www.who.int/emergencies/diseases/novel-coronavirus-2019" TargetMode="External"/><Relationship Id="rId1" Type="http://schemas.openxmlformats.org/officeDocument/2006/relationships/slideLayout" Target="../slideLayouts/slideLayout2.xml"/><Relationship Id="rId5" Type="http://schemas.openxmlformats.org/officeDocument/2006/relationships/hyperlink" Target="https://www.fda.gov/emergency-preparedness-and-response/mcm-issues/novel-coronavirus-2019-ncov" TargetMode="External"/><Relationship Id="rId4" Type="http://schemas.openxmlformats.org/officeDocument/2006/relationships/hyperlink" Target="https://www.cdc.gov/coronavirus/2019-ncov/about/index.html"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s://coronavirus.jhu.edu/" TargetMode="External"/><Relationship Id="rId7" Type="http://schemas.openxmlformats.org/officeDocument/2006/relationships/hyperlink" Target="https://emcrit.org/ibcc/covid19/?fbclid=IwAR31Xy-vkhL39xSWNAqkx3fECRR2yQLVbyWD2EOOoDG7FYv2WXqdQm7Lu_U" TargetMode="External"/><Relationship Id="rId2" Type="http://schemas.openxmlformats.org/officeDocument/2006/relationships/hyperlink" Target="https://www.elsevier.com/connect/coronavirus-information-center" TargetMode="External"/><Relationship Id="rId1" Type="http://schemas.openxmlformats.org/officeDocument/2006/relationships/slideLayout" Target="../slideLayouts/slideLayout2.xml"/><Relationship Id="rId6" Type="http://schemas.openxmlformats.org/officeDocument/2006/relationships/hyperlink" Target="https://www.thelancet.com/journals/lancet/article/PIIS0140-6736(20)30305-6/fulltext" TargetMode="External"/><Relationship Id="rId5" Type="http://schemas.openxmlformats.org/officeDocument/2006/relationships/hyperlink" Target="https://jamanetwork.com/journals/jama/pages/coronavirus-alert" TargetMode="External"/><Relationship Id="rId4" Type="http://schemas.openxmlformats.org/officeDocument/2006/relationships/hyperlink" Target="https://www.nejm.org/doi/full/10.1056/NEJMoa2001017" TargetMode="External"/></Relationships>
</file>

<file path=ppt/slides/_rels/slide133.xml.rels><?xml version="1.0" encoding="UTF-8" standalone="yes"?>
<Relationships xmlns="http://schemas.openxmlformats.org/package/2006/relationships"><Relationship Id="rId3" Type="http://schemas.openxmlformats.org/officeDocument/2006/relationships/hyperlink" Target="https://mp.weixin.qq.com/s/4Uzpwe2jNVMGiYi8hbQu9w" TargetMode="External"/><Relationship Id="rId2" Type="http://schemas.openxmlformats.org/officeDocument/2006/relationships/hyperlink" Target="https://www.elotus.org/articles" TargetMode="External"/><Relationship Id="rId1" Type="http://schemas.openxmlformats.org/officeDocument/2006/relationships/slideLayout" Target="../slideLayouts/slideLayout2.xml"/><Relationship Id="rId5" Type="http://schemas.openxmlformats.org/officeDocument/2006/relationships/hyperlink" Target="https://www.journalofchinesemedicine.com/acupuncture-in-the-treatment-of-covid-19-an-exploratory-study.html?fbclid=IwAR2dUlmkqaEHnjjP5-jcJepRq6G2R8BkSWnTE510-axx57HJdRaszd1pgJQ" TargetMode="External"/><Relationship Id="rId4" Type="http://schemas.openxmlformats.org/officeDocument/2006/relationships/hyperlink" Target="http://www.kankyokansen.org/uploads/uploads/files/jsipc/protocol_V7.pdf"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aompress.com/book-herbology" TargetMode="Externa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hyperlink" Target="https://verlag-systemische-medizin.de/chinesische-pharmakologie-i"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aompress.com/book-formulas" TargetMode="External"/><Relationship Id="rId1" Type="http://schemas.openxmlformats.org/officeDocument/2006/relationships/slideLayout" Target="../slideLayouts/slideLayout6.xml"/><Relationship Id="rId5" Type="http://schemas.openxmlformats.org/officeDocument/2006/relationships/image" Target="../media/image53.png"/><Relationship Id="rId4" Type="http://schemas.openxmlformats.org/officeDocument/2006/relationships/hyperlink" Target="https://verlag-systemische-medizin.de/verlagsprogramm/chinesische-pharmakologie-ii"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usinessinsider.com/coronavirus-covid-19-angela-merkel-bundestag-infection-19-2020-3" TargetMode="External"/><Relationship Id="rId2" Type="http://schemas.openxmlformats.org/officeDocument/2006/relationships/hyperlink" Target="https://emcrit.org/ibcc/covid19/?fbclid=IwAR31Xy-vkhL39xSWNAqkx3fECRR2yQLVbyWD2EOOoDG7FYv2WXqdQm7Lu_U"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nejm.org/doi/pdf/10.1056/NEJMoa2002032?articleTools=tru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hyperlink" Target="https://www.elotus.org/content/tcm-resources-covid-19"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s://www.elotus.org/content/tcm-resources-covid-1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emcrit.org/ibcc/covid19/?fbclid=IwAR31Xy-vkhL39xSWNAqkx3fECRR2yQLVbyWD2EOOoDG7FYv2WXqdQm7Lu_U"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the-scientist.com/news-opinion/why-some-covid-19-cases-are-worse-than-others-6716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hyperlink" Target="https://www.thelancet.com/action/showPdf?pii=S2213-2600(20)30076-X"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mp.weixin.qq.com/s/nOAmosQ4YqkXHKdJbBE9GA"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mp.weixin.qq.com/s/nOAmosQ4YqkXHKdJbBE9GA"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ascopost.com/news/march-2020/pulmonary-pathology-of-early-covid-19-pneumonia-identified-retrospectively-in-two-patients-with-lung-cancer/"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mp.weixin.qq.com/s/0U9tAMdfQfrWZz_43Bc0bg"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hyperlink" Target="https://mp.weixin.qq.com/s/0U9tAMdfQfrWZz_43Bc0b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s://mp.weixin.qq.com/s/0U9tAMdfQfrWZz_43Bc0b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mp.weixin.qq.com/s/0U9tAMdfQfrWZz_43Bc0bg"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elotus.org/promo-files/COVID-19_resources/COVID-19%20Formula%20Charts%20v3.pdf" TargetMode="External"/><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journalofchinesemedicine.com/acupuncture-in-the-treatment-of-covid-19-an-exploratory-study.html?fbclid=IwAR2dUlmkqaEHnjjP5-jcJepRq6G2R8BkSWnTE510-axx57HJdRaszd1pgJQ"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0" y="228600"/>
            <a:ext cx="9144000" cy="1524000"/>
          </a:xfrm>
        </p:spPr>
        <p:txBody>
          <a:bodyPr/>
          <a:lstStyle/>
          <a:p>
            <a:pPr algn="ctr" eaLnBrk="1" hangingPunct="1"/>
            <a:r>
              <a:rPr lang="en-US" altLang="zh-TW" sz="4400" dirty="0" smtClean="0"/>
              <a:t>Coronavirus (Covid-19)</a:t>
            </a:r>
            <a:br>
              <a:rPr lang="en-US" altLang="zh-TW" sz="4400" dirty="0" smtClean="0"/>
            </a:br>
            <a:r>
              <a:rPr lang="en-US" altLang="zh-TW" sz="4400" dirty="0" smtClean="0"/>
              <a:t>Treatment with TCM in China</a:t>
            </a:r>
            <a:br>
              <a:rPr lang="en-US" altLang="zh-TW" sz="4400" dirty="0" smtClean="0"/>
            </a:br>
            <a:endParaRPr lang="en-US" altLang="zh-TW" dirty="0" smtClean="0"/>
          </a:p>
        </p:txBody>
      </p:sp>
      <p:sp>
        <p:nvSpPr>
          <p:cNvPr id="4099" name="Rectangle 3"/>
          <p:cNvSpPr>
            <a:spLocks noGrp="1" noChangeArrowheads="1"/>
          </p:cNvSpPr>
          <p:nvPr>
            <p:ph type="subTitle" idx="4294967295"/>
          </p:nvPr>
        </p:nvSpPr>
        <p:spPr>
          <a:xfrm>
            <a:off x="914400" y="1905000"/>
            <a:ext cx="7620000" cy="3962400"/>
          </a:xfrm>
        </p:spPr>
        <p:txBody>
          <a:bodyPr/>
          <a:lstStyle/>
          <a:p>
            <a:pPr marL="0" indent="0" algn="ctr" eaLnBrk="1" hangingPunct="1">
              <a:lnSpc>
                <a:spcPct val="80000"/>
              </a:lnSpc>
              <a:buFontTx/>
              <a:buNone/>
            </a:pPr>
            <a:r>
              <a:rPr lang="en-US" altLang="zh-TW" sz="2400" dirty="0" smtClean="0">
                <a:solidFill>
                  <a:schemeClr val="bg1"/>
                </a:solidFill>
              </a:rPr>
              <a:t>John K. Chen, Ph.D., Pharm.D., O.M.D., L.Ac.</a:t>
            </a:r>
          </a:p>
          <a:p>
            <a:pPr marL="0" indent="0" algn="ctr" eaLnBrk="1" hangingPunct="1">
              <a:lnSpc>
                <a:spcPct val="80000"/>
              </a:lnSpc>
              <a:buFontTx/>
              <a:buNone/>
            </a:pPr>
            <a:r>
              <a:rPr lang="en-US" altLang="zh-TW" sz="2400" dirty="0" smtClean="0"/>
              <a:t>Lori Hsu, MTOM, MS</a:t>
            </a:r>
          </a:p>
          <a:p>
            <a:pPr marL="0" indent="0" algn="ctr" eaLnBrk="1" hangingPunct="1">
              <a:lnSpc>
                <a:spcPct val="80000"/>
              </a:lnSpc>
              <a:buFontTx/>
              <a:buNone/>
            </a:pPr>
            <a:r>
              <a:rPr lang="en-US" altLang="zh-TW" sz="2400" dirty="0" smtClean="0"/>
              <a:t>Michael Norris, L.Ac., C.H. </a:t>
            </a:r>
          </a:p>
          <a:p>
            <a:pPr marL="0" indent="0" algn="ctr" eaLnBrk="1" hangingPunct="1">
              <a:lnSpc>
                <a:spcPct val="80000"/>
              </a:lnSpc>
              <a:buFontTx/>
              <a:buNone/>
            </a:pPr>
            <a:r>
              <a:rPr lang="en-US" altLang="zh-TW" sz="2400" dirty="0" smtClean="0"/>
              <a:t>Debra Nash-Galpern, L.Ac.</a:t>
            </a:r>
          </a:p>
          <a:p>
            <a:pPr marL="0" indent="0" algn="ctr" eaLnBrk="1" hangingPunct="1">
              <a:lnSpc>
                <a:spcPct val="80000"/>
              </a:lnSpc>
              <a:buFontTx/>
              <a:buNone/>
            </a:pPr>
            <a:r>
              <a:rPr lang="en-US" altLang="zh-TW" sz="2400" dirty="0" smtClean="0"/>
              <a:t>Robert Chu, OME</a:t>
            </a:r>
          </a:p>
          <a:p>
            <a:pPr marL="0" indent="0" algn="ctr" eaLnBrk="1" hangingPunct="1">
              <a:lnSpc>
                <a:spcPct val="80000"/>
              </a:lnSpc>
              <a:buFontTx/>
              <a:buNone/>
            </a:pPr>
            <a:r>
              <a:rPr lang="en-US" altLang="zh-TW" sz="2400" dirty="0" smtClean="0"/>
              <a:t>Lorraine Wilcox, L.Ac.       </a:t>
            </a:r>
          </a:p>
          <a:p>
            <a:pPr marL="0" indent="0" algn="ctr" eaLnBrk="1" hangingPunct="1">
              <a:lnSpc>
                <a:spcPct val="80000"/>
              </a:lnSpc>
              <a:buFontTx/>
              <a:buNone/>
            </a:pPr>
            <a:r>
              <a:rPr lang="en-US" altLang="zh-TW" sz="2400" dirty="0" smtClean="0"/>
              <a:t>Donna Chow, L.Ac., DiplOM</a:t>
            </a:r>
          </a:p>
          <a:p>
            <a:pPr marL="0" indent="0" algn="ctr" eaLnBrk="1" hangingPunct="1">
              <a:lnSpc>
                <a:spcPct val="80000"/>
              </a:lnSpc>
              <a:buFontTx/>
              <a:buNone/>
            </a:pPr>
            <a:r>
              <a:rPr lang="en-US" altLang="zh-TW" sz="2400" dirty="0" smtClean="0"/>
              <a:t>Special thanks to Drs. Chen Juan, Huang Di, Wang Shi Qi, Cai Xiang, Tang Ying and several other doctors who wish to remain “anonymous.”</a:t>
            </a:r>
          </a:p>
          <a:p>
            <a:pPr marL="0" indent="0" algn="ctr" eaLnBrk="1" hangingPunct="1">
              <a:lnSpc>
                <a:spcPct val="80000"/>
              </a:lnSpc>
              <a:buFontTx/>
              <a:buNone/>
            </a:pPr>
            <a:endParaRPr lang="en-US" altLang="zh-TW" sz="2800" dirty="0" smtClean="0"/>
          </a:p>
          <a:p>
            <a:pPr marL="0" indent="0" algn="ctr" eaLnBrk="1" hangingPunct="1">
              <a:lnSpc>
                <a:spcPct val="80000"/>
              </a:lnSpc>
              <a:buFontTx/>
              <a:buNone/>
            </a:pPr>
            <a:endParaRPr lang="en-US" altLang="zh-TW" sz="2000" b="1" dirty="0" smtClean="0"/>
          </a:p>
          <a:p>
            <a:pPr marL="0" indent="0" algn="ctr" eaLnBrk="1" hangingPunct="1">
              <a:lnSpc>
                <a:spcPct val="80000"/>
              </a:lnSpc>
              <a:buFontTx/>
              <a:buNone/>
            </a:pPr>
            <a:endParaRPr lang="en-US" altLang="zh-TW" sz="2000" b="1" dirty="0" smtClean="0"/>
          </a:p>
        </p:txBody>
      </p:sp>
      <p:sp>
        <p:nvSpPr>
          <p:cNvPr id="4100" name="Rectangle 4"/>
          <p:cNvSpPr>
            <a:spLocks noChangeArrowheads="1"/>
          </p:cNvSpPr>
          <p:nvPr/>
        </p:nvSpPr>
        <p:spPr bwMode="auto">
          <a:xfrm>
            <a:off x="0" y="6553200"/>
            <a:ext cx="7543800" cy="336550"/>
          </a:xfrm>
          <a:prstGeom prst="rect">
            <a:avLst/>
          </a:prstGeom>
          <a:noFill/>
          <a:ln w="9525">
            <a:noFill/>
            <a:miter lim="800000"/>
            <a:headEnd/>
            <a:tailEnd/>
          </a:ln>
        </p:spPr>
        <p:txBody>
          <a:bodyPr>
            <a:spAutoFit/>
          </a:bodyPr>
          <a:lstStyle/>
          <a:p>
            <a:r>
              <a:rPr lang="en-US" altLang="zh-TW" sz="800" dirty="0">
                <a:solidFill>
                  <a:schemeClr val="bg2"/>
                </a:solidFill>
              </a:rPr>
              <a:t>Lotus Institute of Integrative Medicine, PO Box 92493, City of Industry, CA 91715</a:t>
            </a:r>
          </a:p>
          <a:p>
            <a:r>
              <a:rPr lang="en-US" altLang="zh-TW" sz="800" dirty="0">
                <a:solidFill>
                  <a:schemeClr val="bg2"/>
                </a:solidFill>
              </a:rPr>
              <a:t>Shall not be copied, duplicated, or distributed in any format or be used for teaching without prior written consent from Lotus Institute of Integrative Medicine</a:t>
            </a:r>
          </a:p>
        </p:txBody>
      </p:sp>
    </p:spTree>
  </p:cSld>
  <p:clrMapOvr>
    <a:masterClrMapping/>
  </p:clrMapOvr>
  <p:transition>
    <p:random/>
    <p:sndAc>
      <p:stSnd>
        <p:snd r:embed="rId3" name="WHOOSH.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 Diagnosis</a:t>
            </a:r>
            <a:endParaRPr lang="en-US" dirty="0"/>
          </a:p>
        </p:txBody>
      </p:sp>
      <p:sp>
        <p:nvSpPr>
          <p:cNvPr id="3" name="Content Placeholder 2"/>
          <p:cNvSpPr>
            <a:spLocks noGrp="1"/>
          </p:cNvSpPr>
          <p:nvPr>
            <p:ph idx="1"/>
          </p:nvPr>
        </p:nvSpPr>
        <p:spPr>
          <a:xfrm>
            <a:off x="609600" y="1676400"/>
            <a:ext cx="7467600" cy="4343400"/>
          </a:xfrm>
        </p:spPr>
        <p:txBody>
          <a:bodyPr/>
          <a:lstStyle/>
          <a:p>
            <a:r>
              <a:rPr lang="en-US" dirty="0" smtClean="0"/>
              <a:t>Lymphopenia is common, seen in ~80% of patients.</a:t>
            </a:r>
          </a:p>
          <a:p>
            <a:r>
              <a:rPr lang="en-US" dirty="0" smtClean="0"/>
              <a:t>Mild thrombocytopenia is common (but platelets are rarely &lt;100). </a:t>
            </a:r>
            <a:r>
              <a:rPr lang="en-US" smtClean="0"/>
              <a:t> </a:t>
            </a:r>
          </a:p>
          <a:p>
            <a:pPr>
              <a:buNone/>
            </a:pPr>
            <a:r>
              <a:rPr lang="en-US" smtClean="0"/>
              <a:t>	Lower </a:t>
            </a:r>
            <a:r>
              <a:rPr lang="en-US" dirty="0" smtClean="0"/>
              <a:t>platelet count is a poor prognostic sign.</a:t>
            </a:r>
          </a:p>
          <a:p>
            <a:endParaRPr lang="en-US" dirty="0" smtClean="0"/>
          </a:p>
          <a:p>
            <a:endParaRPr lang="en-US" sz="1000" dirty="0" smtClean="0"/>
          </a:p>
          <a:p>
            <a:endParaRPr lang="en-US" sz="1000" dirty="0" smtClean="0"/>
          </a:p>
          <a:p>
            <a:r>
              <a:rPr lang="en-US" sz="1000" dirty="0" smtClean="0"/>
              <a:t>Guan W et al. Clinical Characteristics of Coronavirus Disease 2019 in China. The New England Journal of Medicine. February 28, 2020.</a:t>
            </a:r>
          </a:p>
          <a:p>
            <a:r>
              <a:rPr lang="en-US" sz="1000" dirty="0" smtClean="0"/>
              <a:t>Ruan Q et al. Clinical predictors of mortality due to COVID-19 based on an analysis of data of 150 patients from Wuhan, China. Intensive Care Med https://doi.org/10.1007/s00134-020-05991-x</a:t>
            </a:r>
            <a:endParaRPr lang="en-US" sz="1000"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609600"/>
            <a:ext cx="8229600" cy="762000"/>
          </a:xfrm>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304800" y="381000"/>
            <a:ext cx="8541657" cy="3352800"/>
          </a:xfrm>
          <a:prstGeom prst="rect">
            <a:avLst/>
          </a:prstGeom>
          <a:noFill/>
          <a:ln w="9525">
            <a:noFill/>
            <a:miter lim="800000"/>
            <a:headEnd/>
            <a:tailEnd/>
          </a:ln>
          <a:effectLst/>
        </p:spPr>
      </p:pic>
      <p:pic>
        <p:nvPicPr>
          <p:cNvPr id="7170" name="Picture 2"/>
          <p:cNvPicPr>
            <a:picLocks noChangeAspect="1" noChangeArrowheads="1"/>
          </p:cNvPicPr>
          <p:nvPr/>
        </p:nvPicPr>
        <p:blipFill>
          <a:blip r:embed="rId3"/>
          <a:srcRect/>
          <a:stretch>
            <a:fillRect/>
          </a:stretch>
        </p:blipFill>
        <p:spPr bwMode="auto">
          <a:xfrm>
            <a:off x="304800" y="3810000"/>
            <a:ext cx="8534401" cy="1981200"/>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endParaRPr lang="en-US" dirty="0"/>
          </a:p>
        </p:txBody>
      </p:sp>
      <p:sp>
        <p:nvSpPr>
          <p:cNvPr id="3" name="Content Placeholder 2"/>
          <p:cNvSpPr>
            <a:spLocks noGrp="1"/>
          </p:cNvSpPr>
          <p:nvPr>
            <p:ph idx="1"/>
          </p:nvPr>
        </p:nvSpPr>
        <p:spPr>
          <a:xfrm>
            <a:off x="609600" y="1676400"/>
            <a:ext cx="8001000" cy="4343400"/>
          </a:xfrm>
        </p:spPr>
        <p:txBody>
          <a:bodyPr/>
          <a:lstStyle/>
          <a:p>
            <a:r>
              <a:rPr lang="en-US" sz="2800" i="1" smtClean="0"/>
              <a:t>Jin Yin Hua</a:t>
            </a:r>
            <a:r>
              <a:rPr lang="en-US" sz="2800" smtClean="0"/>
              <a:t> inhibits SARS-CoV replication at </a:t>
            </a:r>
            <a:r>
              <a:rPr lang="en-US" sz="2800" smtClean="0"/>
              <a:t>non-toxic </a:t>
            </a:r>
            <a:r>
              <a:rPr lang="en-US" sz="2800" smtClean="0"/>
              <a:t>concentration, of 21 herbs tested.</a:t>
            </a:r>
            <a:endParaRPr lang="en-US" sz="2800" i="1" smtClean="0"/>
          </a:p>
          <a:p>
            <a:pPr lvl="1"/>
            <a:r>
              <a:rPr lang="en-US" sz="2400" smtClean="0"/>
              <a:t>Others require high concentration.</a:t>
            </a:r>
          </a:p>
          <a:p>
            <a:endParaRPr lang="en-US" sz="2800" i="1" smtClean="0"/>
          </a:p>
          <a:p>
            <a:endParaRPr lang="en-US" sz="2800" i="1" smtClean="0"/>
          </a:p>
          <a:p>
            <a:endParaRPr lang="en-US" sz="2800" i="1" smtClean="0"/>
          </a:p>
          <a:p>
            <a:endParaRPr lang="en-US" sz="2800" i="1" smtClean="0"/>
          </a:p>
          <a:p>
            <a:endParaRPr lang="en-US" sz="2800" i="1" smtClean="0"/>
          </a:p>
          <a:p>
            <a:endParaRPr lang="en-US" sz="1200" i="1" smtClean="0"/>
          </a:p>
          <a:p>
            <a:pPr algn="just"/>
            <a:endParaRPr lang="en-US" sz="1000" dirty="0" smtClean="0"/>
          </a:p>
          <a:p>
            <a:pPr algn="just"/>
            <a:r>
              <a:rPr lang="en-US" sz="1000" smtClean="0"/>
              <a:t>Li </a:t>
            </a:r>
            <a:r>
              <a:rPr lang="en-US" sz="1000" dirty="0" smtClean="0"/>
              <a:t>Y, Ooi LS, Wang H, But PP, Ooi VE. Antiviral activities of medicinal herbs traditionally used </a:t>
            </a:r>
            <a:r>
              <a:rPr lang="en-US" sz="1000" smtClean="0"/>
              <a:t>in </a:t>
            </a:r>
            <a:endParaRPr lang="en-US" sz="1000" smtClean="0"/>
          </a:p>
          <a:p>
            <a:pPr algn="just">
              <a:buNone/>
            </a:pPr>
            <a:r>
              <a:rPr lang="en-US" sz="1000" smtClean="0"/>
              <a:t>	</a:t>
            </a:r>
            <a:r>
              <a:rPr lang="en-US" sz="1000" smtClean="0"/>
              <a:t>southern </a:t>
            </a:r>
            <a:r>
              <a:rPr lang="en-US" sz="1000" dirty="0" smtClean="0"/>
              <a:t>mainland China. Phytother Res 2004; 18: 718-722. </a:t>
            </a:r>
            <a:endParaRPr lang="en-US" sz="1000"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i="1" dirty="0" smtClean="0"/>
              <a:t>Ban</a:t>
            </a:r>
            <a:r>
              <a:rPr lang="fr-FR" dirty="0" smtClean="0"/>
              <a:t> </a:t>
            </a:r>
            <a:r>
              <a:rPr lang="fr-FR" i="1" dirty="0" smtClean="0"/>
              <a:t>Lan</a:t>
            </a:r>
            <a:r>
              <a:rPr lang="fr-FR" dirty="0" smtClean="0"/>
              <a:t> </a:t>
            </a:r>
            <a:r>
              <a:rPr lang="fr-FR" i="1" dirty="0" smtClean="0"/>
              <a:t>Gen</a:t>
            </a:r>
            <a:r>
              <a:rPr lang="fr-FR" dirty="0" smtClean="0"/>
              <a:t> (Radix Isatidis)</a:t>
            </a:r>
            <a:endParaRPr lang="en-US" dirty="0"/>
          </a:p>
        </p:txBody>
      </p:sp>
      <p:sp>
        <p:nvSpPr>
          <p:cNvPr id="5" name="Content Placeholder 4"/>
          <p:cNvSpPr>
            <a:spLocks noGrp="1"/>
          </p:cNvSpPr>
          <p:nvPr>
            <p:ph sz="half" idx="1"/>
          </p:nvPr>
        </p:nvSpPr>
        <p:spPr/>
        <p:txBody>
          <a:bodyPr/>
          <a:lstStyle/>
          <a:p>
            <a:r>
              <a:rPr lang="en-US" sz="3200" dirty="0" smtClean="0"/>
              <a:t>Clears heat, eliminates toxins, cools blood and benefits the throat </a:t>
            </a:r>
          </a:p>
          <a:p>
            <a:endParaRPr lang="en-US" sz="3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11266" name="Picture 2"/>
          <p:cNvPicPr>
            <a:picLocks noGrp="1" noChangeAspect="1" noChangeArrowheads="1"/>
          </p:cNvPicPr>
          <p:nvPr>
            <p:ph sz="half" idx="2"/>
          </p:nvPr>
        </p:nvPicPr>
        <p:blipFill>
          <a:blip r:embed="rId2"/>
          <a:srcRect/>
          <a:stretch>
            <a:fillRect/>
          </a:stretch>
        </p:blipFill>
        <p:spPr bwMode="auto">
          <a:xfrm>
            <a:off x="4876800" y="2624449"/>
            <a:ext cx="4114800" cy="2447301"/>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i="1" dirty="0" smtClean="0"/>
              <a:t>Ban</a:t>
            </a:r>
            <a:r>
              <a:rPr lang="fr-FR" dirty="0" smtClean="0"/>
              <a:t> </a:t>
            </a:r>
            <a:r>
              <a:rPr lang="fr-FR" i="1" dirty="0" smtClean="0"/>
              <a:t>Lan</a:t>
            </a:r>
            <a:r>
              <a:rPr lang="fr-FR" dirty="0" smtClean="0"/>
              <a:t> </a:t>
            </a:r>
            <a:r>
              <a:rPr lang="fr-FR" i="1" dirty="0" smtClean="0"/>
              <a:t>Gen</a:t>
            </a:r>
            <a:r>
              <a:rPr lang="fr-FR" dirty="0" smtClean="0"/>
              <a:t> (Radix Isatidis)</a:t>
            </a:r>
            <a:endParaRPr lang="en-US" dirty="0"/>
          </a:p>
        </p:txBody>
      </p:sp>
      <p:sp>
        <p:nvSpPr>
          <p:cNvPr id="5" name="Content Placeholder 4"/>
          <p:cNvSpPr>
            <a:spLocks noGrp="1"/>
          </p:cNvSpPr>
          <p:nvPr>
            <p:ph sz="half" idx="1"/>
          </p:nvPr>
        </p:nvSpPr>
        <p:spPr/>
        <p:txBody>
          <a:bodyPr/>
          <a:lstStyle/>
          <a:p>
            <a:r>
              <a:rPr lang="en-US" sz="3200" dirty="0" smtClean="0"/>
              <a:t>Antibacterial</a:t>
            </a:r>
          </a:p>
          <a:p>
            <a:r>
              <a:rPr lang="en-US" sz="3200" dirty="0" smtClean="0"/>
              <a:t>Antitoxin</a:t>
            </a:r>
          </a:p>
          <a:p>
            <a:r>
              <a:rPr lang="en-US" sz="3200" dirty="0" smtClean="0"/>
              <a:t>Antiviral</a:t>
            </a:r>
          </a:p>
          <a:p>
            <a:r>
              <a:rPr lang="en-US" sz="3200" dirty="0" smtClean="0"/>
              <a:t>Anti-inflammatory</a:t>
            </a:r>
            <a:endParaRPr lang="en-US" sz="3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8" name="Picture 2"/>
          <p:cNvPicPr>
            <a:picLocks noGrp="1" noChangeAspect="1" noChangeArrowheads="1"/>
          </p:cNvPicPr>
          <p:nvPr>
            <p:ph sz="half" idx="2"/>
          </p:nvPr>
        </p:nvPicPr>
        <p:blipFill>
          <a:blip r:embed="rId2"/>
          <a:srcRect/>
          <a:stretch>
            <a:fillRect/>
          </a:stretch>
        </p:blipFill>
        <p:spPr bwMode="auto">
          <a:xfrm>
            <a:off x="4876800" y="2624449"/>
            <a:ext cx="4114800" cy="2447301"/>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i="1" dirty="0" smtClean="0"/>
              <a:t>Ban</a:t>
            </a:r>
            <a:r>
              <a:rPr lang="fr-FR" dirty="0" smtClean="0"/>
              <a:t> </a:t>
            </a:r>
            <a:r>
              <a:rPr lang="fr-FR" i="1" dirty="0" smtClean="0"/>
              <a:t>Lan</a:t>
            </a:r>
            <a:r>
              <a:rPr lang="fr-FR" dirty="0" smtClean="0"/>
              <a:t> </a:t>
            </a:r>
            <a:r>
              <a:rPr lang="fr-FR" i="1" dirty="0" smtClean="0"/>
              <a:t>Gen</a:t>
            </a:r>
            <a:r>
              <a:rPr lang="fr-FR" dirty="0" smtClean="0"/>
              <a:t> (Radix Isatidis)</a:t>
            </a:r>
            <a:endParaRPr lang="en-US" dirty="0"/>
          </a:p>
        </p:txBody>
      </p:sp>
      <p:sp>
        <p:nvSpPr>
          <p:cNvPr id="5" name="Content Placeholder 4"/>
          <p:cNvSpPr>
            <a:spLocks noGrp="1"/>
          </p:cNvSpPr>
          <p:nvPr>
            <p:ph idx="1"/>
          </p:nvPr>
        </p:nvSpPr>
        <p:spPr>
          <a:xfrm>
            <a:off x="609600" y="1676400"/>
            <a:ext cx="8305800" cy="4191000"/>
          </a:xfrm>
        </p:spPr>
        <p:txBody>
          <a:bodyPr/>
          <a:lstStyle/>
          <a:p>
            <a:pPr lvl="0"/>
            <a:r>
              <a:rPr lang="en-US" sz="2800" b="1" dirty="0" smtClean="0"/>
              <a:t>Antiviral</a:t>
            </a:r>
            <a:r>
              <a:rPr lang="en-US" sz="2800" dirty="0" smtClean="0"/>
              <a:t>: </a:t>
            </a:r>
            <a:r>
              <a:rPr lang="fr-FR" sz="2800" i="1" dirty="0" smtClean="0"/>
              <a:t>Ban</a:t>
            </a:r>
            <a:r>
              <a:rPr lang="fr-FR" sz="2800" dirty="0" smtClean="0"/>
              <a:t> </a:t>
            </a:r>
            <a:r>
              <a:rPr lang="fr-FR" sz="2800" i="1" dirty="0" smtClean="0"/>
              <a:t>Lan</a:t>
            </a:r>
            <a:r>
              <a:rPr lang="fr-FR" sz="2800" dirty="0" smtClean="0"/>
              <a:t> </a:t>
            </a:r>
            <a:r>
              <a:rPr lang="fr-FR" sz="2800" i="1" dirty="0" smtClean="0"/>
              <a:t>Gen</a:t>
            </a:r>
            <a:r>
              <a:rPr lang="fr-FR" sz="2800" dirty="0" smtClean="0"/>
              <a:t> </a:t>
            </a:r>
            <a:r>
              <a:rPr lang="en-US" sz="2800" dirty="0" smtClean="0"/>
              <a:t>exerts antiviral effect against influenza A virus, seasonal influenza virus, human or avian influenza virus, novel swine-originating influenza virus, Japanese encephalitis virus, adenovirus, herpes simplex virus, hepatitis B virus, human cytomegalovirus, swine pseudorabies virus, coxsackie virus B</a:t>
            </a:r>
            <a:r>
              <a:rPr lang="en-US" sz="2800" baseline="-25000" dirty="0" smtClean="0"/>
              <a:t>3</a:t>
            </a:r>
            <a:r>
              <a:rPr lang="en-US" sz="2800" dirty="0" smtClean="0"/>
              <a:t>.</a:t>
            </a:r>
          </a:p>
          <a:p>
            <a:pPr lvl="0"/>
            <a:r>
              <a:rPr lang="en-US" sz="1200" dirty="0" smtClean="0"/>
              <a:t>Hsuan SL, </a:t>
            </a:r>
            <a:r>
              <a:rPr lang="fr-FR" sz="1200" dirty="0" smtClean="0"/>
              <a:t>et al</a:t>
            </a:r>
            <a:r>
              <a:rPr lang="en-US" sz="1200" dirty="0" smtClean="0"/>
              <a:t>. The cytotoxicity to leukemia cells and antiviral effects of Isatis indigotica extracts on pseudorabies virus. J Ethnopharmacol. 2009 May 4;123(1):61-7. Epub 2009 Mar 4.</a:t>
            </a:r>
          </a:p>
          <a:p>
            <a:r>
              <a:rPr lang="en-US" sz="1200" dirty="0" smtClean="0"/>
              <a:t>Chen C, et al. Zhongyao Yaolixue, 2</a:t>
            </a:r>
            <a:r>
              <a:rPr lang="en-US" sz="1200" baseline="30000" dirty="0" smtClean="0"/>
              <a:t>nd</a:t>
            </a:r>
            <a:r>
              <a:rPr lang="en-US" sz="1200" dirty="0" smtClean="0"/>
              <a:t> Edition. Shanghai Science and Technology Publishing, 2015; 88-90.</a:t>
            </a:r>
          </a:p>
          <a:p>
            <a:r>
              <a:rPr lang="fr-FR" sz="1200" dirty="0" smtClean="0"/>
              <a:t>Yang Z, et al. </a:t>
            </a:r>
            <a:r>
              <a:rPr lang="en-US" sz="1200" dirty="0" smtClean="0"/>
              <a:t>Antiviral activity of Isatis indigotica root-derived clemastanin B against human and avian influenza A and B viruses in vitro. Int J Mol Med. 2013 Apr;31(4):867-73. </a:t>
            </a:r>
          </a:p>
          <a:p>
            <a:r>
              <a:rPr lang="en-US" sz="1200" dirty="0" smtClean="0"/>
              <a:t>Wang XL, et al. Chemical consitituents from root of Isatis indigotica. Zhongguo Zhong Yao Za Zhi. 2013 Apr;38(8):1172-82.</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srcRect/>
          <a:stretch>
            <a:fillRect/>
          </a:stretch>
        </p:blipFill>
        <p:spPr bwMode="auto">
          <a:xfrm>
            <a:off x="228600" y="228599"/>
            <a:ext cx="8763000" cy="4416103"/>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a:srcRect/>
          <a:stretch>
            <a:fillRect/>
          </a:stretch>
        </p:blipFill>
        <p:spPr bwMode="auto">
          <a:xfrm>
            <a:off x="228600" y="4724400"/>
            <a:ext cx="8763000" cy="1828800"/>
          </a:xfrm>
          <a:prstGeom prst="rect">
            <a:avLst/>
          </a:prstGeom>
          <a:noFill/>
          <a:ln w="9525">
            <a:noFill/>
            <a:miter lim="800000"/>
            <a:headEnd/>
            <a:tailEnd/>
          </a:ln>
          <a:effec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i="1" dirty="0" smtClean="0"/>
              <a:t>Ban</a:t>
            </a:r>
            <a:r>
              <a:rPr lang="fr-FR" dirty="0" smtClean="0"/>
              <a:t> </a:t>
            </a:r>
            <a:r>
              <a:rPr lang="fr-FR" i="1" dirty="0" smtClean="0"/>
              <a:t>Lan</a:t>
            </a:r>
            <a:r>
              <a:rPr lang="fr-FR" dirty="0" smtClean="0"/>
              <a:t> </a:t>
            </a:r>
            <a:r>
              <a:rPr lang="fr-FR" i="1" dirty="0" smtClean="0"/>
              <a:t>Gen</a:t>
            </a:r>
            <a:r>
              <a:rPr lang="fr-FR" dirty="0" smtClean="0"/>
              <a:t> (Radix Isatidis)</a:t>
            </a:r>
            <a:endParaRPr lang="en-US" dirty="0"/>
          </a:p>
        </p:txBody>
      </p:sp>
      <p:sp>
        <p:nvSpPr>
          <p:cNvPr id="3" name="Content Placeholder 2"/>
          <p:cNvSpPr>
            <a:spLocks noGrp="1"/>
          </p:cNvSpPr>
          <p:nvPr>
            <p:ph idx="1"/>
          </p:nvPr>
        </p:nvSpPr>
        <p:spPr/>
        <p:txBody>
          <a:bodyPr/>
          <a:lstStyle/>
          <a:p>
            <a:r>
              <a:rPr lang="fr-FR" sz="2800" i="1" dirty="0" smtClean="0"/>
              <a:t>Ban</a:t>
            </a:r>
            <a:r>
              <a:rPr lang="fr-FR" sz="2800" dirty="0" smtClean="0"/>
              <a:t> </a:t>
            </a:r>
            <a:r>
              <a:rPr lang="fr-FR" sz="2800" i="1" dirty="0" smtClean="0"/>
              <a:t>Lan</a:t>
            </a:r>
            <a:r>
              <a:rPr lang="fr-FR" sz="2800" dirty="0" smtClean="0"/>
              <a:t> </a:t>
            </a:r>
            <a:r>
              <a:rPr lang="fr-FR" sz="2800" i="1" dirty="0" smtClean="0"/>
              <a:t>Gen</a:t>
            </a:r>
            <a:r>
              <a:rPr lang="fr-FR" sz="2800" dirty="0" smtClean="0"/>
              <a:t> shows </a:t>
            </a:r>
            <a:r>
              <a:rPr lang="en-US" sz="2800" dirty="0" smtClean="0"/>
              <a:t>direct effect to inhibit the enzyme activity of SARS coronavirus.</a:t>
            </a:r>
          </a:p>
          <a:p>
            <a:endParaRPr lang="en-US" dirty="0" smtClean="0"/>
          </a:p>
          <a:p>
            <a:endParaRPr lang="en-US"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smtClean="0"/>
          </a:p>
          <a:p>
            <a:endParaRPr lang="en-US" sz="1000" smtClean="0"/>
          </a:p>
          <a:p>
            <a:endParaRPr lang="en-US" sz="1000" smtClean="0"/>
          </a:p>
          <a:p>
            <a:endParaRPr lang="en-US" sz="1000" smtClean="0"/>
          </a:p>
          <a:p>
            <a:r>
              <a:rPr lang="en-US" sz="1000" smtClean="0"/>
              <a:t>Lin </a:t>
            </a:r>
            <a:r>
              <a:rPr lang="en-US" sz="1000" dirty="0" smtClean="0"/>
              <a:t>CW, Tsai FJ, Tsai CH, Lai CC, Wan L, Ho TY, et al. AntiSARS coronavirus 3C-like protease effects </a:t>
            </a:r>
            <a:r>
              <a:rPr lang="en-US" sz="1000" smtClean="0"/>
              <a:t>of </a:t>
            </a:r>
            <a:endParaRPr lang="en-US" sz="1000" smtClean="0"/>
          </a:p>
          <a:p>
            <a:pPr>
              <a:buNone/>
            </a:pPr>
            <a:r>
              <a:rPr lang="en-US" sz="1000" smtClean="0"/>
              <a:t>	</a:t>
            </a:r>
            <a:r>
              <a:rPr lang="en-US" sz="1000" smtClean="0"/>
              <a:t>Isatis </a:t>
            </a:r>
            <a:r>
              <a:rPr lang="en-US" sz="1000" dirty="0" smtClean="0"/>
              <a:t>indigotica root and plant-derived phenolic compounds. Antiviral Res 2005; 68: 36-42.</a:t>
            </a:r>
            <a:endParaRPr lang="en-US" sz="1000"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Yu</a:t>
            </a:r>
            <a:r>
              <a:rPr lang="en-US" dirty="0" smtClean="0"/>
              <a:t> </a:t>
            </a:r>
            <a:r>
              <a:rPr lang="en-US" i="1" dirty="0" smtClean="0"/>
              <a:t>Xing</a:t>
            </a:r>
            <a:r>
              <a:rPr lang="en-US" dirty="0" smtClean="0"/>
              <a:t> </a:t>
            </a:r>
            <a:r>
              <a:rPr lang="en-US" i="1" dirty="0" smtClean="0"/>
              <a:t>Cao</a:t>
            </a:r>
            <a:r>
              <a:rPr lang="en-US" dirty="0" smtClean="0"/>
              <a:t> (Herba Houttuyniae)</a:t>
            </a:r>
            <a:endParaRPr lang="en-US" dirty="0"/>
          </a:p>
        </p:txBody>
      </p:sp>
      <p:sp>
        <p:nvSpPr>
          <p:cNvPr id="5" name="Content Placeholder 4"/>
          <p:cNvSpPr>
            <a:spLocks noGrp="1"/>
          </p:cNvSpPr>
          <p:nvPr>
            <p:ph sz="half" idx="1"/>
          </p:nvPr>
        </p:nvSpPr>
        <p:spPr/>
        <p:txBody>
          <a:bodyPr/>
          <a:lstStyle/>
          <a:p>
            <a:pPr lvl="0"/>
            <a:r>
              <a:rPr lang="en-US" sz="3200" dirty="0" smtClean="0"/>
              <a:t>Clears heat, eliminates toxins and drains pus</a:t>
            </a:r>
          </a:p>
          <a:p>
            <a:pPr lvl="0"/>
            <a:r>
              <a:rPr lang="en-US" sz="3200" dirty="0" smtClean="0"/>
              <a:t>Promotes normal urination</a:t>
            </a:r>
          </a:p>
          <a:p>
            <a:endParaRPr lang="en-US" sz="3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13314" name="Picture 2"/>
          <p:cNvPicPr>
            <a:picLocks noGrp="1" noChangeAspect="1" noChangeArrowheads="1"/>
          </p:cNvPicPr>
          <p:nvPr>
            <p:ph sz="half" idx="2"/>
          </p:nvPr>
        </p:nvPicPr>
        <p:blipFill>
          <a:blip r:embed="rId2"/>
          <a:srcRect/>
          <a:stretch>
            <a:fillRect/>
          </a:stretch>
        </p:blipFill>
        <p:spPr bwMode="auto">
          <a:xfrm>
            <a:off x="4876800" y="2633944"/>
            <a:ext cx="4114800" cy="2428312"/>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Yu</a:t>
            </a:r>
            <a:r>
              <a:rPr lang="en-US" dirty="0" smtClean="0"/>
              <a:t> </a:t>
            </a:r>
            <a:r>
              <a:rPr lang="en-US" i="1" dirty="0" smtClean="0"/>
              <a:t>Xing</a:t>
            </a:r>
            <a:r>
              <a:rPr lang="en-US" dirty="0" smtClean="0"/>
              <a:t> </a:t>
            </a:r>
            <a:r>
              <a:rPr lang="en-US" i="1" dirty="0" smtClean="0"/>
              <a:t>Cao</a:t>
            </a:r>
            <a:r>
              <a:rPr lang="en-US" dirty="0" smtClean="0"/>
              <a:t> (Herba Houttuyniae)</a:t>
            </a:r>
            <a:endParaRPr lang="en-US" dirty="0"/>
          </a:p>
        </p:txBody>
      </p:sp>
      <p:sp>
        <p:nvSpPr>
          <p:cNvPr id="5" name="Content Placeholder 4"/>
          <p:cNvSpPr>
            <a:spLocks noGrp="1"/>
          </p:cNvSpPr>
          <p:nvPr>
            <p:ph sz="half" idx="1"/>
          </p:nvPr>
        </p:nvSpPr>
        <p:spPr/>
        <p:txBody>
          <a:bodyPr/>
          <a:lstStyle/>
          <a:p>
            <a:r>
              <a:rPr lang="en-US" sz="3200" dirty="0" smtClean="0"/>
              <a:t>Antibacterial</a:t>
            </a:r>
          </a:p>
          <a:p>
            <a:r>
              <a:rPr lang="en-US" sz="3200" dirty="0" smtClean="0"/>
              <a:t>Antiviral</a:t>
            </a:r>
          </a:p>
          <a:p>
            <a:r>
              <a:rPr lang="en-US" sz="3200" dirty="0" smtClean="0"/>
              <a:t>Anti-inflammatory</a:t>
            </a:r>
            <a:endParaRPr lang="en-US"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8" name="Picture 2"/>
          <p:cNvPicPr>
            <a:picLocks noGrp="1" noChangeAspect="1" noChangeArrowheads="1"/>
          </p:cNvPicPr>
          <p:nvPr>
            <p:ph sz="half" idx="2"/>
          </p:nvPr>
        </p:nvPicPr>
        <p:blipFill>
          <a:blip r:embed="rId2"/>
          <a:srcRect/>
          <a:stretch>
            <a:fillRect/>
          </a:stretch>
        </p:blipFill>
        <p:spPr bwMode="auto">
          <a:xfrm>
            <a:off x="4876800" y="2633944"/>
            <a:ext cx="4114800" cy="2428312"/>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Yu</a:t>
            </a:r>
            <a:r>
              <a:rPr lang="en-US" dirty="0" smtClean="0"/>
              <a:t> </a:t>
            </a:r>
            <a:r>
              <a:rPr lang="en-US" i="1" dirty="0" smtClean="0"/>
              <a:t>Xing</a:t>
            </a:r>
            <a:r>
              <a:rPr lang="en-US" dirty="0" smtClean="0"/>
              <a:t> </a:t>
            </a:r>
            <a:r>
              <a:rPr lang="en-US" i="1" dirty="0" smtClean="0"/>
              <a:t>Cao</a:t>
            </a:r>
            <a:r>
              <a:rPr lang="en-US" dirty="0" smtClean="0"/>
              <a:t> (Herba Houttuyniae)</a:t>
            </a:r>
            <a:endParaRPr lang="en-US" dirty="0"/>
          </a:p>
        </p:txBody>
      </p:sp>
      <p:sp>
        <p:nvSpPr>
          <p:cNvPr id="5" name="Content Placeholder 4"/>
          <p:cNvSpPr>
            <a:spLocks noGrp="1"/>
          </p:cNvSpPr>
          <p:nvPr>
            <p:ph idx="1"/>
          </p:nvPr>
        </p:nvSpPr>
        <p:spPr>
          <a:xfrm>
            <a:off x="609600" y="1676400"/>
            <a:ext cx="8305800" cy="4191000"/>
          </a:xfrm>
        </p:spPr>
        <p:txBody>
          <a:bodyPr/>
          <a:lstStyle/>
          <a:p>
            <a:pPr lvl="0"/>
            <a:r>
              <a:rPr lang="en-US" sz="2800" b="1" dirty="0" smtClean="0"/>
              <a:t>Antiviral and virucidal</a:t>
            </a:r>
            <a:r>
              <a:rPr lang="en-US" sz="2800" dirty="0" smtClean="0"/>
              <a:t>: </a:t>
            </a:r>
            <a:r>
              <a:rPr lang="en-US" sz="2800" i="1" dirty="0" smtClean="0"/>
              <a:t>Yu Xing Cao</a:t>
            </a:r>
            <a:r>
              <a:rPr lang="en-US" sz="2800" dirty="0" smtClean="0"/>
              <a:t> has antiviral effect against numerous types of viruses: herpes simplex virus (HSV), acyclovir-resistant HSV, H1N1 influenza virus, pseudorabies herpes, influenza virus, and human immunodeficiency virus.</a:t>
            </a:r>
          </a:p>
          <a:p>
            <a:r>
              <a:rPr lang="en-US" sz="1200" dirty="0" smtClean="0"/>
              <a:t>Chiang LC, et al. Anti-Herpes simplex virus activity of Bidens pilosa and Houttuynia cordata. Am J Chin Med. 2003;31(3):355-62.</a:t>
            </a:r>
          </a:p>
          <a:p>
            <a:r>
              <a:rPr lang="en-US" sz="1200" dirty="0" smtClean="0"/>
              <a:t>Chou SC, et al. The constituents and their bioactivities of Houttuynia cordata. Chem Pharm Bull (Tokyo). 2009 Nov;57(11):1227-30.</a:t>
            </a:r>
          </a:p>
          <a:p>
            <a:r>
              <a:rPr lang="en-US" sz="1200" dirty="0" smtClean="0"/>
              <a:t>Ren X, et al. The effect of Houttuynia cordata injection on pseudorabies herpesvirus (PrV) infection in vitro. Pharm Biol. 2011 Feb;49(2):161-6.</a:t>
            </a:r>
          </a:p>
          <a:p>
            <a:r>
              <a:rPr lang="en-US" sz="1200" dirty="0" smtClean="0"/>
              <a:t>Hayashi K, et al. Virucidal effects of the steam distillate from Houttuynia cordata and its components on HSV-1, influenza virus, and HIV. Planta Med. 1995 Jun;61(3):237-41.</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 Treatment</a:t>
            </a:r>
            <a:endParaRPr lang="en-US" dirty="0"/>
          </a:p>
        </p:txBody>
      </p:sp>
      <p:sp>
        <p:nvSpPr>
          <p:cNvPr id="3" name="Content Placeholder 2"/>
          <p:cNvSpPr>
            <a:spLocks noGrp="1"/>
          </p:cNvSpPr>
          <p:nvPr>
            <p:ph idx="1"/>
          </p:nvPr>
        </p:nvSpPr>
        <p:spPr/>
        <p:txBody>
          <a:bodyPr/>
          <a:lstStyle/>
          <a:p>
            <a:r>
              <a:rPr lang="en-US" dirty="0" smtClean="0"/>
              <a:t>Acetaminophen, aspirin, ibuprofen</a:t>
            </a:r>
          </a:p>
          <a:p>
            <a:r>
              <a:rPr lang="en-US" dirty="0" smtClean="0"/>
              <a:t>Antiviral: remdesivir, lopinavir, ritonavir.</a:t>
            </a:r>
          </a:p>
          <a:p>
            <a:r>
              <a:rPr lang="en-US" dirty="0" smtClean="0"/>
              <a:t>Chloroquine </a:t>
            </a:r>
          </a:p>
          <a:p>
            <a:r>
              <a:rPr lang="en-US" dirty="0" smtClean="0"/>
              <a:t>Steroids</a:t>
            </a:r>
          </a:p>
          <a:p>
            <a:r>
              <a:rPr lang="en-US" dirty="0" smtClean="0"/>
              <a:t>Immunosuppressant</a:t>
            </a:r>
          </a:p>
          <a:p>
            <a:r>
              <a:rPr lang="en-US" dirty="0" smtClean="0"/>
              <a:t>Ventilator</a:t>
            </a:r>
          </a:p>
          <a:p>
            <a:r>
              <a:rPr lang="en-US" dirty="0" smtClean="0"/>
              <a:t>ECMO</a:t>
            </a:r>
          </a:p>
          <a:p>
            <a:pPr lvl="1"/>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1066800" y="228600"/>
            <a:ext cx="7010400" cy="4134338"/>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228600" y="4495800"/>
            <a:ext cx="8763000" cy="2165350"/>
          </a:xfrm>
          <a:prstGeom prst="rect">
            <a:avLst/>
          </a:prstGeom>
          <a:noFill/>
          <a:ln w="9525">
            <a:noFill/>
            <a:miter lim="800000"/>
            <a:headEnd/>
            <a:tailEnd/>
          </a:ln>
          <a:effec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Yu</a:t>
            </a:r>
            <a:r>
              <a:rPr lang="en-US" dirty="0" smtClean="0"/>
              <a:t> </a:t>
            </a:r>
            <a:r>
              <a:rPr lang="en-US" i="1" dirty="0" smtClean="0"/>
              <a:t>Xing</a:t>
            </a:r>
            <a:r>
              <a:rPr lang="en-US" dirty="0" smtClean="0"/>
              <a:t> </a:t>
            </a:r>
            <a:r>
              <a:rPr lang="en-US" i="1" dirty="0" smtClean="0"/>
              <a:t>Cao</a:t>
            </a:r>
            <a:r>
              <a:rPr lang="en-US" dirty="0" smtClean="0"/>
              <a:t> (Herba Houttuyniae)</a:t>
            </a:r>
            <a:endParaRPr lang="en-US" dirty="0"/>
          </a:p>
        </p:txBody>
      </p:sp>
      <p:sp>
        <p:nvSpPr>
          <p:cNvPr id="3" name="Content Placeholder 2"/>
          <p:cNvSpPr>
            <a:spLocks noGrp="1"/>
          </p:cNvSpPr>
          <p:nvPr>
            <p:ph idx="1"/>
          </p:nvPr>
        </p:nvSpPr>
        <p:spPr/>
        <p:txBody>
          <a:bodyPr/>
          <a:lstStyle/>
          <a:p>
            <a:r>
              <a:rPr lang="en-US" dirty="0" smtClean="0"/>
              <a:t>The water extract of </a:t>
            </a:r>
            <a:r>
              <a:rPr lang="en-US" i="1" dirty="0" smtClean="0"/>
              <a:t>Yu Xing Cao</a:t>
            </a:r>
            <a:r>
              <a:rPr lang="en-US" dirty="0" smtClean="0"/>
              <a:t> also demonstrates antiviral effect to treat coronavirus in severe acute respiratory syndrome (SARS</a:t>
            </a:r>
            <a:r>
              <a:rPr lang="en-US" smtClean="0"/>
              <a:t>). </a:t>
            </a:r>
            <a:endParaRPr lang="en-US" smtClean="0"/>
          </a:p>
          <a:p>
            <a:r>
              <a:rPr lang="en-US" i="1" smtClean="0"/>
              <a:t>Yu </a:t>
            </a:r>
            <a:r>
              <a:rPr lang="en-US" i="1" dirty="0" smtClean="0"/>
              <a:t>Xing Cao</a:t>
            </a:r>
            <a:r>
              <a:rPr lang="en-US" dirty="0" smtClean="0"/>
              <a:t> exhibits significant inhibitory effects on the virus, and increases the proliferation of lymphocytes in a dose-dependent manner.</a:t>
            </a:r>
          </a:p>
          <a:p>
            <a:endParaRPr lang="en-US" sz="1000" dirty="0" smtClean="0"/>
          </a:p>
          <a:p>
            <a:pPr>
              <a:buNone/>
            </a:pPr>
            <a:r>
              <a:rPr lang="en-US" sz="1000" dirty="0" smtClean="0"/>
              <a:t>Lau KM, et al. Immunomodulatory and anti-SARS activities of Houttuynia cordata. Institute of Chinese Medicine</a:t>
            </a:r>
            <a:r>
              <a:rPr lang="en-US" sz="1000" smtClean="0"/>
              <a:t>, </a:t>
            </a:r>
            <a:endParaRPr lang="en-US" sz="1000" smtClean="0"/>
          </a:p>
          <a:p>
            <a:pPr>
              <a:buNone/>
            </a:pPr>
            <a:r>
              <a:rPr lang="en-US" sz="1000" smtClean="0"/>
              <a:t>The </a:t>
            </a:r>
            <a:r>
              <a:rPr lang="en-US" sz="1000" dirty="0" smtClean="0"/>
              <a:t>Chinese University of Hong Kong, Shatin, Hong Kong SAR, China. J Ethnopharmacol. 2008 Jun 19;118(1):79-85. </a:t>
            </a:r>
          </a:p>
          <a:p>
            <a:endParaRPr lang="en-US" sz="10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Wu Bei Zi </a:t>
            </a:r>
            <a:r>
              <a:rPr lang="en-US" dirty="0" smtClean="0"/>
              <a:t>(Galla Chinensis) </a:t>
            </a:r>
            <a:endParaRPr lang="en-US" dirty="0"/>
          </a:p>
        </p:txBody>
      </p:sp>
      <p:sp>
        <p:nvSpPr>
          <p:cNvPr id="4" name="Content Placeholder 3"/>
          <p:cNvSpPr>
            <a:spLocks noGrp="1"/>
          </p:cNvSpPr>
          <p:nvPr>
            <p:ph sz="half" idx="1"/>
          </p:nvPr>
        </p:nvSpPr>
        <p:spPr/>
        <p:txBody>
          <a:bodyPr/>
          <a:lstStyle/>
          <a:p>
            <a:pPr lvl="0"/>
            <a:r>
              <a:rPr lang="en-US" sz="2400" dirty="0" smtClean="0"/>
              <a:t>Contains leakage of lung qi, clears deficiency fire</a:t>
            </a:r>
          </a:p>
          <a:p>
            <a:pPr lvl="0"/>
            <a:r>
              <a:rPr lang="en-US" sz="2400" dirty="0" smtClean="0"/>
              <a:t>Binds the intestines</a:t>
            </a:r>
          </a:p>
          <a:p>
            <a:pPr lvl="0"/>
            <a:r>
              <a:rPr lang="en-US" sz="2400" dirty="0" smtClean="0"/>
              <a:t>Consolidates kidney </a:t>
            </a:r>
            <a:r>
              <a:rPr lang="en-US" sz="2400" i="1" dirty="0" smtClean="0"/>
              <a:t>jing</a:t>
            </a:r>
            <a:r>
              <a:rPr lang="en-US" sz="2400" dirty="0" smtClean="0"/>
              <a:t> (essence)</a:t>
            </a:r>
          </a:p>
          <a:p>
            <a:pPr lvl="0"/>
            <a:r>
              <a:rPr lang="en-US" sz="2400" dirty="0" smtClean="0"/>
              <a:t>Restrains sweating</a:t>
            </a:r>
          </a:p>
          <a:p>
            <a:pPr lvl="0"/>
            <a:r>
              <a:rPr lang="en-US" sz="2400" dirty="0" smtClean="0"/>
              <a:t>Stops bleeding</a:t>
            </a:r>
          </a:p>
          <a:p>
            <a:pPr lvl="0"/>
            <a:r>
              <a:rPr lang="en-US" sz="2400" dirty="0" smtClean="0"/>
              <a:t>Eliminates toxins and reduces swelling</a:t>
            </a:r>
          </a:p>
          <a:p>
            <a:endParaRPr lang="en-US" sz="2400" dirty="0"/>
          </a:p>
        </p:txBody>
      </p:sp>
      <p:pic>
        <p:nvPicPr>
          <p:cNvPr id="153601" name="Picture 1"/>
          <p:cNvPicPr>
            <a:picLocks noGrp="1" noChangeAspect="1" noChangeArrowheads="1"/>
          </p:cNvPicPr>
          <p:nvPr>
            <p:ph sz="half" idx="2"/>
          </p:nvPr>
        </p:nvPicPr>
        <p:blipFill>
          <a:blip r:embed="rId2"/>
          <a:srcRect/>
          <a:stretch>
            <a:fillRect/>
          </a:stretch>
        </p:blipFill>
        <p:spPr bwMode="auto">
          <a:xfrm>
            <a:off x="4884420" y="2343150"/>
            <a:ext cx="4099560" cy="3009900"/>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Wu Bei Zi </a:t>
            </a:r>
            <a:r>
              <a:rPr lang="en-US" dirty="0" smtClean="0"/>
              <a:t>(Galla Chinensis) </a:t>
            </a:r>
            <a:endParaRPr lang="en-US" dirty="0"/>
          </a:p>
        </p:txBody>
      </p:sp>
      <p:sp>
        <p:nvSpPr>
          <p:cNvPr id="3" name="Content Placeholder 2"/>
          <p:cNvSpPr>
            <a:spLocks noGrp="1"/>
          </p:cNvSpPr>
          <p:nvPr>
            <p:ph idx="1"/>
          </p:nvPr>
        </p:nvSpPr>
        <p:spPr/>
        <p:txBody>
          <a:bodyPr/>
          <a:lstStyle/>
          <a:p>
            <a:pPr lvl="0"/>
            <a:r>
              <a:rPr lang="en-US" sz="2800" b="1" dirty="0" smtClean="0"/>
              <a:t>Antiviral</a:t>
            </a:r>
            <a:r>
              <a:rPr lang="en-US" sz="2800" dirty="0" smtClean="0"/>
              <a:t>: Administration of moronic acid from </a:t>
            </a:r>
            <a:r>
              <a:rPr lang="en-US" sz="2800" i="1" dirty="0" smtClean="0"/>
              <a:t>Wu Bei Zi</a:t>
            </a:r>
            <a:r>
              <a:rPr lang="en-US" sz="2800" dirty="0" smtClean="0"/>
              <a:t> is associated with antiviral effect against Epstein-Barr virus via the inhibition of the lytic cycle. </a:t>
            </a:r>
            <a:r>
              <a:rPr lang="en-US" sz="2800" i="1" dirty="0" smtClean="0"/>
              <a:t>Wu Bei Zi</a:t>
            </a:r>
            <a:r>
              <a:rPr lang="en-US" sz="2800" dirty="0" smtClean="0"/>
              <a:t> also shows antiviral activities against HIV-1 virus by inhibiting HIV-1 viral replication. The main active compounds include rhuscholide A, betulonic acid, moronic acid, and others.</a:t>
            </a:r>
          </a:p>
          <a:p>
            <a:r>
              <a:rPr lang="en-US" sz="1000" dirty="0" smtClean="0"/>
              <a:t>Chang FR, et al. Inhibition of the Epstein-Barr virus lytic cycle by moronic acid. Graduate Institute of Natural Products, Antiviral Res. 2010 Mar;85(3):490-5. </a:t>
            </a:r>
          </a:p>
          <a:p>
            <a:r>
              <a:rPr lang="en-US" sz="1000" dirty="0" smtClean="0"/>
              <a:t>Wang RR, et al. Anti-HIV-1 activities of compounds isolated from the medicinal plant Rhus chinensis. J Ethnopharmacol. 2008 May 8;117(2):249-56. </a:t>
            </a:r>
          </a:p>
          <a:p>
            <a:r>
              <a:rPr lang="en-US" sz="1000" dirty="0" smtClean="0"/>
              <a:t>Gu Q, et al. A new benzofuranone and anti-HIV constituents from the stems of Rhus chinensis. Planta Med. 2007 Mar;73(3):279-82. </a:t>
            </a:r>
          </a:p>
          <a:p>
            <a:endParaRPr lang="en-US" sz="10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533400" y="6019800"/>
            <a:ext cx="4572000" cy="246221"/>
          </a:xfrm>
          <a:prstGeom prst="rect">
            <a:avLst/>
          </a:prstGeom>
        </p:spPr>
        <p:txBody>
          <a:bodyPr>
            <a:spAutoFit/>
          </a:bodyPr>
          <a:lstStyle/>
          <a:p>
            <a:r>
              <a:rPr lang="en-US" sz="1000" smtClean="0">
                <a:hlinkClick r:id="rId2"/>
              </a:rPr>
              <a:t>https://www.ncbi.nlm.nih.gov/pubmed/15452254</a:t>
            </a:r>
            <a:endParaRPr lang="en-US" sz="1000"/>
          </a:p>
        </p:txBody>
      </p:sp>
      <p:pic>
        <p:nvPicPr>
          <p:cNvPr id="2051" name="Picture 3"/>
          <p:cNvPicPr>
            <a:picLocks noChangeAspect="1" noChangeArrowheads="1"/>
          </p:cNvPicPr>
          <p:nvPr/>
        </p:nvPicPr>
        <p:blipFill>
          <a:blip r:embed="rId3"/>
          <a:srcRect/>
          <a:stretch>
            <a:fillRect/>
          </a:stretch>
        </p:blipFill>
        <p:spPr bwMode="auto">
          <a:xfrm>
            <a:off x="0" y="152400"/>
            <a:ext cx="9144000" cy="5655657"/>
          </a:xfrm>
          <a:prstGeom prst="rect">
            <a:avLst/>
          </a:prstGeom>
          <a:noFill/>
          <a:ln w="9525">
            <a:noFill/>
            <a:miter lim="800000"/>
            <a:headEnd/>
            <a:tailEnd/>
          </a:ln>
          <a:effec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Wu Bei Zi </a:t>
            </a:r>
            <a:r>
              <a:rPr lang="en-US" dirty="0" smtClean="0"/>
              <a:t>(Galla Chinensis) </a:t>
            </a:r>
            <a:endParaRPr lang="en-US" dirty="0"/>
          </a:p>
        </p:txBody>
      </p:sp>
      <p:sp>
        <p:nvSpPr>
          <p:cNvPr id="3" name="Content Placeholder 2"/>
          <p:cNvSpPr>
            <a:spLocks noGrp="1"/>
          </p:cNvSpPr>
          <p:nvPr>
            <p:ph idx="1"/>
          </p:nvPr>
        </p:nvSpPr>
        <p:spPr>
          <a:xfrm>
            <a:off x="228600" y="1676400"/>
            <a:ext cx="6019800" cy="4343400"/>
          </a:xfrm>
        </p:spPr>
        <p:txBody>
          <a:bodyPr/>
          <a:lstStyle/>
          <a:p>
            <a:r>
              <a:rPr lang="en-US" sz="2600" i="1" dirty="0" smtClean="0"/>
              <a:t>Wu Bei Zi </a:t>
            </a:r>
            <a:r>
              <a:rPr lang="en-US" sz="2600" dirty="0" smtClean="0"/>
              <a:t>(Galla Chinensis) contains tetra-O-galloyl-β-D-glucose (TGG) and luteolin, were identified to exhibit prominent anti-SARS virus activity.</a:t>
            </a:r>
          </a:p>
          <a:p>
            <a:r>
              <a:rPr lang="en-US" sz="2600" dirty="0" smtClean="0"/>
              <a:t>These natural molecules bound avidly with the surface spike protein of SARS virus and thus interfered with the entry of the virus to its host cells. </a:t>
            </a:r>
          </a:p>
          <a:p>
            <a:endParaRPr lang="en-US" sz="1000" dirty="0" smtClean="0"/>
          </a:p>
        </p:txBody>
      </p:sp>
      <p:pic>
        <p:nvPicPr>
          <p:cNvPr id="4" name="Picture 3"/>
          <p:cNvPicPr>
            <a:picLocks noChangeAspect="1" noChangeArrowheads="1"/>
          </p:cNvPicPr>
          <p:nvPr/>
        </p:nvPicPr>
        <p:blipFill>
          <a:blip r:embed="rId2"/>
          <a:srcRect/>
          <a:stretch>
            <a:fillRect/>
          </a:stretch>
        </p:blipFill>
        <p:spPr bwMode="auto">
          <a:xfrm>
            <a:off x="6477000" y="2286000"/>
            <a:ext cx="2400573" cy="2514600"/>
          </a:xfrm>
          <a:prstGeom prst="rect">
            <a:avLst/>
          </a:prstGeom>
          <a:noFill/>
          <a:ln w="9525">
            <a:noFill/>
            <a:miter lim="800000"/>
            <a:headEnd/>
            <a:tailEnd/>
          </a:ln>
          <a:effectLst/>
        </p:spPr>
      </p:pic>
      <p:sp>
        <p:nvSpPr>
          <p:cNvPr id="5" name="Rectangle 4"/>
          <p:cNvSpPr/>
          <p:nvPr/>
        </p:nvSpPr>
        <p:spPr>
          <a:xfrm>
            <a:off x="304800" y="6000690"/>
            <a:ext cx="7086600" cy="400110"/>
          </a:xfrm>
          <a:prstGeom prst="rect">
            <a:avLst/>
          </a:prstGeom>
        </p:spPr>
        <p:txBody>
          <a:bodyPr wrap="square">
            <a:spAutoFit/>
          </a:bodyPr>
          <a:lstStyle/>
          <a:p>
            <a:r>
              <a:rPr lang="en-US" sz="1000" smtClean="0">
                <a:solidFill>
                  <a:schemeClr val="bg1"/>
                </a:solidFill>
              </a:rPr>
              <a:t>Yi L, Li Z, Yuan K, Qu X, Chen J, Wang G, et al. Small molecules blocking the entry of severe acute respiratory syndrome coronavirus into host cells. J Virol 2004; 78: 1133411339. </a:t>
            </a:r>
            <a:endParaRPr lang="en-US" sz="1000" dirty="0">
              <a:solidFill>
                <a:schemeClr val="bg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smtClean="0"/>
              <a:t>Xiang</a:t>
            </a:r>
            <a:r>
              <a:rPr lang="en-US" sz="3200" dirty="0" smtClean="0"/>
              <a:t> </a:t>
            </a:r>
            <a:r>
              <a:rPr lang="en-US" sz="3200" i="1" dirty="0" smtClean="0"/>
              <a:t>Chun</a:t>
            </a:r>
            <a:r>
              <a:rPr lang="en-US" sz="3200" dirty="0" smtClean="0"/>
              <a:t> </a:t>
            </a:r>
            <a:r>
              <a:rPr lang="en-US" sz="3200" i="1" dirty="0" smtClean="0"/>
              <a:t>Ye</a:t>
            </a:r>
            <a:r>
              <a:rPr lang="en-US" sz="3200" dirty="0" smtClean="0"/>
              <a:t> (Folium Toonae Sinensis)</a:t>
            </a:r>
            <a:endParaRPr lang="en-US" sz="3200" dirty="0"/>
          </a:p>
        </p:txBody>
      </p:sp>
      <p:sp>
        <p:nvSpPr>
          <p:cNvPr id="5" name="Content Placeholder 4"/>
          <p:cNvSpPr>
            <a:spLocks noGrp="1"/>
          </p:cNvSpPr>
          <p:nvPr>
            <p:ph sz="half" idx="1"/>
          </p:nvPr>
        </p:nvSpPr>
        <p:spPr/>
        <p:txBody>
          <a:bodyPr/>
          <a:lstStyle/>
          <a:p>
            <a:r>
              <a:rPr lang="en-US" i="1" dirty="0" smtClean="0"/>
              <a:t>Xiang Chun Ye </a:t>
            </a:r>
            <a:r>
              <a:rPr lang="en-US" dirty="0" smtClean="0"/>
              <a:t>clears heat and eliminates toxins to treat Lung heat with cough. </a:t>
            </a:r>
          </a:p>
          <a:p>
            <a:r>
              <a:rPr lang="en-US" dirty="0" smtClean="0"/>
              <a:t>It also clears heat and eliminates toxins from the skin to treat sores and abscesses.</a:t>
            </a:r>
          </a:p>
          <a:p>
            <a:endParaRPr lang="en-US"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14338" name="Picture 2"/>
          <p:cNvPicPr>
            <a:picLocks noGrp="1" noChangeAspect="1" noChangeArrowheads="1"/>
          </p:cNvPicPr>
          <p:nvPr>
            <p:ph sz="half" idx="2"/>
          </p:nvPr>
        </p:nvPicPr>
        <p:blipFill>
          <a:blip r:embed="rId2"/>
          <a:srcRect/>
          <a:stretch>
            <a:fillRect/>
          </a:stretch>
        </p:blipFill>
        <p:spPr bwMode="auto">
          <a:xfrm>
            <a:off x="5234940" y="2209800"/>
            <a:ext cx="3398520" cy="2400300"/>
          </a:xfrm>
          <a:prstGeom prst="rect">
            <a:avLst/>
          </a:prstGeom>
          <a:noFill/>
          <a:ln w="9525">
            <a:noFill/>
            <a:miter lim="800000"/>
            <a:headEnd/>
            <a:tailEnd/>
          </a:ln>
          <a:effectLst/>
        </p:spPr>
      </p:pic>
      <p:sp>
        <p:nvSpPr>
          <p:cNvPr id="7" name="Rectangle 6"/>
          <p:cNvSpPr/>
          <p:nvPr/>
        </p:nvSpPr>
        <p:spPr>
          <a:xfrm>
            <a:off x="6324600" y="4743450"/>
            <a:ext cx="1529586" cy="584775"/>
          </a:xfrm>
          <a:prstGeom prst="rect">
            <a:avLst/>
          </a:prstGeom>
        </p:spPr>
        <p:txBody>
          <a:bodyPr wrap="none">
            <a:spAutoFit/>
          </a:bodyPr>
          <a:lstStyle/>
          <a:p>
            <a:r>
              <a:rPr lang="en-US" b="1" dirty="0" smtClean="0">
                <a:solidFill>
                  <a:schemeClr val="bg1"/>
                </a:solidFill>
                <a:latin typeface="標楷體" pitchFamily="65" charset="-120"/>
                <a:ea typeface="標楷體" pitchFamily="65" charset="-120"/>
              </a:rPr>
              <a:t>香椿葉</a:t>
            </a:r>
            <a:r>
              <a:rPr lang="en-US" b="1" dirty="0" smtClean="0">
                <a:solidFill>
                  <a:schemeClr val="bg1"/>
                </a:solidFill>
              </a:rPr>
              <a:t> </a:t>
            </a:r>
            <a:endParaRPr lang="en-US" dirty="0">
              <a:solidFill>
                <a:schemeClr val="bg1"/>
              </a:solidFill>
            </a:endParaRPr>
          </a:p>
        </p:txBody>
      </p:sp>
      <p:sp>
        <p:nvSpPr>
          <p:cNvPr id="8" name="TextBox 7"/>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914400" y="76200"/>
            <a:ext cx="7162800" cy="3520164"/>
          </a:xfrm>
          <a:prstGeom prst="rect">
            <a:avLst/>
          </a:prstGeom>
          <a:noFill/>
          <a:ln w="9525">
            <a:noFill/>
            <a:miter lim="800000"/>
            <a:headEnd/>
            <a:tailEnd/>
          </a:ln>
          <a:effectLst/>
        </p:spPr>
      </p:pic>
      <p:sp>
        <p:nvSpPr>
          <p:cNvPr id="7" name="Rectangle 6"/>
          <p:cNvSpPr/>
          <p:nvPr/>
        </p:nvSpPr>
        <p:spPr>
          <a:xfrm>
            <a:off x="914400" y="6383179"/>
            <a:ext cx="7162800" cy="246221"/>
          </a:xfrm>
          <a:prstGeom prst="rect">
            <a:avLst/>
          </a:prstGeom>
        </p:spPr>
        <p:txBody>
          <a:bodyPr wrap="square">
            <a:spAutoFit/>
          </a:bodyPr>
          <a:lstStyle/>
          <a:p>
            <a:r>
              <a:rPr lang="en-US" sz="1000" dirty="0" smtClean="0">
                <a:solidFill>
                  <a:schemeClr val="bg1"/>
                </a:solidFill>
                <a:hlinkClick r:id="rId3"/>
              </a:rPr>
              <a:t>https://www.sciencedirect.com/science/article/pii/S0378874108004200?via%3Dihub</a:t>
            </a:r>
            <a:endParaRPr lang="en-US" sz="1000" dirty="0">
              <a:solidFill>
                <a:schemeClr val="bg1"/>
              </a:solidFill>
            </a:endParaRPr>
          </a:p>
        </p:txBody>
      </p:sp>
      <p:pic>
        <p:nvPicPr>
          <p:cNvPr id="13315" name="Picture 3"/>
          <p:cNvPicPr>
            <a:picLocks noChangeAspect="1" noChangeArrowheads="1"/>
          </p:cNvPicPr>
          <p:nvPr/>
        </p:nvPicPr>
        <p:blipFill>
          <a:blip r:embed="rId4"/>
          <a:srcRect/>
          <a:stretch>
            <a:fillRect/>
          </a:stretch>
        </p:blipFill>
        <p:spPr bwMode="auto">
          <a:xfrm>
            <a:off x="904875" y="3657600"/>
            <a:ext cx="7172325" cy="2590800"/>
          </a:xfrm>
          <a:prstGeom prst="rect">
            <a:avLst/>
          </a:prstGeom>
          <a:noFill/>
          <a:ln w="9525">
            <a:noFill/>
            <a:miter lim="800000"/>
            <a:headEnd/>
            <a:tailEnd/>
          </a:ln>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smtClean="0"/>
              <a:t>Xiang</a:t>
            </a:r>
            <a:r>
              <a:rPr lang="en-US" sz="3200" dirty="0" smtClean="0"/>
              <a:t> </a:t>
            </a:r>
            <a:r>
              <a:rPr lang="en-US" sz="3200" i="1" dirty="0" smtClean="0"/>
              <a:t>Chun</a:t>
            </a:r>
            <a:r>
              <a:rPr lang="en-US" sz="3200" dirty="0" smtClean="0"/>
              <a:t> </a:t>
            </a:r>
            <a:r>
              <a:rPr lang="en-US" sz="3200" i="1" dirty="0" smtClean="0"/>
              <a:t>Ye</a:t>
            </a:r>
            <a:r>
              <a:rPr lang="en-US" sz="3200" dirty="0" smtClean="0"/>
              <a:t> (Folium Toonae Sinensis)</a:t>
            </a:r>
            <a:endParaRPr lang="en-US" sz="3200" dirty="0"/>
          </a:p>
        </p:txBody>
      </p:sp>
      <p:sp>
        <p:nvSpPr>
          <p:cNvPr id="5" name="Content Placeholder 4"/>
          <p:cNvSpPr>
            <a:spLocks noGrp="1"/>
          </p:cNvSpPr>
          <p:nvPr>
            <p:ph idx="1"/>
          </p:nvPr>
        </p:nvSpPr>
        <p:spPr>
          <a:xfrm>
            <a:off x="609600" y="1676400"/>
            <a:ext cx="8305800" cy="4191000"/>
          </a:xfrm>
        </p:spPr>
        <p:txBody>
          <a:bodyPr/>
          <a:lstStyle/>
          <a:p>
            <a:pPr lvl="0"/>
            <a:r>
              <a:rPr lang="en-US" i="1" smtClean="0"/>
              <a:t>Xiang</a:t>
            </a:r>
            <a:r>
              <a:rPr lang="en-US" smtClean="0"/>
              <a:t> </a:t>
            </a:r>
            <a:r>
              <a:rPr lang="en-US" i="1" smtClean="0"/>
              <a:t>Chun</a:t>
            </a:r>
            <a:r>
              <a:rPr lang="en-US" smtClean="0"/>
              <a:t> </a:t>
            </a:r>
            <a:r>
              <a:rPr lang="en-US" i="1" smtClean="0"/>
              <a:t>Ye</a:t>
            </a:r>
            <a:r>
              <a:rPr lang="en-US" smtClean="0"/>
              <a:t> (Folium Toonae Sinensis) contains a compound (TSL-1) that selectively bind to SARS-CoV virus to inhibit the cellular entry of the virus into the host </a:t>
            </a:r>
            <a:r>
              <a:rPr lang="en-US" smtClean="0"/>
              <a:t>cells</a:t>
            </a:r>
            <a:r>
              <a:rPr lang="en-US" smtClean="0"/>
              <a:t>.</a:t>
            </a:r>
          </a:p>
          <a:p>
            <a:pPr lvl="0"/>
            <a:r>
              <a:rPr lang="en-US" i="1" smtClean="0"/>
              <a:t>Xiang </a:t>
            </a:r>
            <a:r>
              <a:rPr lang="en-US" i="1" dirty="0" smtClean="0"/>
              <a:t>Chun Ye </a:t>
            </a:r>
            <a:r>
              <a:rPr lang="en-US" dirty="0" smtClean="0"/>
              <a:t>inhibits the replication of coronavirus to treat severe acute respiratory syndrome (SARS</a:t>
            </a:r>
            <a:r>
              <a:rPr lang="en-US" smtClean="0"/>
              <a:t>). </a:t>
            </a:r>
            <a:endParaRPr lang="en-US" smtClean="0"/>
          </a:p>
          <a:p>
            <a:endParaRPr lang="en-US" sz="1000" smtClean="0"/>
          </a:p>
          <a:p>
            <a:endParaRPr lang="en-US" sz="1000" dirty="0" smtClean="0"/>
          </a:p>
          <a:p>
            <a:r>
              <a:rPr lang="en-US" sz="1000" dirty="0" smtClean="0"/>
              <a:t>Chen CJ, et al. Toona sinensis Roem tender leaf extract inhibits SARS coronavirus replication</a:t>
            </a:r>
            <a:r>
              <a:rPr lang="en-US" sz="1000" smtClean="0"/>
              <a:t>. </a:t>
            </a:r>
            <a:endParaRPr lang="en-US" sz="1000" smtClean="0"/>
          </a:p>
          <a:p>
            <a:pPr>
              <a:buNone/>
            </a:pPr>
            <a:r>
              <a:rPr lang="en-US" sz="1000" smtClean="0"/>
              <a:t>	</a:t>
            </a:r>
            <a:r>
              <a:rPr lang="en-US" sz="1000" smtClean="0"/>
              <a:t>J </a:t>
            </a:r>
            <a:r>
              <a:rPr lang="en-US" sz="1000" dirty="0" smtClean="0"/>
              <a:t>Ethnopharmacol. 2008 Oct 30;120(1):108-11.</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smtClean="0"/>
              <a:t>Xiang</a:t>
            </a:r>
            <a:r>
              <a:rPr lang="en-US" sz="3200" dirty="0" smtClean="0"/>
              <a:t> </a:t>
            </a:r>
            <a:r>
              <a:rPr lang="en-US" sz="3200" i="1" dirty="0" smtClean="0"/>
              <a:t>Chun</a:t>
            </a:r>
            <a:r>
              <a:rPr lang="en-US" sz="3200" dirty="0" smtClean="0"/>
              <a:t> </a:t>
            </a:r>
            <a:r>
              <a:rPr lang="en-US" sz="3200" i="1" dirty="0" smtClean="0"/>
              <a:t>Ye</a:t>
            </a:r>
            <a:r>
              <a:rPr lang="en-US" sz="3200" dirty="0" smtClean="0"/>
              <a:t> (Folium Toonae Sinensis)</a:t>
            </a:r>
            <a:endParaRPr lang="en-US" sz="3200" dirty="0"/>
          </a:p>
        </p:txBody>
      </p:sp>
      <p:sp>
        <p:nvSpPr>
          <p:cNvPr id="5" name="Content Placeholder 4"/>
          <p:cNvSpPr>
            <a:spLocks noGrp="1"/>
          </p:cNvSpPr>
          <p:nvPr>
            <p:ph idx="1"/>
          </p:nvPr>
        </p:nvSpPr>
        <p:spPr>
          <a:xfrm>
            <a:off x="609600" y="1676400"/>
            <a:ext cx="8305800" cy="4191000"/>
          </a:xfrm>
        </p:spPr>
        <p:txBody>
          <a:bodyPr/>
          <a:lstStyle/>
          <a:p>
            <a:pPr lvl="0"/>
            <a:r>
              <a:rPr lang="en-US" i="1" dirty="0" smtClean="0"/>
              <a:t>Xiang Chun Ye </a:t>
            </a:r>
            <a:r>
              <a:rPr lang="en-US" dirty="0" smtClean="0"/>
              <a:t>is the most effective herb of all tested from </a:t>
            </a:r>
            <a:r>
              <a:rPr lang="en-US" i="1" dirty="0" smtClean="0"/>
              <a:t>Shang Han Lun</a:t>
            </a:r>
            <a:r>
              <a:rPr lang="en-US" dirty="0" smtClean="0"/>
              <a:t> (Discussion of Cold-Induced Disorders) and </a:t>
            </a:r>
            <a:r>
              <a:rPr lang="en-US" i="1" dirty="0" smtClean="0"/>
              <a:t>Wen Bing Tiao Bian</a:t>
            </a:r>
            <a:r>
              <a:rPr lang="en-US" dirty="0" smtClean="0"/>
              <a:t> (Systematic Differentiation of Warm Disease).</a:t>
            </a:r>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smtClean="0"/>
          </a:p>
          <a:p>
            <a:endParaRPr lang="en-US" sz="1000" smtClean="0"/>
          </a:p>
          <a:p>
            <a:endParaRPr lang="en-US" sz="1000" smtClean="0"/>
          </a:p>
          <a:p>
            <a:r>
              <a:rPr lang="en-US" sz="1000" smtClean="0"/>
              <a:t>Chen </a:t>
            </a:r>
            <a:r>
              <a:rPr lang="en-US" sz="1000" dirty="0" smtClean="0"/>
              <a:t>CJ, et al. Toona sinensis Roem tender leaf extract inhibits SARS coronavirus replication</a:t>
            </a:r>
            <a:r>
              <a:rPr lang="en-US" sz="1000" smtClean="0"/>
              <a:t>. </a:t>
            </a:r>
            <a:endParaRPr lang="en-US" sz="1000" smtClean="0"/>
          </a:p>
          <a:p>
            <a:pPr>
              <a:buNone/>
            </a:pPr>
            <a:r>
              <a:rPr lang="en-US" sz="1000" smtClean="0"/>
              <a:t>	J </a:t>
            </a:r>
            <a:r>
              <a:rPr lang="en-US" sz="1000" dirty="0" smtClean="0"/>
              <a:t>Ethnopharmacol. 2008 Oct 30;120(1):108-11.</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
        <p:nvSpPr>
          <p:cNvPr id="7" name="TextBox 6"/>
          <p:cNvSpPr txBox="1"/>
          <p:nvPr/>
        </p:nvSpPr>
        <p:spPr>
          <a:xfrm>
            <a:off x="762000" y="60960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 Treatment</a:t>
            </a:r>
            <a:endParaRPr lang="en-US" dirty="0"/>
          </a:p>
        </p:txBody>
      </p:sp>
      <p:sp>
        <p:nvSpPr>
          <p:cNvPr id="5" name="Content Placeholder 4"/>
          <p:cNvSpPr>
            <a:spLocks noGrp="1"/>
          </p:cNvSpPr>
          <p:nvPr>
            <p:ph idx="1"/>
          </p:nvPr>
        </p:nvSpPr>
        <p:spPr>
          <a:xfrm>
            <a:off x="304800" y="1676400"/>
            <a:ext cx="3276600" cy="4343400"/>
          </a:xfrm>
        </p:spPr>
        <p:txBody>
          <a:bodyPr/>
          <a:lstStyle/>
          <a:p>
            <a:r>
              <a:rPr lang="fr-FR" dirty="0" smtClean="0"/>
              <a:t>Convalescent plasma </a:t>
            </a:r>
          </a:p>
          <a:p>
            <a:r>
              <a:rPr lang="fr-FR" dirty="0" smtClean="0"/>
              <a:t>Convalescent sera </a:t>
            </a:r>
            <a:endParaRPr lang="en-US" dirty="0"/>
          </a:p>
        </p:txBody>
      </p:sp>
      <p:pic>
        <p:nvPicPr>
          <p:cNvPr id="2050" name="Picture 2"/>
          <p:cNvPicPr>
            <a:picLocks noGrp="1" noChangeAspect="1" noChangeArrowheads="1"/>
          </p:cNvPicPr>
          <p:nvPr>
            <p:ph sz="half" idx="4294967295"/>
          </p:nvPr>
        </p:nvPicPr>
        <p:blipFill>
          <a:blip r:embed="rId2"/>
          <a:srcRect/>
          <a:stretch>
            <a:fillRect/>
          </a:stretch>
        </p:blipFill>
        <p:spPr bwMode="auto">
          <a:xfrm>
            <a:off x="3641558" y="1828800"/>
            <a:ext cx="5197642" cy="3733800"/>
          </a:xfrm>
          <a:prstGeom prst="rect">
            <a:avLst/>
          </a:prstGeom>
          <a:noFill/>
          <a:ln w="9525">
            <a:noFill/>
            <a:miter lim="800000"/>
            <a:headEnd/>
            <a:tailEnd/>
          </a:ln>
          <a:effectLst/>
        </p:spPr>
      </p:pic>
      <p:sp>
        <p:nvSpPr>
          <p:cNvPr id="8" name="Rectangle 7"/>
          <p:cNvSpPr/>
          <p:nvPr/>
        </p:nvSpPr>
        <p:spPr>
          <a:xfrm>
            <a:off x="381000" y="5867400"/>
            <a:ext cx="7010400" cy="584775"/>
          </a:xfrm>
          <a:prstGeom prst="rect">
            <a:avLst/>
          </a:prstGeom>
        </p:spPr>
        <p:txBody>
          <a:bodyPr wrap="square">
            <a:spAutoFit/>
          </a:bodyPr>
          <a:lstStyle/>
          <a:p>
            <a:r>
              <a:rPr lang="fr-FR" sz="1600" dirty="0" smtClean="0">
                <a:solidFill>
                  <a:schemeClr val="bg1"/>
                </a:solidFill>
              </a:rPr>
              <a:t>Johns Hopkins University. </a:t>
            </a:r>
          </a:p>
          <a:p>
            <a:r>
              <a:rPr lang="en-US" sz="1600" dirty="0" smtClean="0">
                <a:hlinkClick r:id="rId3"/>
              </a:rPr>
              <a:t>https://hub.jhu.edu/2020/03/13/covid-19-antibody-sera-arturo-casadevall/</a:t>
            </a:r>
            <a:endParaRPr lang="en-US" sz="16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Clinical research of herbal formulas</a:t>
            </a:r>
          </a:p>
          <a:p>
            <a:pPr lvl="1"/>
            <a:r>
              <a:rPr lang="en-US" i="1" dirty="0" smtClean="0"/>
              <a:t>Yu</a:t>
            </a:r>
            <a:r>
              <a:rPr lang="en-US" dirty="0" smtClean="0"/>
              <a:t> </a:t>
            </a:r>
            <a:r>
              <a:rPr lang="en-US" i="1" dirty="0" smtClean="0"/>
              <a:t>Ping</a:t>
            </a:r>
            <a:r>
              <a:rPr lang="en-US" dirty="0" smtClean="0"/>
              <a:t> </a:t>
            </a:r>
            <a:r>
              <a:rPr lang="en-US" i="1" dirty="0" smtClean="0"/>
              <a:t>Feng</a:t>
            </a:r>
            <a:r>
              <a:rPr lang="en-US" dirty="0" smtClean="0"/>
              <a:t> </a:t>
            </a:r>
            <a:r>
              <a:rPr lang="en-US" i="1" dirty="0" smtClean="0"/>
              <a:t>San</a:t>
            </a:r>
            <a:r>
              <a:rPr lang="en-US" dirty="0" smtClean="0"/>
              <a:t> (Jade Windscreen Powder)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SARS</a:t>
            </a:r>
            <a:endParaRPr lang="en-US" dirty="0"/>
          </a:p>
        </p:txBody>
      </p:sp>
      <p:sp>
        <p:nvSpPr>
          <p:cNvPr id="3" name="Content Placeholder 2"/>
          <p:cNvSpPr>
            <a:spLocks noGrp="1"/>
          </p:cNvSpPr>
          <p:nvPr>
            <p:ph idx="1"/>
          </p:nvPr>
        </p:nvSpPr>
        <p:spPr/>
        <p:txBody>
          <a:bodyPr/>
          <a:lstStyle/>
          <a:p>
            <a:r>
              <a:rPr lang="en-US" dirty="0" smtClean="0"/>
              <a:t>The Use of an Herbal Formula by Hospital Care Workers During the Severe Acute Respiratory Syndrome Epidemic in Hong Kong to Prevent Severe Acute Respiratory Syndrome Transmission, Relieve Influenza-Related Symptoms, and Improve Quality of Life: A Prospective Cohort Study</a:t>
            </a:r>
          </a:p>
          <a:p>
            <a:endParaRPr lang="en-US" sz="800" dirty="0" smtClean="0"/>
          </a:p>
          <a:p>
            <a:endParaRPr lang="en-US" sz="800" dirty="0" smtClean="0"/>
          </a:p>
          <a:p>
            <a:endParaRPr lang="en-US" sz="1000" dirty="0" smtClean="0"/>
          </a:p>
          <a:p>
            <a:endParaRPr lang="en-US" sz="1000" dirty="0" smtClean="0"/>
          </a:p>
          <a:p>
            <a:endParaRPr lang="en-US" sz="1000" dirty="0" smtClean="0"/>
          </a:p>
          <a:p>
            <a:r>
              <a:rPr lang="en-US" sz="1000" dirty="0" smtClean="0"/>
              <a:t>Lau J, Leung P, Wong E, Fong C, Cheng K, Zhang S, et al. The use of an herbal formula by hospital </a:t>
            </a:r>
          </a:p>
          <a:p>
            <a:pPr>
              <a:buNone/>
            </a:pPr>
            <a:r>
              <a:rPr lang="en-US" sz="1000" dirty="0" smtClean="0"/>
              <a:t>	care workers during the severe acute respiratory syndrome epidemic in Hong Kong to prevent severe </a:t>
            </a:r>
          </a:p>
          <a:p>
            <a:pPr>
              <a:buNone/>
            </a:pPr>
            <a:r>
              <a:rPr lang="en-US" sz="1000" dirty="0" smtClean="0"/>
              <a:t>	acute respiratory. J Alternat Complement Med 2005;11:49-55. </a:t>
            </a:r>
          </a:p>
          <a:p>
            <a:endParaRPr lang="en-US" sz="1000" dirty="0"/>
          </a:p>
        </p:txBody>
      </p:sp>
      <p:pic>
        <p:nvPicPr>
          <p:cNvPr id="180226" name="Picture 2"/>
          <p:cNvPicPr>
            <a:picLocks noChangeAspect="1" noChangeArrowheads="1"/>
          </p:cNvPicPr>
          <p:nvPr/>
        </p:nvPicPr>
        <p:blipFill>
          <a:blip r:embed="rId2"/>
          <a:srcRect/>
          <a:stretch>
            <a:fillRect/>
          </a:stretch>
        </p:blipFill>
        <p:spPr bwMode="auto">
          <a:xfrm>
            <a:off x="152400" y="609600"/>
            <a:ext cx="8833510" cy="4572000"/>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SARS</a:t>
            </a:r>
            <a:endParaRPr lang="en-US" dirty="0"/>
          </a:p>
        </p:txBody>
      </p:sp>
      <p:sp>
        <p:nvSpPr>
          <p:cNvPr id="3" name="Content Placeholder 2"/>
          <p:cNvSpPr>
            <a:spLocks noGrp="1"/>
          </p:cNvSpPr>
          <p:nvPr>
            <p:ph idx="1"/>
          </p:nvPr>
        </p:nvSpPr>
        <p:spPr/>
        <p:txBody>
          <a:bodyPr/>
          <a:lstStyle/>
          <a:p>
            <a:r>
              <a:rPr lang="en-US" sz="2800" dirty="0" smtClean="0"/>
              <a:t>Study: 16,437 hospital care workers, including doctors, nurses and </a:t>
            </a:r>
            <a:r>
              <a:rPr lang="en-US" sz="2800" smtClean="0"/>
              <a:t>others </a:t>
            </a:r>
            <a:r>
              <a:rPr lang="en-US" sz="2800" smtClean="0"/>
              <a:t>11 hospitals in </a:t>
            </a:r>
            <a:r>
              <a:rPr lang="en-US" sz="2800" dirty="0" smtClean="0"/>
              <a:t>Hong Kong </a:t>
            </a:r>
          </a:p>
          <a:p>
            <a:pPr lvl="1"/>
            <a:r>
              <a:rPr lang="en-US" dirty="0" smtClean="0"/>
              <a:t>1,063 herb group</a:t>
            </a:r>
          </a:p>
          <a:p>
            <a:pPr lvl="1"/>
            <a:r>
              <a:rPr lang="en-US" dirty="0" smtClean="0"/>
              <a:t>15,374 in non-herb group</a:t>
            </a:r>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r>
              <a:rPr lang="en-US" sz="1000" smtClean="0"/>
              <a:t>Luo, H, Tang Q, Shang, Y et al. Can Can Chinese Medicine Be Used for Prevention of Corona </a:t>
            </a:r>
            <a:r>
              <a:rPr lang="en-US" sz="1000" smtClean="0"/>
              <a:t>Virus </a:t>
            </a:r>
            <a:endParaRPr lang="en-US" sz="1000" smtClean="0"/>
          </a:p>
          <a:p>
            <a:pPr>
              <a:buNone/>
            </a:pPr>
            <a:r>
              <a:rPr lang="en-US" sz="1000" smtClean="0"/>
              <a:t>	</a:t>
            </a:r>
            <a:r>
              <a:rPr lang="en-US" sz="1000" smtClean="0"/>
              <a:t>Disease </a:t>
            </a:r>
            <a:r>
              <a:rPr lang="en-US" sz="1000" smtClean="0"/>
              <a:t>2019 (COVID-19) Chinesee Journal of Integrative Medicine. </a:t>
            </a:r>
          </a:p>
          <a:p>
            <a:r>
              <a:rPr lang="en-US" sz="1000" smtClean="0"/>
              <a:t>Lau </a:t>
            </a:r>
            <a:r>
              <a:rPr lang="en-US" sz="1000" dirty="0" smtClean="0"/>
              <a:t>J, Leung P, Wong E, Fong C, Cheng K, Zhang S, et al. The use of an herbal formula by hospital </a:t>
            </a:r>
          </a:p>
          <a:p>
            <a:pPr>
              <a:buNone/>
            </a:pPr>
            <a:r>
              <a:rPr lang="en-US" sz="1000" dirty="0" smtClean="0"/>
              <a:t>	care workers during the severe acute respiratory syndrome epidemic in Hong Kong to prevent severe </a:t>
            </a:r>
          </a:p>
          <a:p>
            <a:pPr>
              <a:buNone/>
            </a:pPr>
            <a:r>
              <a:rPr lang="en-US" sz="1000" dirty="0" smtClean="0"/>
              <a:t>	acute respiratory. J Alternat Complement Med 2005;11:49-55.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740314" y="0"/>
            <a:ext cx="7794086" cy="6823166"/>
          </a:xfrm>
          <a:prstGeom prst="rect">
            <a:avLst/>
          </a:prstGeom>
          <a:noFill/>
          <a:ln w="9525">
            <a:noFill/>
            <a:miter lim="800000"/>
            <a:headEnd/>
            <a:tailEnd/>
          </a:ln>
          <a:effec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SARS</a:t>
            </a:r>
            <a:endParaRPr lang="en-US" dirty="0"/>
          </a:p>
        </p:txBody>
      </p:sp>
      <p:sp>
        <p:nvSpPr>
          <p:cNvPr id="3" name="Content Placeholder 2"/>
          <p:cNvSpPr>
            <a:spLocks noGrp="1"/>
          </p:cNvSpPr>
          <p:nvPr>
            <p:ph idx="1"/>
          </p:nvPr>
        </p:nvSpPr>
        <p:spPr/>
        <p:txBody>
          <a:bodyPr/>
          <a:lstStyle/>
          <a:p>
            <a:r>
              <a:rPr lang="en-US" sz="1700" i="1" dirty="0" smtClean="0"/>
              <a:t>Huang Qi </a:t>
            </a:r>
            <a:r>
              <a:rPr lang="zh-TW" altLang="en-US" sz="1700" smtClean="0">
                <a:latin typeface="標楷體" pitchFamily="65" charset="-120"/>
                <a:ea typeface="標楷體" pitchFamily="65" charset="-120"/>
              </a:rPr>
              <a:t>黃耆</a:t>
            </a:r>
            <a:r>
              <a:rPr lang="en-US" sz="1700" dirty="0" smtClean="0"/>
              <a:t>(Radix Astragali)</a:t>
            </a:r>
          </a:p>
          <a:p>
            <a:r>
              <a:rPr lang="en-US" sz="1700" i="1" dirty="0" smtClean="0"/>
              <a:t>Bai Zhu </a:t>
            </a:r>
            <a:r>
              <a:rPr lang="zh-TW" altLang="en-US" sz="1700" smtClean="0">
                <a:latin typeface="標楷體" pitchFamily="65" charset="-120"/>
                <a:ea typeface="標楷體" pitchFamily="65" charset="-120"/>
              </a:rPr>
              <a:t>白朮</a:t>
            </a:r>
            <a:r>
              <a:rPr lang="en-US" sz="1700" dirty="0" smtClean="0"/>
              <a:t>(Rhizoma Atractylodis Macrocephalae)</a:t>
            </a:r>
          </a:p>
          <a:p>
            <a:r>
              <a:rPr lang="en-US" sz="1700" i="1" dirty="0" smtClean="0"/>
              <a:t>Fang Feng </a:t>
            </a:r>
            <a:r>
              <a:rPr lang="zh-TW" altLang="en-US" sz="1700" smtClean="0">
                <a:latin typeface="標楷體" pitchFamily="65" charset="-120"/>
                <a:ea typeface="標楷體" pitchFamily="65" charset="-120"/>
              </a:rPr>
              <a:t>防風 </a:t>
            </a:r>
            <a:r>
              <a:rPr lang="en-US" sz="1700" dirty="0" smtClean="0"/>
              <a:t>(Radix Saposhnikoviae)</a:t>
            </a:r>
          </a:p>
          <a:p>
            <a:r>
              <a:rPr lang="en-US" sz="1700" i="1" dirty="0" smtClean="0"/>
              <a:t>Sang Ye </a:t>
            </a:r>
            <a:r>
              <a:rPr lang="zh-TW" altLang="en-US" sz="1700" smtClean="0">
                <a:latin typeface="標楷體" pitchFamily="65" charset="-120"/>
                <a:ea typeface="標楷體" pitchFamily="65" charset="-120"/>
              </a:rPr>
              <a:t>桑葉 </a:t>
            </a:r>
            <a:r>
              <a:rPr lang="en-US" sz="1700" dirty="0" smtClean="0"/>
              <a:t>(Folium Mori)</a:t>
            </a:r>
          </a:p>
          <a:p>
            <a:r>
              <a:rPr lang="en-US" sz="1700" i="1" dirty="0" smtClean="0"/>
              <a:t>Ju Hua </a:t>
            </a:r>
            <a:r>
              <a:rPr lang="zh-TW" altLang="en-US" sz="1700" smtClean="0">
                <a:latin typeface="標楷體" pitchFamily="65" charset="-120"/>
                <a:ea typeface="標楷體" pitchFamily="65" charset="-120"/>
              </a:rPr>
              <a:t>菊花 </a:t>
            </a:r>
            <a:r>
              <a:rPr lang="en-US" sz="1700" dirty="0" smtClean="0"/>
              <a:t>(Flos Chrysanthemi)</a:t>
            </a:r>
          </a:p>
          <a:p>
            <a:r>
              <a:rPr lang="en-US" sz="1700" i="1" dirty="0" smtClean="0"/>
              <a:t>Bo He </a:t>
            </a:r>
            <a:r>
              <a:rPr lang="zh-TW" altLang="en-US" sz="1700" smtClean="0">
                <a:latin typeface="標楷體" pitchFamily="65" charset="-120"/>
                <a:ea typeface="標楷體" pitchFamily="65" charset="-120"/>
              </a:rPr>
              <a:t>薄荷 </a:t>
            </a:r>
            <a:r>
              <a:rPr lang="en-US" sz="1700" dirty="0" smtClean="0"/>
              <a:t>(Herba Menthae)</a:t>
            </a:r>
          </a:p>
          <a:p>
            <a:r>
              <a:rPr lang="en-US" sz="1700" i="1" dirty="0" smtClean="0"/>
              <a:t>Lian Qiao </a:t>
            </a:r>
            <a:r>
              <a:rPr lang="zh-TW" altLang="en-US" sz="1700" smtClean="0">
                <a:latin typeface="標楷體" pitchFamily="65" charset="-120"/>
                <a:ea typeface="標楷體" pitchFamily="65" charset="-120"/>
              </a:rPr>
              <a:t>連翹 </a:t>
            </a:r>
            <a:r>
              <a:rPr lang="en-US" sz="1700" dirty="0" smtClean="0"/>
              <a:t>(Fructus Forsythiae)</a:t>
            </a:r>
          </a:p>
          <a:p>
            <a:r>
              <a:rPr lang="en-US" sz="1700" i="1" dirty="0" smtClean="0"/>
              <a:t>Jie Geng </a:t>
            </a:r>
            <a:r>
              <a:rPr lang="zh-TW" altLang="en-US" sz="1700" smtClean="0">
                <a:latin typeface="標楷體" pitchFamily="65" charset="-120"/>
                <a:ea typeface="標楷體" pitchFamily="65" charset="-120"/>
              </a:rPr>
              <a:t>桔梗 </a:t>
            </a:r>
            <a:r>
              <a:rPr lang="en-US" sz="1700" dirty="0" smtClean="0"/>
              <a:t>(Radix Platycodonis)</a:t>
            </a:r>
          </a:p>
          <a:p>
            <a:r>
              <a:rPr lang="en-US" sz="1700" i="1" dirty="0" smtClean="0"/>
              <a:t>Ku Xing Ren </a:t>
            </a:r>
            <a:r>
              <a:rPr lang="zh-TW" altLang="en-US" sz="1700" smtClean="0">
                <a:latin typeface="標楷體" pitchFamily="65" charset="-120"/>
                <a:ea typeface="標楷體" pitchFamily="65" charset="-120"/>
              </a:rPr>
              <a:t>苦杏仁 </a:t>
            </a:r>
            <a:r>
              <a:rPr lang="en-US" sz="1700" dirty="0" smtClean="0"/>
              <a:t>(Semen Armeniacae Amarum)</a:t>
            </a:r>
          </a:p>
          <a:p>
            <a:r>
              <a:rPr lang="en-US" sz="1700" i="1" dirty="0" smtClean="0"/>
              <a:t>Lu Gen </a:t>
            </a:r>
            <a:r>
              <a:rPr lang="zh-TW" altLang="en-US" sz="1700" smtClean="0">
                <a:latin typeface="標楷體" pitchFamily="65" charset="-120"/>
                <a:ea typeface="標楷體" pitchFamily="65" charset="-120"/>
              </a:rPr>
              <a:t>蘆根 </a:t>
            </a:r>
            <a:r>
              <a:rPr lang="en-US" sz="1700" dirty="0" smtClean="0"/>
              <a:t>(Rhizoma Phragmitis)</a:t>
            </a:r>
          </a:p>
          <a:p>
            <a:r>
              <a:rPr lang="en-US" sz="1700" i="1" dirty="0" smtClean="0"/>
              <a:t>Gan Cao </a:t>
            </a:r>
            <a:r>
              <a:rPr lang="zh-TW" altLang="en-US" sz="1700" smtClean="0">
                <a:latin typeface="標楷體" pitchFamily="65" charset="-120"/>
                <a:ea typeface="標楷體" pitchFamily="65" charset="-120"/>
              </a:rPr>
              <a:t>甘草 </a:t>
            </a:r>
            <a:r>
              <a:rPr lang="en-US" sz="1700" dirty="0" smtClean="0"/>
              <a:t>(Radix et Rhizoma Glycyrrhizae)</a:t>
            </a:r>
          </a:p>
          <a:p>
            <a:r>
              <a:rPr lang="en-US" sz="1700" i="1" dirty="0" smtClean="0"/>
              <a:t>Da</a:t>
            </a:r>
            <a:r>
              <a:rPr lang="en-US" sz="1700" dirty="0" smtClean="0"/>
              <a:t> </a:t>
            </a:r>
            <a:r>
              <a:rPr lang="en-US" sz="1700" i="1" dirty="0" smtClean="0"/>
              <a:t>Qing</a:t>
            </a:r>
            <a:r>
              <a:rPr lang="en-US" sz="1700" dirty="0" smtClean="0"/>
              <a:t> </a:t>
            </a:r>
            <a:r>
              <a:rPr lang="en-US" sz="1700" i="1" dirty="0" smtClean="0"/>
              <a:t>Ye </a:t>
            </a:r>
            <a:r>
              <a:rPr lang="zh-TW" altLang="en-US" sz="1700" smtClean="0">
                <a:latin typeface="標楷體" pitchFamily="65" charset="-120"/>
                <a:ea typeface="標楷體" pitchFamily="65" charset="-120"/>
              </a:rPr>
              <a:t>大青葉 </a:t>
            </a:r>
            <a:r>
              <a:rPr lang="en-US" sz="1700" dirty="0" smtClean="0"/>
              <a:t>(Folium Isatidis)</a:t>
            </a:r>
          </a:p>
          <a:p>
            <a:r>
              <a:rPr lang="en-US" sz="1700" i="1" dirty="0" smtClean="0"/>
              <a:t>Huang</a:t>
            </a:r>
            <a:r>
              <a:rPr lang="en-US" sz="1700" dirty="0" smtClean="0"/>
              <a:t> </a:t>
            </a:r>
            <a:r>
              <a:rPr lang="en-US" sz="1700" i="1" dirty="0" smtClean="0"/>
              <a:t>Qin </a:t>
            </a:r>
            <a:r>
              <a:rPr lang="zh-TW" altLang="en-US" sz="1700" smtClean="0">
                <a:latin typeface="標楷體" pitchFamily="65" charset="-120"/>
                <a:ea typeface="標楷體" pitchFamily="65" charset="-120"/>
              </a:rPr>
              <a:t>黃芩 </a:t>
            </a:r>
            <a:r>
              <a:rPr lang="en-US" sz="1700" dirty="0" smtClean="0"/>
              <a:t>(Radix Scutellariae)</a:t>
            </a:r>
          </a:p>
          <a:p>
            <a:endParaRPr lang="en-US" sz="1700" dirty="0" smtClean="0"/>
          </a:p>
          <a:p>
            <a:r>
              <a:rPr lang="en-US" sz="1000" dirty="0" smtClean="0"/>
              <a:t>Lau J, Leung P, Wong E, Fong C, Cheng K, Zhang S, et al. The use of an herbal formula by hospital </a:t>
            </a:r>
          </a:p>
          <a:p>
            <a:pPr>
              <a:buNone/>
            </a:pPr>
            <a:r>
              <a:rPr lang="en-US" sz="1000" dirty="0" smtClean="0"/>
              <a:t>	care workers during the severe acute respiratory syndrome epidemic in Hong Kong to prevent severe </a:t>
            </a:r>
          </a:p>
          <a:p>
            <a:pPr>
              <a:buNone/>
            </a:pPr>
            <a:r>
              <a:rPr lang="en-US" sz="1000" dirty="0" smtClean="0"/>
              <a:t>	acute respiratory. J Alternat Complement Med 2005;11:49-55. </a:t>
            </a:r>
          </a:p>
          <a:p>
            <a:endParaRPr lang="en-US" sz="10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SARS</a:t>
            </a:r>
            <a:endParaRPr lang="en-US" dirty="0"/>
          </a:p>
        </p:txBody>
      </p:sp>
      <p:sp>
        <p:nvSpPr>
          <p:cNvPr id="3" name="Content Placeholder 2"/>
          <p:cNvSpPr>
            <a:spLocks noGrp="1"/>
          </p:cNvSpPr>
          <p:nvPr>
            <p:ph idx="1"/>
          </p:nvPr>
        </p:nvSpPr>
        <p:spPr/>
        <p:txBody>
          <a:bodyPr/>
          <a:lstStyle/>
          <a:p>
            <a:r>
              <a:rPr lang="en-US" sz="2800" i="1" dirty="0" smtClean="0"/>
              <a:t>Yu</a:t>
            </a:r>
            <a:r>
              <a:rPr lang="en-US" sz="2800" dirty="0" smtClean="0"/>
              <a:t> </a:t>
            </a:r>
            <a:r>
              <a:rPr lang="en-US" sz="2800" i="1" dirty="0" smtClean="0"/>
              <a:t>Ping</a:t>
            </a:r>
            <a:r>
              <a:rPr lang="en-US" sz="2800" dirty="0" smtClean="0"/>
              <a:t> </a:t>
            </a:r>
            <a:r>
              <a:rPr lang="en-US" sz="2800" i="1" dirty="0" smtClean="0"/>
              <a:t>Feng</a:t>
            </a:r>
            <a:r>
              <a:rPr lang="en-US" sz="2800" dirty="0" smtClean="0"/>
              <a:t> </a:t>
            </a:r>
            <a:r>
              <a:rPr lang="en-US" sz="2800" i="1" dirty="0" smtClean="0"/>
              <a:t>San</a:t>
            </a:r>
            <a:r>
              <a:rPr lang="en-US" sz="2800" dirty="0" smtClean="0"/>
              <a:t> (Jade Windscreen Powder)</a:t>
            </a:r>
          </a:p>
          <a:p>
            <a:r>
              <a:rPr lang="en-US" sz="2800" i="1" dirty="0" smtClean="0"/>
              <a:t>Sang</a:t>
            </a:r>
            <a:r>
              <a:rPr lang="en-US" sz="2800" dirty="0" smtClean="0"/>
              <a:t> </a:t>
            </a:r>
            <a:r>
              <a:rPr lang="en-US" sz="2800" i="1" dirty="0" smtClean="0"/>
              <a:t>Ju</a:t>
            </a:r>
            <a:r>
              <a:rPr lang="en-US" sz="2800" dirty="0" smtClean="0"/>
              <a:t> </a:t>
            </a:r>
            <a:r>
              <a:rPr lang="en-US" sz="2800" i="1" dirty="0" smtClean="0"/>
              <a:t>Yin</a:t>
            </a:r>
            <a:r>
              <a:rPr lang="en-US" sz="2800" dirty="0" smtClean="0"/>
              <a:t> (Mulberry Leaf and Chrysanthemum Decoction)</a:t>
            </a:r>
          </a:p>
          <a:p>
            <a:r>
              <a:rPr lang="en-US" sz="2800" i="1" dirty="0" smtClean="0"/>
              <a:t>Da</a:t>
            </a:r>
            <a:r>
              <a:rPr lang="en-US" sz="2800" dirty="0" smtClean="0"/>
              <a:t> </a:t>
            </a:r>
            <a:r>
              <a:rPr lang="en-US" sz="2800" i="1" dirty="0" smtClean="0"/>
              <a:t>Qing</a:t>
            </a:r>
            <a:r>
              <a:rPr lang="en-US" sz="2800" dirty="0" smtClean="0"/>
              <a:t> </a:t>
            </a:r>
            <a:r>
              <a:rPr lang="en-US" sz="2800" i="1" dirty="0" smtClean="0"/>
              <a:t>Ye</a:t>
            </a:r>
            <a:r>
              <a:rPr lang="en-US" sz="2800" dirty="0" smtClean="0"/>
              <a:t> (Folium Isatidis)</a:t>
            </a:r>
          </a:p>
          <a:p>
            <a:r>
              <a:rPr lang="en-US" sz="2800" i="1" dirty="0" smtClean="0"/>
              <a:t>Huang</a:t>
            </a:r>
            <a:r>
              <a:rPr lang="en-US" sz="2800" dirty="0" smtClean="0"/>
              <a:t> </a:t>
            </a:r>
            <a:r>
              <a:rPr lang="en-US" sz="2800" i="1" dirty="0" smtClean="0"/>
              <a:t>Qin</a:t>
            </a:r>
            <a:r>
              <a:rPr lang="en-US" sz="2800" dirty="0" smtClean="0"/>
              <a:t> (Radix Scutellariae)</a:t>
            </a:r>
          </a:p>
          <a:p>
            <a:endParaRPr lang="en-US" sz="2800" dirty="0" smtClean="0"/>
          </a:p>
          <a:p>
            <a:r>
              <a:rPr lang="en-US" sz="2800" dirty="0" smtClean="0"/>
              <a:t>Take the herbal supplement daily for 2 weeks.</a:t>
            </a:r>
          </a:p>
          <a:p>
            <a:endParaRPr lang="en-US" sz="1600" dirty="0" smtClean="0"/>
          </a:p>
          <a:p>
            <a:endParaRPr lang="en-US" sz="800" dirty="0" smtClean="0"/>
          </a:p>
          <a:p>
            <a:endParaRPr lang="en-US" sz="800" dirty="0" smtClean="0"/>
          </a:p>
          <a:p>
            <a:endParaRPr lang="en-US" sz="1000" dirty="0" smtClean="0"/>
          </a:p>
          <a:p>
            <a:r>
              <a:rPr lang="en-US" sz="1000" dirty="0" smtClean="0"/>
              <a:t>Lau J, Leung P, Wong E, Fong C, Cheng K, Zhang S, et al. The use of an herbal formula by hospital </a:t>
            </a:r>
          </a:p>
          <a:p>
            <a:pPr>
              <a:buNone/>
            </a:pPr>
            <a:r>
              <a:rPr lang="en-US" sz="1000" dirty="0" smtClean="0"/>
              <a:t>	care workers during the severe acute respiratory syndrome epidemic in Hong Kong to prevent severe </a:t>
            </a:r>
          </a:p>
          <a:p>
            <a:pPr>
              <a:buNone/>
            </a:pPr>
            <a:r>
              <a:rPr lang="en-US" sz="1000" dirty="0" smtClean="0"/>
              <a:t>	acute respiratory. J Alternat Complement Med 2005;11:49-55. </a:t>
            </a:r>
          </a:p>
          <a:p>
            <a:endParaRPr lang="en-US" sz="1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of SARS</a:t>
            </a:r>
            <a:endParaRPr lang="en-US" dirty="0"/>
          </a:p>
        </p:txBody>
      </p:sp>
      <p:sp>
        <p:nvSpPr>
          <p:cNvPr id="3" name="Content Placeholder 2"/>
          <p:cNvSpPr>
            <a:spLocks noGrp="1"/>
          </p:cNvSpPr>
          <p:nvPr>
            <p:ph idx="1"/>
          </p:nvPr>
        </p:nvSpPr>
        <p:spPr/>
        <p:txBody>
          <a:bodyPr/>
          <a:lstStyle/>
          <a:p>
            <a:r>
              <a:rPr lang="en-US" sz="2800" dirty="0" smtClean="0"/>
              <a:t>Results:</a:t>
            </a:r>
          </a:p>
          <a:p>
            <a:pPr lvl="1"/>
            <a:r>
              <a:rPr lang="en-US" dirty="0" smtClean="0"/>
              <a:t>1,063 herb group; 0 infected (0%)</a:t>
            </a:r>
          </a:p>
          <a:p>
            <a:pPr lvl="1"/>
            <a:r>
              <a:rPr lang="en-US" dirty="0" smtClean="0"/>
              <a:t>15,374 in non-herb group; 64 infected (0.4%)</a:t>
            </a:r>
          </a:p>
          <a:p>
            <a:pPr lvl="1"/>
            <a:r>
              <a:rPr lang="en-US" i="1" dirty="0" smtClean="0"/>
              <a:t>P = </a:t>
            </a:r>
            <a:r>
              <a:rPr lang="en-US" dirty="0" smtClean="0"/>
              <a:t>0.035</a:t>
            </a:r>
            <a:endParaRPr lang="en-US" i="1" dirty="0" smtClean="0"/>
          </a:p>
          <a:p>
            <a:endParaRPr lang="en-US" sz="1000" dirty="0" smtClean="0"/>
          </a:p>
          <a:p>
            <a:endParaRPr lang="en-US" sz="1000" dirty="0" smtClean="0"/>
          </a:p>
          <a:p>
            <a:pPr marL="342900" lvl="2" indent="-342900"/>
            <a:r>
              <a:rPr lang="en-US" dirty="0" smtClean="0"/>
              <a:t>Note: Among 1,063 who took herbs, 19 (1.8%) with minor side effects such as diarrhea, sore throat, dizziness and nausea</a:t>
            </a:r>
          </a:p>
          <a:p>
            <a:endParaRPr lang="en-US" sz="1000" dirty="0" smtClean="0"/>
          </a:p>
          <a:p>
            <a:endParaRPr lang="en-US" sz="1000" dirty="0" smtClean="0"/>
          </a:p>
          <a:p>
            <a:endParaRPr lang="en-US" sz="1000" dirty="0" smtClean="0"/>
          </a:p>
          <a:p>
            <a:r>
              <a:rPr lang="en-US" sz="1000" smtClean="0"/>
              <a:t>Luo, H, Tang Q, Shang, Y et al. Can Can Chinese Medicine Be Used for Prevention of Corona Virus </a:t>
            </a:r>
          </a:p>
          <a:p>
            <a:pPr>
              <a:buNone/>
            </a:pPr>
            <a:r>
              <a:rPr lang="en-US" sz="1000" smtClean="0"/>
              <a:t>	Disease 2019 (COVID-19) Chinesee Journal of Integrative Medicine. </a:t>
            </a:r>
          </a:p>
          <a:p>
            <a:r>
              <a:rPr lang="en-US" sz="1000" smtClean="0"/>
              <a:t>Lau J, Leung P, Wong E, Fong C, Cheng K, Zhang S, et al. The use of an herbal formula by hospital </a:t>
            </a:r>
          </a:p>
          <a:p>
            <a:pPr>
              <a:buNone/>
            </a:pPr>
            <a:r>
              <a:rPr lang="en-US" sz="1000" smtClean="0"/>
              <a:t>	care workers during the severe acute respiratory syndrome epidemic in Hong Kong to prevent severe </a:t>
            </a:r>
          </a:p>
          <a:p>
            <a:pPr>
              <a:buNone/>
            </a:pPr>
            <a:r>
              <a:rPr lang="en-US" sz="1000" smtClean="0"/>
              <a:t>	acute respiratory. J Alternat Complement Med 2005;11:49-55. </a:t>
            </a:r>
          </a:p>
          <a:p>
            <a:endParaRPr lang="en-US" sz="10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type="title"/>
          </p:nvPr>
        </p:nvSpPr>
        <p:spPr/>
        <p:txBody>
          <a:bodyPr/>
          <a:lstStyle/>
          <a:p>
            <a:r>
              <a:rPr lang="zh-CN" altLang="en-US">
                <a:latin typeface="標楷體" pitchFamily="65" charset="-120"/>
                <a:ea typeface="標楷體" pitchFamily="65" charset="-120"/>
              </a:rPr>
              <a:t>吴有性</a:t>
            </a:r>
            <a:r>
              <a:rPr lang="zh-CN" altLang="en-US">
                <a:ea typeface="宋体" pitchFamily="2" charset="-122"/>
              </a:rPr>
              <a:t> </a:t>
            </a:r>
            <a:r>
              <a:rPr lang="en-US" altLang="zh-CN" dirty="0">
                <a:ea typeface="宋体" pitchFamily="2" charset="-122"/>
              </a:rPr>
              <a:t>Wū Yŏu-Xìng, </a:t>
            </a:r>
            <a:r>
              <a:rPr lang="en-US" sz="2800" dirty="0"/>
              <a:t>1580’s-1660’s </a:t>
            </a:r>
            <a:r>
              <a:rPr lang="en-US" altLang="zh-CN" dirty="0">
                <a:ea typeface="宋体" pitchFamily="2" charset="-122"/>
              </a:rPr>
              <a:t> </a:t>
            </a:r>
            <a:endParaRPr lang="en-US" dirty="0">
              <a:ea typeface="宋体" pitchFamily="2" charset="-122"/>
            </a:endParaRPr>
          </a:p>
        </p:txBody>
      </p:sp>
      <p:pic>
        <p:nvPicPr>
          <p:cNvPr id="5" name="Content Placeholder 4" descr="吴又可 2"/>
          <p:cNvPicPr>
            <a:picLocks noGrp="1" noChangeAspect="1" noChangeArrowheads="1"/>
          </p:cNvPicPr>
          <p:nvPr>
            <p:ph idx="1"/>
          </p:nvPr>
        </p:nvPicPr>
        <p:blipFill>
          <a:blip r:embed="rId2"/>
          <a:srcRect/>
          <a:stretch>
            <a:fillRect/>
          </a:stretch>
        </p:blipFill>
        <p:spPr bwMode="auto">
          <a:xfrm>
            <a:off x="685800" y="1695359"/>
            <a:ext cx="8001000" cy="4019641"/>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uto0"/>
          <p:cNvPicPr>
            <a:picLocks noChangeAspect="1" noChangeArrowheads="1"/>
          </p:cNvPicPr>
          <p:nvPr/>
        </p:nvPicPr>
        <p:blipFill>
          <a:blip r:embed="rId2"/>
          <a:srcRect/>
          <a:stretch>
            <a:fillRect/>
          </a:stretch>
        </p:blipFill>
        <p:spPr bwMode="auto">
          <a:xfrm>
            <a:off x="2209800" y="0"/>
            <a:ext cx="4745038" cy="6858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Image result for huangdi neijing"/>
          <p:cNvPicPr>
            <a:picLocks noChangeAspect="1" noChangeArrowheads="1"/>
          </p:cNvPicPr>
          <p:nvPr/>
        </p:nvPicPr>
        <p:blipFill>
          <a:blip r:embed="rId2"/>
          <a:srcRect/>
          <a:stretch>
            <a:fillRect/>
          </a:stretch>
        </p:blipFill>
        <p:spPr bwMode="auto">
          <a:xfrm>
            <a:off x="3429000" y="152400"/>
            <a:ext cx="5461526" cy="4038600"/>
          </a:xfrm>
          <a:prstGeom prst="rect">
            <a:avLst/>
          </a:prstGeom>
          <a:noFill/>
        </p:spPr>
      </p:pic>
      <p:pic>
        <p:nvPicPr>
          <p:cNvPr id="7" name="Picture 2" descr="auto0"/>
          <p:cNvPicPr>
            <a:picLocks noChangeAspect="1" noChangeArrowheads="1"/>
          </p:cNvPicPr>
          <p:nvPr/>
        </p:nvPicPr>
        <p:blipFill>
          <a:blip r:embed="rId3"/>
          <a:srcRect/>
          <a:stretch>
            <a:fillRect/>
          </a:stretch>
        </p:blipFill>
        <p:spPr bwMode="auto">
          <a:xfrm>
            <a:off x="457200" y="533400"/>
            <a:ext cx="2819400" cy="4074876"/>
          </a:xfrm>
          <a:prstGeom prst="rect">
            <a:avLst/>
          </a:prstGeom>
          <a:noFill/>
          <a:ln w="9525">
            <a:noFill/>
            <a:miter lim="800000"/>
            <a:headEnd/>
            <a:tailEnd/>
          </a:ln>
          <a:effectLst/>
        </p:spPr>
      </p:pic>
      <p:sp>
        <p:nvSpPr>
          <p:cNvPr id="8" name="Text Box 3"/>
          <p:cNvSpPr txBox="1">
            <a:spLocks noChangeArrowheads="1"/>
          </p:cNvSpPr>
          <p:nvPr/>
        </p:nvSpPr>
        <p:spPr bwMode="auto">
          <a:xfrm>
            <a:off x="3581400" y="4495800"/>
            <a:ext cx="5486400" cy="2246769"/>
          </a:xfrm>
          <a:prstGeom prst="rect">
            <a:avLst/>
          </a:prstGeom>
          <a:solidFill>
            <a:srgbClr val="FFFFFF"/>
          </a:solidFill>
          <a:ln w="9525">
            <a:noFill/>
            <a:miter lim="800000"/>
            <a:headEnd/>
            <a:tailEnd/>
          </a:ln>
          <a:effectLst/>
        </p:spPr>
        <p:txBody>
          <a:bodyPr wrap="square">
            <a:spAutoFit/>
          </a:bodyPr>
          <a:lstStyle/>
          <a:p>
            <a:pPr algn="ctr">
              <a:spcBef>
                <a:spcPct val="50000"/>
              </a:spcBef>
            </a:pPr>
            <a:r>
              <a:rPr lang="en-US" sz="3200" b="1" i="1" dirty="0">
                <a:solidFill>
                  <a:srgbClr val="006666"/>
                </a:solidFill>
                <a:latin typeface="Adobe Garamond Pro Bold" pitchFamily="18" charset="0"/>
                <a:cs typeface="Times New Roman" pitchFamily="18" charset="0"/>
              </a:rPr>
              <a:t>Rè Bìng</a:t>
            </a:r>
            <a:r>
              <a:rPr lang="en-US" sz="3200" b="1" dirty="0">
                <a:solidFill>
                  <a:srgbClr val="006666"/>
                </a:solidFill>
                <a:latin typeface="Adobe Garamond Pro Bold" pitchFamily="18" charset="0"/>
              </a:rPr>
              <a:t> </a:t>
            </a:r>
            <a:r>
              <a:rPr lang="zh-CN" altLang="en-US" sz="3200" b="1" smtClean="0">
                <a:solidFill>
                  <a:srgbClr val="006666"/>
                </a:solidFill>
                <a:latin typeface="標楷體" pitchFamily="65" charset="-120"/>
                <a:ea typeface="標楷體" pitchFamily="65" charset="-120"/>
              </a:rPr>
              <a:t>熱病</a:t>
            </a:r>
            <a:r>
              <a:rPr lang="en-US" sz="3200" b="1" dirty="0" smtClean="0">
                <a:solidFill>
                  <a:srgbClr val="006666"/>
                </a:solidFill>
                <a:latin typeface="Adobe Garamond Pro Bold" pitchFamily="18" charset="0"/>
              </a:rPr>
              <a:t>(Hot </a:t>
            </a:r>
            <a:r>
              <a:rPr lang="en-US" sz="3200" b="1" dirty="0">
                <a:solidFill>
                  <a:srgbClr val="006666"/>
                </a:solidFill>
                <a:latin typeface="Adobe Garamond Pro Bold" pitchFamily="18" charset="0"/>
              </a:rPr>
              <a:t>Diseases)</a:t>
            </a:r>
          </a:p>
          <a:p>
            <a:pPr algn="ctr">
              <a:spcBef>
                <a:spcPct val="50000"/>
              </a:spcBef>
            </a:pPr>
            <a:r>
              <a:rPr lang="en-US" sz="2400" b="1" i="1" dirty="0">
                <a:solidFill>
                  <a:srgbClr val="006666"/>
                </a:solidFill>
                <a:latin typeface="Adobe Garamond Pro Bold" pitchFamily="18" charset="0"/>
                <a:ea typeface="宋体" pitchFamily="2" charset="-122"/>
              </a:rPr>
              <a:t>Huang Di Nei Jing </a:t>
            </a:r>
            <a:endParaRPr lang="en-US" sz="2400" b="1" i="1" dirty="0" smtClean="0">
              <a:solidFill>
                <a:srgbClr val="006666"/>
              </a:solidFill>
              <a:latin typeface="Adobe Garamond Pro Bold" pitchFamily="18" charset="0"/>
              <a:ea typeface="宋体" pitchFamily="2" charset="-122"/>
            </a:endParaRPr>
          </a:p>
          <a:p>
            <a:pPr algn="ctr">
              <a:spcBef>
                <a:spcPct val="50000"/>
              </a:spcBef>
            </a:pPr>
            <a:r>
              <a:rPr lang="en-US" sz="2400" b="1" dirty="0" smtClean="0">
                <a:solidFill>
                  <a:srgbClr val="006666"/>
                </a:solidFill>
                <a:latin typeface="Adobe Garamond Pro Bold" pitchFamily="18" charset="0"/>
                <a:ea typeface="宋体" pitchFamily="2" charset="-122"/>
              </a:rPr>
              <a:t>(</a:t>
            </a:r>
            <a:r>
              <a:rPr lang="en-US" sz="2400" b="1" dirty="0">
                <a:solidFill>
                  <a:srgbClr val="006666"/>
                </a:solidFill>
                <a:latin typeface="Adobe Garamond Pro Bold" pitchFamily="18" charset="0"/>
                <a:ea typeface="宋体" pitchFamily="2" charset="-122"/>
              </a:rPr>
              <a:t>Yellow Emperor’s Inner Classic), </a:t>
            </a:r>
            <a:endParaRPr lang="en-US" sz="2400" b="1" dirty="0" smtClean="0">
              <a:solidFill>
                <a:srgbClr val="006666"/>
              </a:solidFill>
              <a:latin typeface="Adobe Garamond Pro Bold" pitchFamily="18" charset="0"/>
              <a:ea typeface="宋体" pitchFamily="2" charset="-122"/>
            </a:endParaRPr>
          </a:p>
          <a:p>
            <a:pPr algn="ctr">
              <a:spcBef>
                <a:spcPct val="50000"/>
              </a:spcBef>
            </a:pPr>
            <a:r>
              <a:rPr lang="en-US" sz="2400" b="1" dirty="0" smtClean="0">
                <a:solidFill>
                  <a:srgbClr val="006666"/>
                </a:solidFill>
                <a:latin typeface="Adobe Garamond Pro Bold" pitchFamily="18" charset="0"/>
                <a:ea typeface="宋体" pitchFamily="2" charset="-122"/>
              </a:rPr>
              <a:t>1</a:t>
            </a:r>
            <a:r>
              <a:rPr lang="en-US" sz="2400" b="1" baseline="30000" dirty="0" smtClean="0">
                <a:solidFill>
                  <a:srgbClr val="006666"/>
                </a:solidFill>
                <a:latin typeface="Adobe Garamond Pro Bold" pitchFamily="18" charset="0"/>
                <a:ea typeface="宋体" pitchFamily="2" charset="-122"/>
              </a:rPr>
              <a:t>st</a:t>
            </a:r>
            <a:r>
              <a:rPr lang="en-US" sz="2400" b="1" dirty="0" smtClean="0">
                <a:solidFill>
                  <a:srgbClr val="006666"/>
                </a:solidFill>
                <a:latin typeface="Adobe Garamond Pro Bold" pitchFamily="18" charset="0"/>
                <a:ea typeface="宋体" pitchFamily="2" charset="-122"/>
              </a:rPr>
              <a:t> </a:t>
            </a:r>
            <a:r>
              <a:rPr lang="en-US" sz="2400" b="1" dirty="0">
                <a:solidFill>
                  <a:srgbClr val="006666"/>
                </a:solidFill>
                <a:latin typeface="Adobe Garamond Pro Bold" pitchFamily="18" charset="0"/>
                <a:ea typeface="宋体" pitchFamily="2" charset="-122"/>
              </a:rPr>
              <a:t>or 2</a:t>
            </a:r>
            <a:r>
              <a:rPr lang="en-US" sz="2400" b="1" baseline="30000" dirty="0">
                <a:solidFill>
                  <a:srgbClr val="006666"/>
                </a:solidFill>
                <a:latin typeface="Adobe Garamond Pro Bold" pitchFamily="18" charset="0"/>
                <a:ea typeface="宋体" pitchFamily="2" charset="-122"/>
              </a:rPr>
              <a:t>nd</a:t>
            </a:r>
            <a:r>
              <a:rPr lang="en-US" sz="2400" b="1" dirty="0">
                <a:solidFill>
                  <a:srgbClr val="006666"/>
                </a:solidFill>
                <a:latin typeface="Adobe Garamond Pro Bold" pitchFamily="18" charset="0"/>
                <a:ea typeface="宋体" pitchFamily="2" charset="-122"/>
              </a:rPr>
              <a:t> Century A.D.</a:t>
            </a:r>
            <a:r>
              <a:rPr lang="en-US" sz="2400" b="1" dirty="0">
                <a:solidFill>
                  <a:srgbClr val="006666"/>
                </a:solidFill>
                <a:latin typeface="Adobe Garamond Pro Bold"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 Treatment </a:t>
            </a:r>
            <a:endParaRPr lang="en-US" dirty="0"/>
          </a:p>
        </p:txBody>
      </p:sp>
      <p:sp>
        <p:nvSpPr>
          <p:cNvPr id="4" name="Content Placeholder 3"/>
          <p:cNvSpPr>
            <a:spLocks noGrp="1"/>
          </p:cNvSpPr>
          <p:nvPr>
            <p:ph sz="half" idx="1"/>
          </p:nvPr>
        </p:nvSpPr>
        <p:spPr>
          <a:xfrm>
            <a:off x="381000" y="1676400"/>
            <a:ext cx="4495800" cy="4343400"/>
          </a:xfrm>
        </p:spPr>
        <p:txBody>
          <a:bodyPr/>
          <a:lstStyle/>
          <a:p>
            <a:r>
              <a:rPr lang="en-US" dirty="0" smtClean="0"/>
              <a:t>“Vaccine for Covid-19 won’t be deployed for at least 1 to 1.5 years.”</a:t>
            </a:r>
          </a:p>
          <a:p>
            <a:pPr lvl="1"/>
            <a:r>
              <a:rPr lang="en-US" dirty="0" smtClean="0"/>
              <a:t>March 3, 2020</a:t>
            </a:r>
            <a:endParaRPr lang="en-US" dirty="0"/>
          </a:p>
        </p:txBody>
      </p:sp>
      <p:pic>
        <p:nvPicPr>
          <p:cNvPr id="125955" name="Picture 3"/>
          <p:cNvPicPr>
            <a:picLocks noGrp="1" noChangeAspect="1" noChangeArrowheads="1"/>
          </p:cNvPicPr>
          <p:nvPr>
            <p:ph sz="half" idx="2"/>
          </p:nvPr>
        </p:nvPicPr>
        <p:blipFill>
          <a:blip r:embed="rId2"/>
          <a:srcRect/>
          <a:stretch>
            <a:fillRect/>
          </a:stretch>
        </p:blipFill>
        <p:spPr bwMode="auto">
          <a:xfrm>
            <a:off x="5029200" y="1981200"/>
            <a:ext cx="3810000" cy="3185160"/>
          </a:xfrm>
          <a:prstGeom prst="rect">
            <a:avLst/>
          </a:prstGeom>
          <a:noFill/>
          <a:ln w="9525">
            <a:noFill/>
            <a:miter lim="800000"/>
            <a:headEnd/>
            <a:tailEnd/>
          </a:ln>
          <a:effectLst/>
        </p:spPr>
      </p:pic>
      <p:sp>
        <p:nvSpPr>
          <p:cNvPr id="5" name="Rectangle 4"/>
          <p:cNvSpPr/>
          <p:nvPr/>
        </p:nvSpPr>
        <p:spPr>
          <a:xfrm>
            <a:off x="609600" y="5181600"/>
            <a:ext cx="8229600" cy="646331"/>
          </a:xfrm>
          <a:prstGeom prst="rect">
            <a:avLst/>
          </a:prstGeom>
        </p:spPr>
        <p:txBody>
          <a:bodyPr wrap="square">
            <a:spAutoFit/>
          </a:bodyPr>
          <a:lstStyle/>
          <a:p>
            <a:pPr latinLnBrk="0"/>
            <a:r>
              <a:rPr lang="en-US" sz="1800" dirty="0" smtClean="0">
                <a:solidFill>
                  <a:schemeClr val="bg1"/>
                </a:solidFill>
              </a:rPr>
              <a:t>Anthony S. Fauci, M.D., </a:t>
            </a:r>
          </a:p>
          <a:p>
            <a:pPr latinLnBrk="0"/>
            <a:r>
              <a:rPr lang="en-US" sz="1800" dirty="0" smtClean="0">
                <a:solidFill>
                  <a:schemeClr val="bg1"/>
                </a:solidFill>
              </a:rPr>
              <a:t>Director of NAID (National Institute of Allergy and Infectious Diseases)</a:t>
            </a:r>
            <a:endParaRPr lang="en-US" sz="1800" dirty="0">
              <a:solidFill>
                <a:schemeClr val="bg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Go From Here?</a:t>
            </a:r>
            <a:endParaRPr lang="en-US" dirty="0"/>
          </a:p>
        </p:txBody>
      </p:sp>
      <p:pic>
        <p:nvPicPr>
          <p:cNvPr id="155650" name="Picture 2" descr="Image result for global map of covid"/>
          <p:cNvPicPr>
            <a:picLocks noChangeAspect="1" noChangeArrowheads="1"/>
          </p:cNvPicPr>
          <p:nvPr/>
        </p:nvPicPr>
        <p:blipFill>
          <a:blip r:embed="rId2"/>
          <a:srcRect/>
          <a:stretch>
            <a:fillRect/>
          </a:stretch>
        </p:blipFill>
        <p:spPr bwMode="auto">
          <a:xfrm>
            <a:off x="0" y="1501140"/>
            <a:ext cx="9144000" cy="5128260"/>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(WHO, NIH, CDC, FDA)</a:t>
            </a:r>
            <a:endParaRPr lang="en-US" dirty="0"/>
          </a:p>
        </p:txBody>
      </p:sp>
      <p:graphicFrame>
        <p:nvGraphicFramePr>
          <p:cNvPr id="4" name="Content Placeholder 3"/>
          <p:cNvGraphicFramePr>
            <a:graphicFrameLocks noGrp="1"/>
          </p:cNvGraphicFramePr>
          <p:nvPr>
            <p:ph idx="1"/>
          </p:nvPr>
        </p:nvGraphicFramePr>
        <p:xfrm>
          <a:off x="609600" y="1676400"/>
          <a:ext cx="8153400" cy="3809449"/>
        </p:xfrm>
        <a:graphic>
          <a:graphicData uri="http://schemas.openxmlformats.org/drawingml/2006/table">
            <a:tbl>
              <a:tblPr firstRow="1" bandRow="1">
                <a:tableStyleId>{5C22544A-7EE6-4342-B048-85BDC9FD1C3A}</a:tableStyleId>
              </a:tblPr>
              <a:tblGrid>
                <a:gridCol w="1704802"/>
                <a:gridCol w="6448598"/>
              </a:tblGrid>
              <a:tr h="625940">
                <a:tc>
                  <a:txBody>
                    <a:bodyPr/>
                    <a:lstStyle/>
                    <a:p>
                      <a:r>
                        <a:rPr lang="en-US" dirty="0" smtClean="0">
                          <a:solidFill>
                            <a:schemeClr val="tx1"/>
                          </a:solidFill>
                        </a:rPr>
                        <a:t>Organization</a:t>
                      </a:r>
                      <a:endParaRPr lang="en-US" dirty="0">
                        <a:solidFill>
                          <a:schemeClr val="tx1"/>
                        </a:solidFill>
                      </a:endParaRPr>
                    </a:p>
                  </a:txBody>
                  <a:tcPr/>
                </a:tc>
                <a:tc>
                  <a:txBody>
                    <a:bodyPr/>
                    <a:lstStyle/>
                    <a:p>
                      <a:r>
                        <a:rPr lang="en-US" dirty="0" smtClean="0">
                          <a:solidFill>
                            <a:schemeClr val="tx1"/>
                          </a:solidFill>
                        </a:rPr>
                        <a:t>Link</a:t>
                      </a:r>
                      <a:endParaRPr lang="en-US" dirty="0">
                        <a:solidFill>
                          <a:schemeClr val="tx1"/>
                        </a:solidFill>
                      </a:endParaRPr>
                    </a:p>
                  </a:txBody>
                  <a:tcPr/>
                </a:tc>
              </a:tr>
              <a:tr h="625940">
                <a:tc>
                  <a:txBody>
                    <a:bodyPr/>
                    <a:lstStyle/>
                    <a:p>
                      <a:pPr marL="0" algn="l" rtl="0" eaLnBrk="1" fontAlgn="t" latinLnBrk="0" hangingPunct="1">
                        <a:spcBef>
                          <a:spcPts val="0"/>
                        </a:spcBef>
                        <a:spcAft>
                          <a:spcPts val="0"/>
                        </a:spcAft>
                      </a:pPr>
                      <a:r>
                        <a:rPr lang="en-US" sz="1800" b="1" i="0" u="none" strike="noStrike" kern="1200" dirty="0">
                          <a:solidFill>
                            <a:schemeClr val="tx1"/>
                          </a:solidFill>
                          <a:latin typeface="Arial"/>
                          <a:ea typeface="MS PGothic"/>
                        </a:rPr>
                        <a:t>WHO</a:t>
                      </a:r>
                    </a:p>
                  </a:txBody>
                  <a:tcPr/>
                </a:tc>
                <a:tc>
                  <a:txBody>
                    <a:bodyPr/>
                    <a:lstStyle/>
                    <a:p>
                      <a:pPr marL="0" marR="0" indent="0" algn="l" rtl="0" eaLnBrk="1" fontAlgn="auto" latinLnBrk="0" hangingPunct="1">
                        <a:spcBef>
                          <a:spcPts val="0"/>
                        </a:spcBef>
                        <a:spcAft>
                          <a:spcPts val="0"/>
                        </a:spcAft>
                      </a:pPr>
                      <a:r>
                        <a:rPr lang="en-US" sz="1800" b="1" i="0" u="none" strike="noStrike" kern="1200" dirty="0">
                          <a:solidFill>
                            <a:schemeClr val="lt1"/>
                          </a:solidFill>
                          <a:latin typeface="Arial"/>
                          <a:ea typeface="MS PGothic"/>
                          <a:hlinkClick r:id="rId2"/>
                        </a:rPr>
                        <a:t>https://</a:t>
                      </a:r>
                      <a:r>
                        <a:rPr lang="en-US" sz="1800" b="1" i="0" u="none" strike="noStrike" kern="1200" dirty="0" smtClean="0">
                          <a:solidFill>
                            <a:schemeClr val="lt1"/>
                          </a:solidFill>
                          <a:latin typeface="Arial"/>
                          <a:ea typeface="MS PGothic"/>
                          <a:hlinkClick r:id="rId2"/>
                        </a:rPr>
                        <a:t>www.who.int/emergencies/diseases/novel-coronavirus-2019</a:t>
                      </a:r>
                      <a:endParaRPr lang="en-US" sz="1800" b="1" i="0" u="none" strike="noStrike" kern="1200" dirty="0" smtClean="0">
                        <a:solidFill>
                          <a:schemeClr val="lt1"/>
                        </a:solidFill>
                        <a:latin typeface="Arial"/>
                        <a:ea typeface="MS PGothic"/>
                      </a:endParaRPr>
                    </a:p>
                    <a:p>
                      <a:pPr marL="0" marR="0" indent="0" algn="l" rtl="0" eaLnBrk="1" fontAlgn="auto" latinLnBrk="0" hangingPunct="1">
                        <a:spcBef>
                          <a:spcPts val="0"/>
                        </a:spcBef>
                        <a:spcAft>
                          <a:spcPts val="0"/>
                        </a:spcAft>
                      </a:pPr>
                      <a:endParaRPr lang="en-US" sz="1800" b="1" i="0" u="none" strike="noStrike" kern="1200" dirty="0">
                        <a:solidFill>
                          <a:schemeClr val="lt1"/>
                        </a:solidFill>
                        <a:latin typeface="Arial"/>
                        <a:ea typeface="MS PGothic"/>
                      </a:endParaRPr>
                    </a:p>
                  </a:txBody>
                  <a:tcPr/>
                </a:tc>
              </a:tr>
              <a:tr h="562780">
                <a:tc>
                  <a:txBody>
                    <a:bodyPr/>
                    <a:lstStyle/>
                    <a:p>
                      <a:pPr marL="0" algn="l" rtl="0" eaLnBrk="1" fontAlgn="t" latinLnBrk="0" hangingPunct="1">
                        <a:spcBef>
                          <a:spcPts val="0"/>
                        </a:spcBef>
                        <a:spcAft>
                          <a:spcPts val="0"/>
                        </a:spcAft>
                      </a:pPr>
                      <a:r>
                        <a:rPr lang="en-US" sz="1800" b="1" i="0" u="none" strike="noStrike" kern="1200" dirty="0">
                          <a:solidFill>
                            <a:schemeClr val="tx1"/>
                          </a:solidFill>
                          <a:latin typeface="Arial"/>
                          <a:ea typeface="MS PGothic"/>
                        </a:rPr>
                        <a:t>NIH</a:t>
                      </a:r>
                    </a:p>
                  </a:txBody>
                  <a:tcPr/>
                </a:tc>
                <a:tc>
                  <a:txBody>
                    <a:bodyPr/>
                    <a:lstStyle/>
                    <a:p>
                      <a:pPr marL="0" marR="0" indent="0" algn="l" rtl="0" eaLnBrk="1" fontAlgn="auto" latinLnBrk="0" hangingPunct="1">
                        <a:spcBef>
                          <a:spcPts val="0"/>
                        </a:spcBef>
                        <a:spcAft>
                          <a:spcPts val="0"/>
                        </a:spcAft>
                      </a:pPr>
                      <a:r>
                        <a:rPr lang="en-US" sz="1800" b="1" i="0" u="none" strike="noStrike" kern="1200" dirty="0" smtClean="0">
                          <a:solidFill>
                            <a:schemeClr val="lt1"/>
                          </a:solidFill>
                          <a:latin typeface="Arial"/>
                          <a:ea typeface="MS PGothic"/>
                          <a:hlinkClick r:id="rId3"/>
                        </a:rPr>
                        <a:t>https://</a:t>
                      </a:r>
                      <a:r>
                        <a:rPr lang="en-US" sz="1800" b="1" i="0" u="none" strike="noStrike" kern="1200" dirty="0">
                          <a:solidFill>
                            <a:schemeClr val="lt1"/>
                          </a:solidFill>
                          <a:latin typeface="Arial"/>
                          <a:ea typeface="MS PGothic"/>
                          <a:hlinkClick r:id="rId3"/>
                        </a:rPr>
                        <a:t>www.nih.gov/health-information/coronavirus</a:t>
                      </a:r>
                      <a:endParaRPr lang="en-US" sz="1800" b="1" i="0" u="none" strike="noStrike" kern="1200" dirty="0">
                        <a:solidFill>
                          <a:schemeClr val="lt1"/>
                        </a:solidFill>
                        <a:latin typeface="Arial"/>
                        <a:ea typeface="MS PGothic"/>
                      </a:endParaRPr>
                    </a:p>
                  </a:txBody>
                  <a:tcPr/>
                </a:tc>
              </a:tr>
              <a:tr h="625940">
                <a:tc>
                  <a:txBody>
                    <a:bodyPr/>
                    <a:lstStyle/>
                    <a:p>
                      <a:r>
                        <a:rPr lang="en-US" b="1" dirty="0" smtClean="0"/>
                        <a:t>CDC</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hlinkClick r:id="rId4"/>
                        </a:rPr>
                        <a:t>https://www.cdc.gov/coronavirus/2019-ncov/about/index.html</a:t>
                      </a:r>
                      <a:endParaRPr lang="en-US" sz="1800" dirty="0" smtClean="0"/>
                    </a:p>
                  </a:txBody>
                  <a:tcPr/>
                </a:tc>
              </a:tr>
              <a:tr h="1080389">
                <a:tc>
                  <a:txBody>
                    <a:bodyPr/>
                    <a:lstStyle/>
                    <a:p>
                      <a:r>
                        <a:rPr lang="en-US" b="1" dirty="0" smtClean="0"/>
                        <a:t>FDA</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hlinkClick r:id="rId5"/>
                        </a:rPr>
                        <a:t>https://www.fda.gov/emergency-preparedness-and-response/mcm-issues/novel-coronavirus-2019-ncov</a:t>
                      </a:r>
                      <a:endParaRPr lang="en-US" sz="1800" dirty="0" smtClean="0"/>
                    </a:p>
                  </a:txBody>
                  <a:tcPr/>
                </a:tc>
              </a:tr>
            </a:tbl>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(WM)</a:t>
            </a:r>
            <a:endParaRPr lang="en-US" dirty="0"/>
          </a:p>
        </p:txBody>
      </p:sp>
      <p:graphicFrame>
        <p:nvGraphicFramePr>
          <p:cNvPr id="4" name="Content Placeholder 3"/>
          <p:cNvGraphicFramePr>
            <a:graphicFrameLocks noGrp="1"/>
          </p:cNvGraphicFramePr>
          <p:nvPr>
            <p:ph idx="1"/>
          </p:nvPr>
        </p:nvGraphicFramePr>
        <p:xfrm>
          <a:off x="609600" y="1676400"/>
          <a:ext cx="8153400" cy="4003040"/>
        </p:xfrm>
        <a:graphic>
          <a:graphicData uri="http://schemas.openxmlformats.org/drawingml/2006/table">
            <a:tbl>
              <a:tblPr firstRow="1" bandRow="1">
                <a:tableStyleId>{5C22544A-7EE6-4342-B048-85BDC9FD1C3A}</a:tableStyleId>
              </a:tblPr>
              <a:tblGrid>
                <a:gridCol w="2209800"/>
                <a:gridCol w="5943600"/>
              </a:tblGrid>
              <a:tr h="370840">
                <a:tc>
                  <a:txBody>
                    <a:bodyPr/>
                    <a:lstStyle/>
                    <a:p>
                      <a:r>
                        <a:rPr lang="en-US" dirty="0" smtClean="0">
                          <a:solidFill>
                            <a:schemeClr val="tx1"/>
                          </a:solidFill>
                        </a:rPr>
                        <a:t>Organization</a:t>
                      </a:r>
                      <a:endParaRPr lang="en-US" dirty="0">
                        <a:solidFill>
                          <a:schemeClr val="tx1"/>
                        </a:solidFill>
                      </a:endParaRPr>
                    </a:p>
                  </a:txBody>
                  <a:tcPr/>
                </a:tc>
                <a:tc>
                  <a:txBody>
                    <a:bodyPr/>
                    <a:lstStyle/>
                    <a:p>
                      <a:r>
                        <a:rPr lang="en-US" dirty="0" smtClean="0">
                          <a:solidFill>
                            <a:schemeClr val="tx1"/>
                          </a:solidFill>
                        </a:rPr>
                        <a:t>Link</a:t>
                      </a:r>
                      <a:endParaRPr lang="en-US" dirty="0">
                        <a:solidFill>
                          <a:schemeClr val="tx1"/>
                        </a:solidFill>
                      </a:endParaRPr>
                    </a:p>
                  </a:txBody>
                  <a:tcPr/>
                </a:tc>
              </a:tr>
              <a:tr h="370840">
                <a:tc>
                  <a:txBody>
                    <a:bodyPr/>
                    <a:lstStyle/>
                    <a:p>
                      <a:r>
                        <a:rPr lang="en-US" dirty="0" smtClean="0"/>
                        <a:t>Els</a:t>
                      </a:r>
                      <a:r>
                        <a:rPr lang="en-US" baseline="0" dirty="0" smtClean="0"/>
                        <a:t>evier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smtClean="0">
                          <a:hlinkClick r:id="rId2"/>
                        </a:rPr>
                        <a:t>https://www.elsevier.com/connect/coronavirus-information-center</a:t>
                      </a:r>
                      <a:endParaRPr lang="en-US" sz="1600" u="sng" dirty="0" smtClean="0"/>
                    </a:p>
                  </a:txBody>
                  <a:tcPr/>
                </a:tc>
              </a:tr>
              <a:tr h="370840">
                <a:tc>
                  <a:txBody>
                    <a:bodyPr/>
                    <a:lstStyle/>
                    <a:p>
                      <a:r>
                        <a:rPr lang="en-US" dirty="0" smtClean="0"/>
                        <a:t>Johns Hopkins University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hlinkClick r:id="rId3"/>
                        </a:rPr>
                        <a:t>https://coronavirus.jhu.edu/</a:t>
                      </a:r>
                      <a:endParaRPr lang="en-US" sz="1600" dirty="0" smtClean="0"/>
                    </a:p>
                  </a:txBody>
                  <a:tcPr/>
                </a:tc>
              </a:tr>
              <a:tr h="370840">
                <a:tc>
                  <a:txBody>
                    <a:bodyPr/>
                    <a:lstStyle/>
                    <a:p>
                      <a:r>
                        <a:rPr lang="en-US" dirty="0" smtClean="0"/>
                        <a:t>New England Journal of Medicine</a:t>
                      </a:r>
                      <a:endParaRPr lang="en-US" dirty="0"/>
                    </a:p>
                  </a:txBody>
                  <a:tcPr/>
                </a:tc>
                <a:tc>
                  <a:txBody>
                    <a:bodyPr/>
                    <a:lstStyle/>
                    <a:p>
                      <a:r>
                        <a:rPr lang="en-US" sz="1600" dirty="0" smtClean="0">
                          <a:hlinkClick r:id="rId4"/>
                        </a:rPr>
                        <a:t>https://www.nejm.org/doi/full/10.1056/NEJMoa2001017</a:t>
                      </a:r>
                      <a:endParaRPr lang="en-US" sz="1600" dirty="0"/>
                    </a:p>
                  </a:txBody>
                  <a:tcPr/>
                </a:tc>
              </a:tr>
              <a:tr h="370840">
                <a:tc>
                  <a:txBody>
                    <a:bodyPr/>
                    <a:lstStyle/>
                    <a:p>
                      <a:r>
                        <a:rPr lang="en-US" dirty="0" smtClean="0"/>
                        <a:t>JAMA</a:t>
                      </a:r>
                      <a:endParaRPr lang="en-US" dirty="0"/>
                    </a:p>
                  </a:txBody>
                  <a:tcPr/>
                </a:tc>
                <a:tc>
                  <a:txBody>
                    <a:bodyPr/>
                    <a:lstStyle/>
                    <a:p>
                      <a:r>
                        <a:rPr lang="en-US" sz="1600" dirty="0" smtClean="0">
                          <a:hlinkClick r:id="rId5"/>
                        </a:rPr>
                        <a:t>https://jamanetwork.com/journals/jama/pages/coronavirus-alert</a:t>
                      </a:r>
                      <a:endParaRPr lang="en-US" sz="1600" dirty="0"/>
                    </a:p>
                  </a:txBody>
                  <a:tcPr/>
                </a:tc>
              </a:tr>
              <a:tr h="370840">
                <a:tc>
                  <a:txBody>
                    <a:bodyPr/>
                    <a:lstStyle/>
                    <a:p>
                      <a:r>
                        <a:rPr lang="en-US" dirty="0" smtClean="0"/>
                        <a:t>The Lancet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hlinkClick r:id="rId6"/>
                        </a:rPr>
                        <a:t>https://www.thelancet.com/journals/lancet/article/PIIS0140-6736(20)30305-6/fulltext</a:t>
                      </a:r>
                      <a:endParaRPr lang="en-US" sz="1600" dirty="0" smtClean="0"/>
                    </a:p>
                  </a:txBody>
                  <a:tcPr/>
                </a:tc>
              </a:tr>
              <a:tr h="370840">
                <a:tc>
                  <a:txBody>
                    <a:bodyPr/>
                    <a:lstStyle/>
                    <a:p>
                      <a:r>
                        <a:rPr lang="en-US" dirty="0" smtClean="0"/>
                        <a:t>Internet Book of Critical Care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smtClean="0">
                          <a:hlinkClick r:id="rId7"/>
                        </a:rPr>
                        <a:t>https://emcrit.org/ibcc/covid19/?fbclid=IwAR31Xy-vkhL39xSWNAqkx3fECRR2yQLVbyWD2EOOoDG7FYv2WXqdQm7Lu_U#biology</a:t>
                      </a:r>
                      <a:endParaRPr lang="en-US" sz="1600" dirty="0" smtClean="0"/>
                    </a:p>
                  </a:txBody>
                  <a:tcPr/>
                </a:tc>
              </a:tr>
            </a:tbl>
          </a:graphicData>
        </a:graphic>
      </p:graphicFrame>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(TCM)</a:t>
            </a:r>
            <a:endParaRPr lang="en-US" dirty="0"/>
          </a:p>
        </p:txBody>
      </p:sp>
      <p:graphicFrame>
        <p:nvGraphicFramePr>
          <p:cNvPr id="4" name="Content Placeholder 3"/>
          <p:cNvGraphicFramePr>
            <a:graphicFrameLocks noGrp="1"/>
          </p:cNvGraphicFramePr>
          <p:nvPr>
            <p:ph idx="1"/>
          </p:nvPr>
        </p:nvGraphicFramePr>
        <p:xfrm>
          <a:off x="609600" y="1676400"/>
          <a:ext cx="8153400" cy="4124960"/>
        </p:xfrm>
        <a:graphic>
          <a:graphicData uri="http://schemas.openxmlformats.org/drawingml/2006/table">
            <a:tbl>
              <a:tblPr firstRow="1" bandRow="1">
                <a:tableStyleId>{5C22544A-7EE6-4342-B048-85BDC9FD1C3A}</a:tableStyleId>
              </a:tblPr>
              <a:tblGrid>
                <a:gridCol w="2668385"/>
                <a:gridCol w="5485015"/>
              </a:tblGrid>
              <a:tr h="370840">
                <a:tc>
                  <a:txBody>
                    <a:bodyPr/>
                    <a:lstStyle/>
                    <a:p>
                      <a:r>
                        <a:rPr lang="en-US" dirty="0" smtClean="0"/>
                        <a:t>Organization</a:t>
                      </a:r>
                      <a:endParaRPr lang="en-US" dirty="0"/>
                    </a:p>
                  </a:txBody>
                  <a:tcPr/>
                </a:tc>
                <a:tc>
                  <a:txBody>
                    <a:bodyPr/>
                    <a:lstStyle/>
                    <a:p>
                      <a:r>
                        <a:rPr lang="en-US" dirty="0" smtClean="0"/>
                        <a:t>Link</a:t>
                      </a:r>
                      <a:endParaRPr lang="en-US" dirty="0"/>
                    </a:p>
                  </a:txBody>
                  <a:tcPr/>
                </a:tc>
              </a:tr>
              <a:tr h="370840">
                <a:tc>
                  <a:txBody>
                    <a:bodyPr/>
                    <a:lstStyle/>
                    <a:p>
                      <a:r>
                        <a:rPr lang="en-US" dirty="0" smtClean="0"/>
                        <a:t>Lotus Institute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sng" dirty="0" smtClean="0">
                          <a:hlinkClick r:id="rId2"/>
                        </a:rPr>
                        <a:t>https</a:t>
                      </a:r>
                      <a:r>
                        <a:rPr lang="en-US" sz="1800" u="sng" smtClean="0">
                          <a:hlinkClick r:id="rId2"/>
                        </a:rPr>
                        <a:t>://www.elotus.org/articles</a:t>
                      </a:r>
                      <a:endParaRPr lang="en-US" sz="1800" u="sng" dirty="0" smtClean="0"/>
                    </a:p>
                  </a:txBody>
                  <a:tcPr/>
                </a:tc>
              </a:tr>
              <a:tr h="370840">
                <a:tc>
                  <a:txBody>
                    <a:bodyPr/>
                    <a:lstStyle/>
                    <a:p>
                      <a:r>
                        <a:rPr lang="en-US" dirty="0" smtClean="0"/>
                        <a:t>Guidance</a:t>
                      </a:r>
                      <a:r>
                        <a:rPr lang="en-US" baseline="0" dirty="0" smtClean="0"/>
                        <a:t> of Covid-19 English Edition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sng" dirty="0" smtClean="0"/>
                        <a:t>https</a:t>
                      </a:r>
                      <a:r>
                        <a:rPr lang="en-US" sz="1800" u="sng" smtClean="0"/>
                        <a:t>://mp.weixin.qq.com/s/nOAmosQ4YqkXHKdJbBE9GA</a:t>
                      </a:r>
                      <a:endParaRPr lang="en-US" sz="1800" u="sng" dirty="0" smtClean="0"/>
                    </a:p>
                  </a:txBody>
                  <a:tcPr/>
                </a:tc>
              </a:tr>
              <a:tr h="370840">
                <a:tc>
                  <a:txBody>
                    <a:bodyPr/>
                    <a:lstStyle/>
                    <a:p>
                      <a:r>
                        <a:rPr lang="en-US" dirty="0" smtClean="0"/>
                        <a:t>Guidance</a:t>
                      </a:r>
                      <a:r>
                        <a:rPr lang="en-US" baseline="0" dirty="0" smtClean="0"/>
                        <a:t> of Covid-19 </a:t>
                      </a:r>
                      <a:r>
                        <a:rPr lang="en-US" baseline="0" smtClean="0"/>
                        <a:t>7</a:t>
                      </a:r>
                      <a:r>
                        <a:rPr lang="en-US" baseline="30000" smtClean="0"/>
                        <a:t>th</a:t>
                      </a:r>
                      <a:r>
                        <a:rPr lang="en-US" baseline="0" smtClean="0"/>
                        <a:t> Edition (Chinese)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hlinkClick r:id="rId3"/>
                        </a:rPr>
                        <a:t>https://mp.weixin.qq.com/s/4Uzpwe2jNVMGiYi8hbQu9w</a:t>
                      </a:r>
                      <a:endParaRPr lang="en-US" sz="1800" u="sng"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Guidance</a:t>
                      </a:r>
                      <a:r>
                        <a:rPr lang="en-US" baseline="0" smtClean="0"/>
                        <a:t> of Covid-19 7</a:t>
                      </a:r>
                      <a:r>
                        <a:rPr lang="en-US" baseline="30000" smtClean="0"/>
                        <a:t>th</a:t>
                      </a:r>
                      <a:r>
                        <a:rPr lang="en-US" baseline="0" smtClean="0"/>
                        <a:t> Edition (English)</a:t>
                      </a:r>
                      <a:endParaRPr lang="en-US"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smtClean="0">
                          <a:solidFill>
                            <a:schemeClr val="dk1"/>
                          </a:solidFill>
                          <a:latin typeface="+mn-lt"/>
                          <a:ea typeface="+mn-ea"/>
                          <a:cs typeface="+mn-cs"/>
                          <a:hlinkClick r:id="rId4"/>
                        </a:rPr>
                        <a:t>http://www.kankyokansen.org/uploads/uploads/files/jsipc/protocol_V7.pdf</a:t>
                      </a:r>
                      <a:endParaRPr lang="en-US" sz="1800" kern="1200" smtClean="0">
                        <a:solidFill>
                          <a:schemeClr val="dk1"/>
                        </a:solidFill>
                        <a:latin typeface="+mn-lt"/>
                        <a:ea typeface="+mn-ea"/>
                        <a:cs typeface="+mn-cs"/>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dk1"/>
                          </a:solidFill>
                          <a:latin typeface="+mn-lt"/>
                          <a:ea typeface="+mn-ea"/>
                          <a:cs typeface="+mn-cs"/>
                        </a:rPr>
                        <a:t>Acupuncture in the Treatment of COVID-19</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hlinkClick r:id="rId5"/>
                        </a:rPr>
                        <a:t>https://www.journalofchinesemedicine.com/acupuncture-in-the-treatment-of-covid-19-an-exploratory-study.html?fbclid=IwAR2dUlmkqaEHnjjP5-jcJepRq6G2R8BkSWnTE510-axx57HJdRaszd1pgJQ</a:t>
                      </a:r>
                      <a:endParaRPr lang="en-US" sz="1800" dirty="0" smtClean="0"/>
                    </a:p>
                  </a:txBody>
                  <a:tcPr/>
                </a:tc>
              </a:tr>
            </a:tbl>
          </a:graphicData>
        </a:graphic>
      </p:graphicFrame>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p:txBody>
          <a:bodyPr/>
          <a:lstStyle/>
          <a:p>
            <a:r>
              <a:rPr lang="en-US" altLang="zh-TW" sz="2800" dirty="0" smtClean="0">
                <a:solidFill>
                  <a:schemeClr val="bg1"/>
                </a:solidFill>
              </a:rPr>
              <a:t>John K. Chen, Ph.D., Pharm.D., O.M.D., L.Ac.</a:t>
            </a:r>
          </a:p>
          <a:p>
            <a:r>
              <a:rPr lang="en-US" sz="2800" dirty="0" smtClean="0"/>
              <a:t>drjohnchen@gmail.com</a:t>
            </a:r>
            <a:endParaRPr lang="en-US" sz="28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CMHP Cover">
            <a:hlinkClick r:id="rId2"/>
          </p:cNvPr>
          <p:cNvPicPr>
            <a:picLocks noChangeAspect="1" noChangeArrowheads="1"/>
          </p:cNvPicPr>
          <p:nvPr/>
        </p:nvPicPr>
        <p:blipFill>
          <a:blip r:embed="rId3" cstate="print"/>
          <a:srcRect/>
          <a:stretch>
            <a:fillRect/>
          </a:stretch>
        </p:blipFill>
        <p:spPr bwMode="auto">
          <a:xfrm>
            <a:off x="1152943" y="1676400"/>
            <a:ext cx="2922170" cy="4114800"/>
          </a:xfrm>
          <a:prstGeom prst="rect">
            <a:avLst/>
          </a:prstGeom>
          <a:noFill/>
          <a:ln w="25400">
            <a:solidFill>
              <a:schemeClr val="bg1"/>
            </a:solidFill>
            <a:miter lim="800000"/>
            <a:headEnd/>
            <a:tailEnd/>
          </a:ln>
        </p:spPr>
      </p:pic>
      <p:sp>
        <p:nvSpPr>
          <p:cNvPr id="710659" name="Rectangle 3"/>
          <p:cNvSpPr>
            <a:spLocks noGrp="1" noChangeArrowheads="1"/>
          </p:cNvSpPr>
          <p:nvPr>
            <p:ph type="title"/>
          </p:nvPr>
        </p:nvSpPr>
        <p:spPr/>
        <p:txBody>
          <a:bodyPr/>
          <a:lstStyle/>
          <a:p>
            <a:r>
              <a:rPr lang="en-US" dirty="0" smtClean="0"/>
              <a:t>Single/Individual Herbs </a:t>
            </a:r>
          </a:p>
        </p:txBody>
      </p:sp>
      <p:pic>
        <p:nvPicPr>
          <p:cNvPr id="710660" name="Picture 4" descr="Chinesische Pharmakologie 1">
            <a:hlinkClick r:id="rId4"/>
          </p:cNvPr>
          <p:cNvPicPr>
            <a:picLocks noChangeAspect="1" noChangeArrowheads="1"/>
          </p:cNvPicPr>
          <p:nvPr/>
        </p:nvPicPr>
        <p:blipFill>
          <a:blip r:embed="rId5"/>
          <a:srcRect/>
          <a:stretch>
            <a:fillRect/>
          </a:stretch>
        </p:blipFill>
        <p:spPr bwMode="auto">
          <a:xfrm>
            <a:off x="5410200" y="1600200"/>
            <a:ext cx="2839954" cy="4191000"/>
          </a:xfrm>
          <a:prstGeom prst="rect">
            <a:avLst/>
          </a:prstGeom>
          <a:noFill/>
          <a:ln w="25400" algn="ctr">
            <a:solidFill>
              <a:schemeClr val="bg1"/>
            </a:solidFill>
            <a:miter lim="800000"/>
            <a:headEnd/>
            <a:tailEnd/>
          </a:ln>
          <a:effectLst/>
        </p:spPr>
      </p:pic>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ChangeArrowheads="1"/>
          </p:cNvSpPr>
          <p:nvPr/>
        </p:nvSpPr>
        <p:spPr bwMode="auto">
          <a:xfrm>
            <a:off x="2057400" y="0"/>
            <a:ext cx="4876800" cy="6858000"/>
          </a:xfrm>
          <a:prstGeom prst="rect">
            <a:avLst/>
          </a:prstGeom>
          <a:noFill/>
          <a:ln w="15875">
            <a:solidFill>
              <a:schemeClr val="tx2"/>
            </a:solidFill>
            <a:miter lim="800000"/>
            <a:headEnd/>
            <a:tailEnd/>
          </a:ln>
          <a:effectLst/>
        </p:spPr>
        <p:txBody>
          <a:bodyPr wrap="none" anchor="ctr"/>
          <a:lstStyle/>
          <a:p>
            <a:endParaRPr lang="en-US" dirty="0"/>
          </a:p>
        </p:txBody>
      </p:sp>
      <p:pic>
        <p:nvPicPr>
          <p:cNvPr id="711683" name="Picture 3" descr="CHFA COVER">
            <a:hlinkClick r:id="rId2"/>
          </p:cNvPr>
          <p:cNvPicPr>
            <a:picLocks noChangeAspect="1" noChangeArrowheads="1"/>
          </p:cNvPicPr>
          <p:nvPr/>
        </p:nvPicPr>
        <p:blipFill>
          <a:blip r:embed="rId3"/>
          <a:srcRect/>
          <a:stretch>
            <a:fillRect/>
          </a:stretch>
        </p:blipFill>
        <p:spPr bwMode="auto">
          <a:xfrm>
            <a:off x="1194768" y="1676400"/>
            <a:ext cx="3027981" cy="4114800"/>
          </a:xfrm>
          <a:prstGeom prst="rect">
            <a:avLst/>
          </a:prstGeom>
          <a:noFill/>
          <a:ln w="25400">
            <a:solidFill>
              <a:schemeClr val="bg1"/>
            </a:solidFill>
            <a:miter lim="800000"/>
            <a:headEnd/>
            <a:tailEnd/>
          </a:ln>
        </p:spPr>
      </p:pic>
      <p:sp>
        <p:nvSpPr>
          <p:cNvPr id="711684" name="Rectangle 4"/>
          <p:cNvSpPr>
            <a:spLocks noGrp="1" noChangeArrowheads="1"/>
          </p:cNvSpPr>
          <p:nvPr>
            <p:ph type="title"/>
          </p:nvPr>
        </p:nvSpPr>
        <p:spPr/>
        <p:txBody>
          <a:bodyPr/>
          <a:lstStyle/>
          <a:p>
            <a:r>
              <a:rPr lang="en-US" dirty="0" smtClean="0"/>
              <a:t>Herbal Formulas</a:t>
            </a:r>
          </a:p>
        </p:txBody>
      </p:sp>
      <p:pic>
        <p:nvPicPr>
          <p:cNvPr id="711685" name="Picture 5">
            <a:hlinkClick r:id="rId4"/>
          </p:cNvPr>
          <p:cNvPicPr>
            <a:picLocks noChangeAspect="1" noChangeArrowheads="1"/>
          </p:cNvPicPr>
          <p:nvPr/>
        </p:nvPicPr>
        <p:blipFill>
          <a:blip r:embed="rId5"/>
          <a:srcRect/>
          <a:stretch>
            <a:fillRect/>
          </a:stretch>
        </p:blipFill>
        <p:spPr bwMode="auto">
          <a:xfrm>
            <a:off x="5105400" y="1676400"/>
            <a:ext cx="3097724" cy="4114800"/>
          </a:xfrm>
          <a:prstGeom prst="rect">
            <a:avLst/>
          </a:prstGeom>
          <a:noFill/>
          <a:ln w="25400" algn="ctr">
            <a:solidFill>
              <a:schemeClr val="bg1"/>
            </a:solid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p:txBody>
          <a:bodyPr/>
          <a:lstStyle/>
          <a:p>
            <a:r>
              <a:rPr lang="en-US" sz="2400" dirty="0" smtClean="0"/>
              <a:t>Up to 70% of people get Covid-19.</a:t>
            </a:r>
          </a:p>
          <a:p>
            <a:r>
              <a:rPr lang="en-US" sz="2400" dirty="0" smtClean="0"/>
              <a:t>Most patients have mild illness. They don’t require medical attention and aren't counted.</a:t>
            </a:r>
          </a:p>
          <a:p>
            <a:r>
              <a:rPr lang="en-US" sz="2400" dirty="0" smtClean="0"/>
              <a:t>The vast majority of infected patients (e.g. &gt;80%) </a:t>
            </a:r>
            <a:r>
              <a:rPr lang="en-US" sz="2400" i="1" dirty="0" smtClean="0"/>
              <a:t>don't</a:t>
            </a:r>
            <a:r>
              <a:rPr lang="en-US" sz="2400" dirty="0" smtClean="0"/>
              <a:t> get significantly ill and </a:t>
            </a:r>
            <a:r>
              <a:rPr lang="en-US" sz="2400" i="1" dirty="0" smtClean="0"/>
              <a:t>don't</a:t>
            </a:r>
            <a:r>
              <a:rPr lang="en-US" sz="2400" dirty="0" smtClean="0"/>
              <a:t> require hospitalization.</a:t>
            </a:r>
          </a:p>
          <a:p>
            <a:r>
              <a:rPr lang="en-US" sz="2400" dirty="0" smtClean="0"/>
              <a:t>Individuals under 18 years of age make up only 2.4% of all reported cases.</a:t>
            </a:r>
          </a:p>
          <a:p>
            <a:r>
              <a:rPr lang="en-US" sz="2400" dirty="0" smtClean="0"/>
              <a:t>Individuals over 60 years of age, with pre-existing health conditions, have the highest risks.</a:t>
            </a:r>
          </a:p>
        </p:txBody>
      </p:sp>
      <p:sp>
        <p:nvSpPr>
          <p:cNvPr id="4" name="Rectangle 3"/>
          <p:cNvSpPr/>
          <p:nvPr/>
        </p:nvSpPr>
        <p:spPr>
          <a:xfrm>
            <a:off x="533400" y="6096000"/>
            <a:ext cx="6705600" cy="400110"/>
          </a:xfrm>
          <a:prstGeom prst="rect">
            <a:avLst/>
          </a:prstGeom>
        </p:spPr>
        <p:txBody>
          <a:bodyPr wrap="square">
            <a:spAutoFit/>
          </a:bodyPr>
          <a:lstStyle/>
          <a:p>
            <a:r>
              <a:rPr lang="en-US" sz="1000" dirty="0" smtClean="0">
                <a:solidFill>
                  <a:schemeClr val="bg1"/>
                </a:solidFill>
                <a:hlinkClick r:id="rId2"/>
              </a:rPr>
              <a:t>Report of the WHO-China Joint Mission on Coronavirus Disease (COVID-19) 16-24 February 2020.</a:t>
            </a:r>
            <a:endParaRPr lang="en-US" sz="1000" dirty="0" smtClean="0">
              <a:solidFill>
                <a:schemeClr val="bg1"/>
              </a:solidFill>
            </a:endParaRPr>
          </a:p>
          <a:p>
            <a:r>
              <a:rPr lang="en-US" sz="1000" dirty="0" smtClean="0">
                <a:hlinkClick r:id="rId3"/>
              </a:rPr>
              <a:t>https://www.businessinsider.com/coronavirus-covid-19-angela-merkel-bundestag-infection-19-2020-3</a:t>
            </a:r>
            <a:endParaRPr lang="en-US" sz="1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p:txBody>
          <a:bodyPr/>
          <a:lstStyle/>
          <a:p>
            <a:r>
              <a:rPr lang="en-US" dirty="0" smtClean="0"/>
              <a:t>Among </a:t>
            </a:r>
            <a:r>
              <a:rPr lang="en-US" i="1" dirty="0" smtClean="0"/>
              <a:t>hospitalized</a:t>
            </a:r>
            <a:r>
              <a:rPr lang="en-US" dirty="0" smtClean="0"/>
              <a:t> patients: ~10-20% of patients are admitted to ICU.</a:t>
            </a:r>
          </a:p>
          <a:p>
            <a:r>
              <a:rPr lang="en-US" dirty="0" smtClean="0"/>
              <a:t>~3-10% require intubation.</a:t>
            </a:r>
          </a:p>
          <a:p>
            <a:r>
              <a:rPr lang="en-US" dirty="0" smtClean="0"/>
              <a:t>~2-5% die.</a:t>
            </a:r>
          </a:p>
          <a:p>
            <a:endParaRPr lang="en-US"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r>
              <a:rPr lang="en-US" sz="1000" dirty="0" smtClean="0"/>
              <a:t>Guan et al. Clinical Characteristics of Coronavirus Disease 2019 in China. The New England Journal of Medicine. </a:t>
            </a:r>
            <a:r>
              <a:rPr lang="en-US" sz="1000" dirty="0" smtClean="0">
                <a:hlinkClick r:id="rId2"/>
              </a:rPr>
              <a:t>https://www.nejm.org/doi/pdf/10.1056/NEJMoa2002032?articleTools=true</a:t>
            </a:r>
            <a:endParaRPr lang="en-US" sz="1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Prognosis</a:t>
            </a:r>
            <a:endParaRPr lang="en-US" dirty="0"/>
          </a:p>
        </p:txBody>
      </p:sp>
      <p:sp>
        <p:nvSpPr>
          <p:cNvPr id="3" name="Content Placeholder 2"/>
          <p:cNvSpPr>
            <a:spLocks noGrp="1"/>
          </p:cNvSpPr>
          <p:nvPr>
            <p:ph idx="1"/>
          </p:nvPr>
        </p:nvSpPr>
        <p:spPr/>
        <p:txBody>
          <a:bodyPr/>
          <a:lstStyle/>
          <a:p>
            <a:r>
              <a:rPr lang="en-US" sz="2800" dirty="0" smtClean="0"/>
              <a:t>Patients who survive the initial phases of the illness may still require prolonged ventilator support (due to pulmonary fibrosis).</a:t>
            </a:r>
          </a:p>
          <a:p>
            <a:r>
              <a:rPr lang="en-US" sz="2800" dirty="0" smtClean="0"/>
              <a:t>As the epidemic progresses, an issue which may arise is a large volume of patients unable to wean from mechanical ventilation.</a:t>
            </a:r>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r>
              <a:rPr lang="en-US" sz="1000" dirty="0" smtClean="0"/>
              <a:t>Zhang, W. Imaging changes of severe COVID-19 pneumonia in advanced stage. </a:t>
            </a:r>
            <a:r>
              <a:rPr lang="en-US" sz="1000" i="1" dirty="0" smtClean="0"/>
              <a:t>Intensive Care Med</a:t>
            </a:r>
            <a:r>
              <a:rPr lang="en-US" sz="1000" dirty="0" smtClean="0"/>
              <a:t> (2020). https://doi.org/10.1007/s00134-020-05990-y</a:t>
            </a:r>
          </a:p>
          <a:p>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TCM and Epidemic Diseases</a:t>
            </a:r>
            <a:endParaRPr lang="en-US" dirty="0"/>
          </a:p>
        </p:txBody>
      </p:sp>
      <p:sp>
        <p:nvSpPr>
          <p:cNvPr id="5" name="Content Placeholder 4"/>
          <p:cNvSpPr>
            <a:spLocks noGrp="1"/>
          </p:cNvSpPr>
          <p:nvPr>
            <p:ph sz="half" idx="1"/>
          </p:nvPr>
        </p:nvSpPr>
        <p:spPr/>
        <p:txBody>
          <a:bodyPr/>
          <a:lstStyle/>
          <a:p>
            <a:r>
              <a:rPr lang="en-US" dirty="0" smtClean="0">
                <a:solidFill>
                  <a:schemeClr val="bg1"/>
                </a:solidFill>
              </a:rPr>
              <a:t>There have been over 320 large-scale epidemics in China between Eastern Han and Qing Dynasty (approximately 2,000 years).</a:t>
            </a:r>
          </a:p>
          <a:p>
            <a:endParaRPr lang="en-US" dirty="0"/>
          </a:p>
        </p:txBody>
      </p:sp>
      <p:pic>
        <p:nvPicPr>
          <p:cNvPr id="7" name="Picture 2"/>
          <p:cNvPicPr>
            <a:picLocks noGrp="1" noChangeAspect="1" noChangeArrowheads="1"/>
          </p:cNvPicPr>
          <p:nvPr>
            <p:ph sz="half" idx="2"/>
          </p:nvPr>
        </p:nvPicPr>
        <p:blipFill>
          <a:blip r:embed="rId2"/>
          <a:srcRect/>
          <a:stretch>
            <a:fillRect/>
          </a:stretch>
        </p:blipFill>
        <p:spPr bwMode="auto">
          <a:xfrm>
            <a:off x="4876800" y="2130419"/>
            <a:ext cx="4114800" cy="3435362"/>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zh-CN" altLang="en-US" smtClean="0">
                <a:latin typeface="標楷體" pitchFamily="65" charset="-120"/>
                <a:ea typeface="標楷體" pitchFamily="65" charset="-120"/>
              </a:rPr>
              <a:t>张仲景</a:t>
            </a:r>
            <a:r>
              <a:rPr lang="zh-CN" altLang="en-US" b="1" smtClean="0">
                <a:ea typeface="宋体" pitchFamily="2" charset="-122"/>
              </a:rPr>
              <a:t> </a:t>
            </a:r>
            <a:r>
              <a:rPr lang="en-US" dirty="0" smtClean="0"/>
              <a:t>Zhāng Zhòng-Jĭng</a:t>
            </a:r>
            <a:r>
              <a:rPr lang="en-US" altLang="zh-CN" sz="2700" dirty="0" smtClean="0">
                <a:ea typeface="宋体" pitchFamily="2" charset="-122"/>
              </a:rPr>
              <a:t>, </a:t>
            </a:r>
            <a:r>
              <a:rPr lang="en-US" sz="2700" dirty="0" smtClean="0"/>
              <a:t>150-219 CE</a:t>
            </a:r>
            <a:endParaRPr lang="en-US" dirty="0"/>
          </a:p>
        </p:txBody>
      </p:sp>
      <p:sp>
        <p:nvSpPr>
          <p:cNvPr id="5" name="Content Placeholder 4"/>
          <p:cNvSpPr>
            <a:spLocks noGrp="1"/>
          </p:cNvSpPr>
          <p:nvPr>
            <p:ph sz="half" idx="1"/>
          </p:nvPr>
        </p:nvSpPr>
        <p:spPr>
          <a:xfrm>
            <a:off x="533400" y="1676400"/>
            <a:ext cx="4876800" cy="4343400"/>
          </a:xfrm>
        </p:spPr>
        <p:txBody>
          <a:bodyPr/>
          <a:lstStyle/>
          <a:p>
            <a:pPr>
              <a:lnSpc>
                <a:spcPct val="90000"/>
              </a:lnSpc>
            </a:pPr>
            <a:r>
              <a:rPr lang="en-US" altLang="zh-CN" i="1" dirty="0" smtClean="0">
                <a:ea typeface="宋体" pitchFamily="2" charset="-122"/>
              </a:rPr>
              <a:t>Shang Han </a:t>
            </a:r>
            <a:r>
              <a:rPr lang="zh-CN" altLang="en-US" smtClean="0">
                <a:latin typeface="標楷體" pitchFamily="65" charset="-120"/>
                <a:ea typeface="標楷體" pitchFamily="65" charset="-120"/>
              </a:rPr>
              <a:t>伤寒</a:t>
            </a:r>
            <a:r>
              <a:rPr lang="zh-CN" altLang="en-US" smtClean="0">
                <a:ea typeface="宋体" pitchFamily="2" charset="-122"/>
              </a:rPr>
              <a:t> </a:t>
            </a:r>
            <a:endParaRPr lang="en-US" altLang="zh-CN" i="1" dirty="0" smtClean="0">
              <a:ea typeface="宋体" pitchFamily="2" charset="-122"/>
            </a:endParaRPr>
          </a:p>
          <a:p>
            <a:pPr>
              <a:lnSpc>
                <a:spcPct val="90000"/>
              </a:lnSpc>
              <a:buNone/>
            </a:pPr>
            <a:r>
              <a:rPr lang="en-US" altLang="zh-CN" dirty="0" smtClean="0">
                <a:ea typeface="宋体" pitchFamily="2" charset="-122"/>
              </a:rPr>
              <a:t>	(Cold-Induced Disorders) </a:t>
            </a:r>
          </a:p>
          <a:p>
            <a:pPr lvl="1"/>
            <a:r>
              <a:rPr lang="en-US" dirty="0" smtClean="0">
                <a:ea typeface="宋体" pitchFamily="2" charset="-122"/>
              </a:rPr>
              <a:t>Taiyang</a:t>
            </a:r>
          </a:p>
          <a:p>
            <a:pPr lvl="1"/>
            <a:r>
              <a:rPr lang="en-US" dirty="0" smtClean="0">
                <a:ea typeface="宋体" pitchFamily="2" charset="-122"/>
              </a:rPr>
              <a:t>Yangming</a:t>
            </a:r>
          </a:p>
          <a:p>
            <a:pPr lvl="1"/>
            <a:r>
              <a:rPr lang="en-US" dirty="0" smtClean="0">
                <a:ea typeface="宋体" pitchFamily="2" charset="-122"/>
              </a:rPr>
              <a:t>Shaoyang</a:t>
            </a:r>
          </a:p>
          <a:p>
            <a:pPr lvl="1"/>
            <a:r>
              <a:rPr lang="en-US" dirty="0" smtClean="0">
                <a:ea typeface="宋体" pitchFamily="2" charset="-122"/>
              </a:rPr>
              <a:t>Taiyin</a:t>
            </a:r>
          </a:p>
          <a:p>
            <a:pPr lvl="1"/>
            <a:r>
              <a:rPr lang="en-US" dirty="0" smtClean="0">
                <a:ea typeface="宋体" pitchFamily="2" charset="-122"/>
              </a:rPr>
              <a:t>Shaoyin</a:t>
            </a:r>
          </a:p>
          <a:p>
            <a:pPr lvl="1"/>
            <a:r>
              <a:rPr lang="en-US" dirty="0" smtClean="0">
                <a:ea typeface="宋体" pitchFamily="2" charset="-122"/>
              </a:rPr>
              <a:t>Jueyin</a:t>
            </a:r>
            <a:endParaRPr lang="en-US"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8" name="Picture 2" descr="01"/>
          <p:cNvPicPr>
            <a:picLocks noGrp="1" noChangeAspect="1" noChangeArrowheads="1"/>
          </p:cNvPicPr>
          <p:nvPr>
            <p:ph sz="half" idx="2"/>
          </p:nvPr>
        </p:nvPicPr>
        <p:blipFill>
          <a:blip r:embed="rId2"/>
          <a:srcRect/>
          <a:stretch>
            <a:fillRect/>
          </a:stretch>
        </p:blipFill>
        <p:spPr bwMode="auto">
          <a:xfrm>
            <a:off x="5503545" y="1752600"/>
            <a:ext cx="3335655" cy="38862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latin typeface="標楷體" pitchFamily="65" charset="-120"/>
                <a:ea typeface="標楷體" pitchFamily="65" charset="-120"/>
              </a:rPr>
              <a:t>叶桂</a:t>
            </a:r>
            <a:r>
              <a:rPr lang="zh-CN" altLang="en-US" smtClean="0">
                <a:ea typeface="宋体" pitchFamily="2" charset="-122"/>
              </a:rPr>
              <a:t> </a:t>
            </a:r>
            <a:r>
              <a:rPr lang="en-US" altLang="zh-CN" dirty="0" smtClean="0">
                <a:ea typeface="宋体" pitchFamily="2" charset="-122"/>
              </a:rPr>
              <a:t>Yè Guì, </a:t>
            </a:r>
            <a:r>
              <a:rPr lang="en-US" altLang="zh-CN" sz="2800" dirty="0" smtClean="0">
                <a:ea typeface="宋体" pitchFamily="2" charset="-122"/>
              </a:rPr>
              <a:t>1666-1745</a:t>
            </a:r>
            <a:endParaRPr lang="en-US" dirty="0"/>
          </a:p>
        </p:txBody>
      </p:sp>
      <p:sp>
        <p:nvSpPr>
          <p:cNvPr id="3" name="Content Placeholder 2"/>
          <p:cNvSpPr>
            <a:spLocks noGrp="1"/>
          </p:cNvSpPr>
          <p:nvPr>
            <p:ph sz="half" idx="1"/>
          </p:nvPr>
        </p:nvSpPr>
        <p:spPr>
          <a:xfrm>
            <a:off x="609600" y="1676400"/>
            <a:ext cx="4267200" cy="4343400"/>
          </a:xfrm>
        </p:spPr>
        <p:txBody>
          <a:bodyPr/>
          <a:lstStyle/>
          <a:p>
            <a:r>
              <a:rPr lang="en-US" altLang="zh-CN" i="1" dirty="0" smtClean="0">
                <a:ea typeface="宋体" pitchFamily="2" charset="-122"/>
              </a:rPr>
              <a:t>Wen Bing </a:t>
            </a:r>
            <a:r>
              <a:rPr lang="zh-CN" altLang="en-US" smtClean="0">
                <a:latin typeface="標楷體" pitchFamily="65" charset="-120"/>
                <a:ea typeface="標楷體" pitchFamily="65" charset="-120"/>
              </a:rPr>
              <a:t>温病 </a:t>
            </a:r>
            <a:endParaRPr lang="en-US" altLang="zh-CN" i="1" dirty="0" smtClean="0">
              <a:latin typeface="標楷體" pitchFamily="65" charset="-120"/>
              <a:ea typeface="標楷體" pitchFamily="65" charset="-120"/>
            </a:endParaRPr>
          </a:p>
          <a:p>
            <a:pPr>
              <a:buNone/>
            </a:pPr>
            <a:r>
              <a:rPr lang="en-US" altLang="zh-CN" i="1" dirty="0" smtClean="0">
                <a:ea typeface="宋体" pitchFamily="2" charset="-122"/>
              </a:rPr>
              <a:t>	</a:t>
            </a:r>
            <a:r>
              <a:rPr lang="en-US" altLang="zh-CN" dirty="0" smtClean="0">
                <a:ea typeface="宋体" pitchFamily="2" charset="-122"/>
              </a:rPr>
              <a:t>(Warm Disease):</a:t>
            </a:r>
            <a:endParaRPr lang="en-US" altLang="zh-CN" sz="2000" dirty="0" smtClean="0">
              <a:ea typeface="宋体" pitchFamily="2" charset="-122"/>
            </a:endParaRPr>
          </a:p>
          <a:p>
            <a:pPr lvl="1"/>
            <a:r>
              <a:rPr lang="en-US" altLang="zh-CN" sz="2800" i="1" dirty="0" smtClean="0">
                <a:ea typeface="宋体" pitchFamily="2" charset="-122"/>
              </a:rPr>
              <a:t>wei</a:t>
            </a:r>
            <a:r>
              <a:rPr lang="en-US" altLang="zh-CN" sz="2800" dirty="0" smtClean="0">
                <a:ea typeface="宋体" pitchFamily="2" charset="-122"/>
              </a:rPr>
              <a:t> (defensive) level</a:t>
            </a:r>
          </a:p>
          <a:p>
            <a:pPr lvl="1"/>
            <a:r>
              <a:rPr lang="en-US" altLang="zh-CN" sz="2800" i="1" dirty="0" smtClean="0">
                <a:ea typeface="宋体" pitchFamily="2" charset="-122"/>
              </a:rPr>
              <a:t>qi</a:t>
            </a:r>
            <a:r>
              <a:rPr lang="en-US" altLang="zh-CN" sz="2800" dirty="0" smtClean="0">
                <a:ea typeface="宋体" pitchFamily="2" charset="-122"/>
              </a:rPr>
              <a:t> (energy) level</a:t>
            </a:r>
          </a:p>
          <a:p>
            <a:pPr lvl="1"/>
            <a:r>
              <a:rPr lang="en-US" altLang="zh-CN" sz="2800" i="1" dirty="0" smtClean="0">
                <a:ea typeface="宋体" pitchFamily="2" charset="-122"/>
              </a:rPr>
              <a:t>ying</a:t>
            </a:r>
            <a:r>
              <a:rPr lang="en-US" altLang="zh-CN" sz="2800" dirty="0" smtClean="0">
                <a:ea typeface="宋体" pitchFamily="2" charset="-122"/>
              </a:rPr>
              <a:t> (nutritive) level</a:t>
            </a:r>
          </a:p>
          <a:p>
            <a:pPr lvl="1"/>
            <a:r>
              <a:rPr lang="en-US" altLang="zh-CN" sz="2800" i="1" dirty="0" smtClean="0">
                <a:ea typeface="宋体" pitchFamily="2" charset="-122"/>
              </a:rPr>
              <a:t>xue</a:t>
            </a:r>
            <a:r>
              <a:rPr lang="en-US" altLang="zh-CN" sz="2800" dirty="0" smtClean="0">
                <a:ea typeface="宋体" pitchFamily="2" charset="-122"/>
              </a:rPr>
              <a:t> (blood) level</a:t>
            </a:r>
            <a:endParaRPr lang="en-US" sz="2800" dirty="0" smtClean="0">
              <a:ea typeface="宋体" pitchFamily="2" charset="-122"/>
            </a:endParaRPr>
          </a:p>
          <a:p>
            <a:pPr lvl="1"/>
            <a:endParaRPr lang="en-US" sz="2800" dirty="0"/>
          </a:p>
        </p:txBody>
      </p:sp>
      <p:pic>
        <p:nvPicPr>
          <p:cNvPr id="5" name="Picture 2" descr="05"/>
          <p:cNvPicPr>
            <a:picLocks noGrp="1" noChangeAspect="1" noChangeArrowheads="1"/>
          </p:cNvPicPr>
          <p:nvPr>
            <p:ph sz="half" idx="2"/>
          </p:nvPr>
        </p:nvPicPr>
        <p:blipFill>
          <a:blip r:embed="rId2"/>
          <a:srcRect/>
          <a:stretch>
            <a:fillRect/>
          </a:stretch>
        </p:blipFill>
        <p:spPr bwMode="auto">
          <a:xfrm>
            <a:off x="5225986" y="1676400"/>
            <a:ext cx="3695319" cy="40386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2"/>
          <a:srcRect/>
          <a:stretch>
            <a:fillRect/>
          </a:stretch>
        </p:blipFill>
        <p:spPr bwMode="auto">
          <a:xfrm>
            <a:off x="1295400" y="1597096"/>
            <a:ext cx="6667500" cy="4263954"/>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1219200" y="111266"/>
            <a:ext cx="6781800" cy="1260334"/>
          </a:xfrm>
          <a:prstGeom prst="rect">
            <a:avLst/>
          </a:prstGeom>
          <a:noFill/>
          <a:ln w="9525">
            <a:noFill/>
            <a:miter lim="800000"/>
            <a:headEnd/>
            <a:tailEnd/>
          </a:ln>
          <a:effectLst/>
        </p:spPr>
      </p:pic>
      <p:sp>
        <p:nvSpPr>
          <p:cNvPr id="10" name="Rectangle 9"/>
          <p:cNvSpPr/>
          <p:nvPr/>
        </p:nvSpPr>
        <p:spPr>
          <a:xfrm>
            <a:off x="609600" y="6096000"/>
            <a:ext cx="4572000" cy="307777"/>
          </a:xfrm>
          <a:prstGeom prst="rect">
            <a:avLst/>
          </a:prstGeom>
        </p:spPr>
        <p:txBody>
          <a:bodyPr>
            <a:spAutoFit/>
          </a:bodyPr>
          <a:lstStyle/>
          <a:p>
            <a:r>
              <a:rPr lang="en-US" sz="1400" smtClean="0">
                <a:hlinkClick r:id="rId4"/>
              </a:rPr>
              <a:t>https://www.elotus.org/content/tcm-resources-covid-19</a:t>
            </a:r>
            <a:endParaRPr 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TCM Pattern Differentiation</a:t>
            </a:r>
            <a:endParaRPr lang="en-US" dirty="0"/>
          </a:p>
        </p:txBody>
      </p:sp>
      <p:sp>
        <p:nvSpPr>
          <p:cNvPr id="8" name="Content Placeholder 7"/>
          <p:cNvSpPr>
            <a:spLocks noGrp="1"/>
          </p:cNvSpPr>
          <p:nvPr>
            <p:ph sz="half" idx="1"/>
          </p:nvPr>
        </p:nvSpPr>
        <p:spPr/>
        <p:txBody>
          <a:bodyPr/>
          <a:lstStyle/>
          <a:p>
            <a:r>
              <a:rPr lang="en-US" sz="3200" dirty="0" smtClean="0">
                <a:ea typeface="宋体" pitchFamily="2" charset="-122"/>
              </a:rPr>
              <a:t>Taiyang</a:t>
            </a:r>
          </a:p>
          <a:p>
            <a:r>
              <a:rPr lang="en-US" sz="3200" dirty="0" smtClean="0">
                <a:ea typeface="宋体" pitchFamily="2" charset="-122"/>
              </a:rPr>
              <a:t>Yangming</a:t>
            </a:r>
          </a:p>
          <a:p>
            <a:r>
              <a:rPr lang="en-US" sz="3200" dirty="0" smtClean="0">
                <a:ea typeface="宋体" pitchFamily="2" charset="-122"/>
              </a:rPr>
              <a:t>Shaoyang</a:t>
            </a:r>
          </a:p>
          <a:p>
            <a:r>
              <a:rPr lang="en-US" sz="3200" dirty="0" smtClean="0">
                <a:ea typeface="宋体" pitchFamily="2" charset="-122"/>
              </a:rPr>
              <a:t>Taiyin</a:t>
            </a:r>
          </a:p>
          <a:p>
            <a:r>
              <a:rPr lang="en-US" sz="3200" dirty="0" smtClean="0">
                <a:ea typeface="宋体" pitchFamily="2" charset="-122"/>
              </a:rPr>
              <a:t>Shaoyin</a:t>
            </a:r>
          </a:p>
          <a:p>
            <a:r>
              <a:rPr lang="en-US" sz="3200" dirty="0" smtClean="0">
                <a:ea typeface="宋体" pitchFamily="2" charset="-122"/>
              </a:rPr>
              <a:t>Jueyin</a:t>
            </a:r>
            <a:endParaRPr lang="en-US" sz="3200" dirty="0" smtClean="0"/>
          </a:p>
          <a:p>
            <a:endParaRPr lang="en-US" dirty="0"/>
          </a:p>
        </p:txBody>
      </p:sp>
      <p:sp>
        <p:nvSpPr>
          <p:cNvPr id="9" name="Content Placeholder 8"/>
          <p:cNvSpPr>
            <a:spLocks noGrp="1"/>
          </p:cNvSpPr>
          <p:nvPr>
            <p:ph sz="half" idx="2"/>
          </p:nvPr>
        </p:nvSpPr>
        <p:spPr>
          <a:xfrm>
            <a:off x="4495800" y="1676400"/>
            <a:ext cx="4495800" cy="4343400"/>
          </a:xfrm>
        </p:spPr>
        <p:txBody>
          <a:bodyPr/>
          <a:lstStyle/>
          <a:p>
            <a:r>
              <a:rPr lang="en-US" altLang="zh-CN" sz="3200" i="1" dirty="0" smtClean="0">
                <a:ea typeface="宋体" pitchFamily="2" charset="-122"/>
              </a:rPr>
              <a:t>Wei</a:t>
            </a:r>
            <a:r>
              <a:rPr lang="en-US" altLang="zh-CN" sz="3200" dirty="0" smtClean="0">
                <a:ea typeface="宋体" pitchFamily="2" charset="-122"/>
              </a:rPr>
              <a:t> (defensive) level</a:t>
            </a:r>
          </a:p>
          <a:p>
            <a:r>
              <a:rPr lang="en-US" altLang="zh-CN" sz="3200" i="1" dirty="0" smtClean="0">
                <a:ea typeface="宋体" pitchFamily="2" charset="-122"/>
              </a:rPr>
              <a:t>Qi</a:t>
            </a:r>
            <a:r>
              <a:rPr lang="en-US" altLang="zh-CN" sz="3200" dirty="0" smtClean="0">
                <a:ea typeface="宋体" pitchFamily="2" charset="-122"/>
              </a:rPr>
              <a:t> (energy) level</a:t>
            </a:r>
          </a:p>
          <a:p>
            <a:r>
              <a:rPr lang="en-US" altLang="zh-CN" sz="3200" i="1" dirty="0" smtClean="0">
                <a:ea typeface="宋体" pitchFamily="2" charset="-122"/>
              </a:rPr>
              <a:t>Ying</a:t>
            </a:r>
            <a:r>
              <a:rPr lang="en-US" altLang="zh-CN" sz="3200" dirty="0" smtClean="0">
                <a:ea typeface="宋体" pitchFamily="2" charset="-122"/>
              </a:rPr>
              <a:t> (nutritive) level</a:t>
            </a:r>
          </a:p>
          <a:p>
            <a:r>
              <a:rPr lang="en-US" altLang="zh-CN" sz="3200" i="1" dirty="0" smtClean="0">
                <a:ea typeface="宋体" pitchFamily="2" charset="-122"/>
              </a:rPr>
              <a:t>Xue</a:t>
            </a:r>
            <a:r>
              <a:rPr lang="en-US" altLang="zh-CN" sz="3200" dirty="0" smtClean="0">
                <a:ea typeface="宋体" pitchFamily="2" charset="-122"/>
              </a:rPr>
              <a:t> (blood) level</a:t>
            </a:r>
            <a:endParaRPr lang="en-US" sz="3200" dirty="0" smtClean="0">
              <a:ea typeface="宋体" pitchFamily="2" charset="-122"/>
            </a:endParaRP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TCM Diagnosis</a:t>
            </a:r>
            <a:endParaRPr lang="en-US" dirty="0"/>
          </a:p>
        </p:txBody>
      </p:sp>
      <p:sp>
        <p:nvSpPr>
          <p:cNvPr id="8" name="Content Placeholder 7"/>
          <p:cNvSpPr>
            <a:spLocks noGrp="1"/>
          </p:cNvSpPr>
          <p:nvPr>
            <p:ph sz="half" idx="1"/>
          </p:nvPr>
        </p:nvSpPr>
        <p:spPr/>
        <p:txBody>
          <a:bodyPr/>
          <a:lstStyle/>
          <a:p>
            <a:r>
              <a:rPr lang="en-US" dirty="0" smtClean="0"/>
              <a:t>Early S/Sx: Fever, dry cough, sneezing, runny nose, nasal congestion, shortness of breath, lethargy, muscle pain, headache and dehydration.</a:t>
            </a:r>
            <a:endParaRPr lang="en-US" dirty="0"/>
          </a:p>
        </p:txBody>
      </p:sp>
      <p:sp>
        <p:nvSpPr>
          <p:cNvPr id="9" name="Content Placeholder 8"/>
          <p:cNvSpPr>
            <a:spLocks noGrp="1"/>
          </p:cNvSpPr>
          <p:nvPr>
            <p:ph sz="half" idx="2"/>
          </p:nvPr>
        </p:nvSpPr>
        <p:spPr/>
        <p:txBody>
          <a:bodyPr/>
          <a:lstStyle/>
          <a:p>
            <a:r>
              <a:rPr lang="en-US" dirty="0" smtClean="0"/>
              <a:t>Taiyang</a:t>
            </a:r>
          </a:p>
          <a:p>
            <a:pPr lvl="1"/>
            <a:r>
              <a:rPr lang="en-US" dirty="0" smtClean="0"/>
              <a:t>Wind-heat</a:t>
            </a:r>
          </a:p>
          <a:p>
            <a:pPr lvl="1"/>
            <a:r>
              <a:rPr lang="en-US" dirty="0" smtClean="0"/>
              <a:t>Wind-cold</a:t>
            </a:r>
          </a:p>
          <a:p>
            <a:pPr marL="342900" lvl="1" indent="-342900">
              <a:buFontTx/>
              <a:buChar char="•"/>
            </a:pPr>
            <a:endParaRPr lang="en-US" altLang="zh-CN" sz="2800" i="1" dirty="0" smtClean="0">
              <a:ea typeface="宋体" pitchFamily="2" charset="-122"/>
            </a:endParaRPr>
          </a:p>
          <a:p>
            <a:pPr marL="342900" lvl="1" indent="-342900">
              <a:buFontTx/>
              <a:buChar char="•"/>
            </a:pPr>
            <a:endParaRPr lang="en-US" altLang="zh-CN" sz="2800" i="1" dirty="0" smtClean="0">
              <a:ea typeface="宋体" pitchFamily="2" charset="-122"/>
            </a:endParaRPr>
          </a:p>
          <a:p>
            <a:pPr marL="342900" lvl="1" indent="-342900">
              <a:buFontTx/>
              <a:buChar char="•"/>
            </a:pPr>
            <a:r>
              <a:rPr lang="en-US" altLang="zh-CN" sz="2800" i="1" dirty="0" smtClean="0">
                <a:ea typeface="宋体" pitchFamily="2" charset="-122"/>
              </a:rPr>
              <a:t>Wei</a:t>
            </a:r>
            <a:r>
              <a:rPr lang="en-US" altLang="zh-CN" sz="2800" dirty="0" smtClean="0">
                <a:ea typeface="宋体" pitchFamily="2" charset="-122"/>
              </a:rPr>
              <a:t> (defensive) level</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TCM Diagnosis</a:t>
            </a:r>
            <a:endParaRPr lang="en-US" dirty="0"/>
          </a:p>
        </p:txBody>
      </p:sp>
      <p:sp>
        <p:nvSpPr>
          <p:cNvPr id="3" name="Content Placeholder 2"/>
          <p:cNvSpPr>
            <a:spLocks noGrp="1"/>
          </p:cNvSpPr>
          <p:nvPr>
            <p:ph sz="half" idx="1"/>
          </p:nvPr>
        </p:nvSpPr>
        <p:spPr/>
        <p:txBody>
          <a:bodyPr/>
          <a:lstStyle/>
          <a:p>
            <a:r>
              <a:rPr lang="en-US" dirty="0" smtClean="0"/>
              <a:t>Lymphopenia is common, seen in ~80% of patients.</a:t>
            </a:r>
          </a:p>
          <a:p>
            <a:r>
              <a:rPr lang="en-US" dirty="0" smtClean="0"/>
              <a:t>Mild thrombocytopenia is common. </a:t>
            </a:r>
          </a:p>
          <a:p>
            <a:endParaRPr lang="en-US" dirty="0" smtClean="0"/>
          </a:p>
          <a:p>
            <a:endParaRPr lang="en-US" dirty="0" smtClean="0"/>
          </a:p>
          <a:p>
            <a:endParaRPr lang="en-US" dirty="0" smtClean="0"/>
          </a:p>
          <a:p>
            <a:endParaRPr lang="en-US" sz="1800" dirty="0"/>
          </a:p>
        </p:txBody>
      </p:sp>
      <p:sp>
        <p:nvSpPr>
          <p:cNvPr id="4" name="Content Placeholder 3"/>
          <p:cNvSpPr>
            <a:spLocks noGrp="1"/>
          </p:cNvSpPr>
          <p:nvPr>
            <p:ph sz="half" idx="2"/>
          </p:nvPr>
        </p:nvSpPr>
        <p:spPr/>
        <p:txBody>
          <a:bodyPr/>
          <a:lstStyle/>
          <a:p>
            <a:r>
              <a:rPr lang="en-US" dirty="0" smtClean="0"/>
              <a:t>Qi deficiency</a:t>
            </a:r>
          </a:p>
          <a:p>
            <a:endParaRPr lang="en-US" sz="2000" dirty="0" smtClean="0"/>
          </a:p>
          <a:p>
            <a:endParaRPr lang="en-US" dirty="0" smtClean="0"/>
          </a:p>
          <a:p>
            <a:r>
              <a:rPr lang="en-US" dirty="0" smtClean="0"/>
              <a:t>Blood deficiency</a:t>
            </a:r>
            <a:endParaRPr lang="en-US" dirty="0"/>
          </a:p>
        </p:txBody>
      </p:sp>
      <p:sp>
        <p:nvSpPr>
          <p:cNvPr id="5" name="Rectangle 4"/>
          <p:cNvSpPr/>
          <p:nvPr/>
        </p:nvSpPr>
        <p:spPr>
          <a:xfrm>
            <a:off x="533400" y="5867400"/>
            <a:ext cx="6858000" cy="707886"/>
          </a:xfrm>
          <a:prstGeom prst="rect">
            <a:avLst/>
          </a:prstGeom>
        </p:spPr>
        <p:txBody>
          <a:bodyPr wrap="square">
            <a:spAutoFit/>
          </a:bodyPr>
          <a:lstStyle/>
          <a:p>
            <a:pPr>
              <a:buFont typeface="Arial" pitchFamily="34" charset="0"/>
              <a:buChar char="•"/>
            </a:pPr>
            <a:r>
              <a:rPr lang="en-US" sz="1000" dirty="0" smtClean="0">
                <a:solidFill>
                  <a:schemeClr val="bg1"/>
                </a:solidFill>
              </a:rPr>
              <a:t>Guan W et al. Clinical Characteristics of Coronavirus Disease 2019 in China. The New England Journal of Medicine. February 28, 2020.</a:t>
            </a:r>
          </a:p>
          <a:p>
            <a:pPr>
              <a:buFont typeface="Arial" pitchFamily="34" charset="0"/>
              <a:buChar char="•"/>
            </a:pPr>
            <a:r>
              <a:rPr lang="en-US" sz="1000" dirty="0" smtClean="0">
                <a:solidFill>
                  <a:schemeClr val="bg1"/>
                </a:solidFill>
              </a:rPr>
              <a:t>Ruan Q et al. Clinical predictors of mortality due to COVID-19 based on an analysis of data of 150 patients from Wuhan, China. Intensive Care Med https://doi.org/10.1007/s00134-020-05991-x</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TCM Diagnosis</a:t>
            </a:r>
            <a:endParaRPr lang="en-US" dirty="0"/>
          </a:p>
        </p:txBody>
      </p:sp>
      <p:sp>
        <p:nvSpPr>
          <p:cNvPr id="10" name="Content Placeholder 9"/>
          <p:cNvSpPr>
            <a:spLocks noGrp="1"/>
          </p:cNvSpPr>
          <p:nvPr>
            <p:ph sz="half" idx="1"/>
          </p:nvPr>
        </p:nvSpPr>
        <p:spPr/>
        <p:txBody>
          <a:bodyPr/>
          <a:lstStyle/>
          <a:p>
            <a:r>
              <a:rPr lang="en-US" dirty="0" smtClean="0"/>
              <a:t>S/Sx: severe inflammatory disease, shortness of breath, inflammation of the airway</a:t>
            </a:r>
            <a:endParaRPr lang="en-US" dirty="0"/>
          </a:p>
        </p:txBody>
      </p:sp>
      <p:sp>
        <p:nvSpPr>
          <p:cNvPr id="11" name="Content Placeholder 10"/>
          <p:cNvSpPr>
            <a:spLocks noGrp="1"/>
          </p:cNvSpPr>
          <p:nvPr>
            <p:ph sz="half" idx="2"/>
          </p:nvPr>
        </p:nvSpPr>
        <p:spPr/>
        <p:txBody>
          <a:bodyPr/>
          <a:lstStyle/>
          <a:p>
            <a:r>
              <a:rPr lang="en-US" dirty="0" smtClean="0">
                <a:ea typeface="宋体" pitchFamily="2" charset="-122"/>
              </a:rPr>
              <a:t>Yangming</a:t>
            </a:r>
          </a:p>
          <a:p>
            <a:pPr marL="342900" lvl="1" indent="-342900">
              <a:buFontTx/>
              <a:buChar char="•"/>
            </a:pPr>
            <a:endParaRPr lang="en-US" altLang="zh-CN" sz="2800" i="1" dirty="0" smtClean="0">
              <a:ea typeface="宋体" pitchFamily="2" charset="-122"/>
            </a:endParaRPr>
          </a:p>
          <a:p>
            <a:pPr marL="342900" lvl="1" indent="-342900">
              <a:buFontTx/>
              <a:buChar char="•"/>
            </a:pPr>
            <a:endParaRPr lang="en-US" altLang="zh-CN" sz="2800" i="1" dirty="0" smtClean="0">
              <a:ea typeface="宋体" pitchFamily="2" charset="-122"/>
            </a:endParaRPr>
          </a:p>
          <a:p>
            <a:pPr marL="342900" lvl="1" indent="-342900">
              <a:buFontTx/>
              <a:buChar char="•"/>
            </a:pPr>
            <a:r>
              <a:rPr lang="en-US" altLang="zh-CN" sz="2800" i="1" dirty="0" smtClean="0">
                <a:ea typeface="宋体" pitchFamily="2" charset="-122"/>
              </a:rPr>
              <a:t>Qi</a:t>
            </a:r>
            <a:r>
              <a:rPr lang="en-US" altLang="zh-CN" sz="2800" dirty="0" smtClean="0">
                <a:ea typeface="宋体" pitchFamily="2" charset="-122"/>
              </a:rPr>
              <a:t> (energy) level</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TCM Diagnosis</a:t>
            </a:r>
            <a:endParaRPr lang="en-US" dirty="0"/>
          </a:p>
        </p:txBody>
      </p:sp>
      <p:sp>
        <p:nvSpPr>
          <p:cNvPr id="7" name="Content Placeholder 6"/>
          <p:cNvSpPr>
            <a:spLocks noGrp="1"/>
          </p:cNvSpPr>
          <p:nvPr>
            <p:ph sz="half" idx="1"/>
          </p:nvPr>
        </p:nvSpPr>
        <p:spPr/>
        <p:txBody>
          <a:bodyPr/>
          <a:lstStyle/>
          <a:p>
            <a:r>
              <a:rPr lang="en-US" sz="2600" dirty="0" smtClean="0"/>
              <a:t>“Edema, proteinaceous exudate, focal reactive hyperplasia of pneumocytes with patchy inflammatory cellular infiltration, and multinucleated giant cells. Fibroblastic plugs were noted in airspaces.”</a:t>
            </a:r>
          </a:p>
          <a:p>
            <a:endParaRPr lang="en-US" dirty="0"/>
          </a:p>
        </p:txBody>
      </p:sp>
      <p:sp>
        <p:nvSpPr>
          <p:cNvPr id="8" name="Content Placeholder 7"/>
          <p:cNvSpPr>
            <a:spLocks noGrp="1"/>
          </p:cNvSpPr>
          <p:nvPr>
            <p:ph sz="half" idx="2"/>
          </p:nvPr>
        </p:nvSpPr>
        <p:spPr/>
        <p:txBody>
          <a:bodyPr/>
          <a:lstStyle/>
          <a:p>
            <a:r>
              <a:rPr lang="en-US" sz="2600" dirty="0" smtClean="0"/>
              <a:t>Damp and phlegm in the Lung</a:t>
            </a:r>
          </a:p>
          <a:p>
            <a:pPr lvl="1"/>
            <a:r>
              <a:rPr lang="en-US" sz="2600" dirty="0" smtClean="0"/>
              <a:t>Lung heat, with</a:t>
            </a:r>
          </a:p>
          <a:p>
            <a:pPr lvl="1"/>
            <a:r>
              <a:rPr lang="en-US" sz="2600" dirty="0" smtClean="0"/>
              <a:t>Lung cold, with</a:t>
            </a:r>
            <a:endParaRPr lang="en-US" sz="2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TCM Diagnosis</a:t>
            </a:r>
            <a:endParaRPr lang="en-US" dirty="0"/>
          </a:p>
        </p:txBody>
      </p:sp>
      <p:sp>
        <p:nvSpPr>
          <p:cNvPr id="3" name="Content Placeholder 2"/>
          <p:cNvSpPr>
            <a:spLocks noGrp="1"/>
          </p:cNvSpPr>
          <p:nvPr>
            <p:ph sz="half" idx="1"/>
          </p:nvPr>
        </p:nvSpPr>
        <p:spPr/>
        <p:txBody>
          <a:bodyPr/>
          <a:lstStyle/>
          <a:p>
            <a:r>
              <a:rPr lang="en-US" dirty="0" smtClean="0"/>
              <a:t>S/Sx: cytokine storm leading to acute respiratory distress syndrome and multiple organ failure.</a:t>
            </a:r>
            <a:endParaRPr lang="en-US" b="1" dirty="0"/>
          </a:p>
        </p:txBody>
      </p:sp>
      <p:sp>
        <p:nvSpPr>
          <p:cNvPr id="4" name="Content Placeholder 3"/>
          <p:cNvSpPr>
            <a:spLocks noGrp="1"/>
          </p:cNvSpPr>
          <p:nvPr>
            <p:ph sz="half" idx="2"/>
          </p:nvPr>
        </p:nvSpPr>
        <p:spPr/>
        <p:txBody>
          <a:bodyPr/>
          <a:lstStyle/>
          <a:p>
            <a:r>
              <a:rPr lang="en-US" dirty="0" smtClean="0">
                <a:ea typeface="宋体" pitchFamily="2" charset="-122"/>
              </a:rPr>
              <a:t>Shaoyang</a:t>
            </a:r>
          </a:p>
          <a:p>
            <a:r>
              <a:rPr lang="en-US" dirty="0" smtClean="0">
                <a:ea typeface="宋体" pitchFamily="2" charset="-122"/>
              </a:rPr>
              <a:t>Taiyin</a:t>
            </a:r>
          </a:p>
          <a:p>
            <a:r>
              <a:rPr lang="en-US" dirty="0" smtClean="0">
                <a:ea typeface="宋体" pitchFamily="2" charset="-122"/>
              </a:rPr>
              <a:t>Shaoyin</a:t>
            </a:r>
          </a:p>
          <a:p>
            <a:r>
              <a:rPr lang="en-US" dirty="0" smtClean="0">
                <a:ea typeface="宋体" pitchFamily="2" charset="-122"/>
              </a:rPr>
              <a:t>Jueyin</a:t>
            </a:r>
          </a:p>
          <a:p>
            <a:endParaRPr lang="en-US" altLang="zh-CN" i="1" dirty="0" smtClean="0">
              <a:ea typeface="宋体" pitchFamily="2" charset="-122"/>
            </a:endParaRPr>
          </a:p>
          <a:p>
            <a:r>
              <a:rPr lang="en-US" altLang="zh-CN" i="1" dirty="0" smtClean="0">
                <a:ea typeface="宋体" pitchFamily="2" charset="-122"/>
              </a:rPr>
              <a:t>Ying</a:t>
            </a:r>
            <a:r>
              <a:rPr lang="en-US" altLang="zh-CN" dirty="0" smtClean="0">
                <a:ea typeface="宋体" pitchFamily="2" charset="-122"/>
              </a:rPr>
              <a:t> (nutritive) level</a:t>
            </a:r>
          </a:p>
          <a:p>
            <a:r>
              <a:rPr lang="en-US" altLang="zh-CN" i="1" dirty="0" smtClean="0">
                <a:ea typeface="宋体" pitchFamily="2" charset="-122"/>
              </a:rPr>
              <a:t>Xue</a:t>
            </a:r>
            <a:r>
              <a:rPr lang="en-US" altLang="zh-CN" dirty="0" smtClean="0">
                <a:ea typeface="宋体" pitchFamily="2" charset="-122"/>
              </a:rPr>
              <a:t> (blood) level</a:t>
            </a:r>
            <a:endParaRPr lang="en-US" dirty="0" smtClean="0">
              <a:ea typeface="宋体" pitchFamily="2" charset="-122"/>
            </a:endParaRPr>
          </a:p>
          <a:p>
            <a:pPr lvl="1"/>
            <a:endParaRPr lang="en-US" dirty="0" smtClean="0"/>
          </a:p>
          <a:p>
            <a:endParaRPr lang="en-US" sz="2400" dirty="0" smtClean="0"/>
          </a:p>
          <a:p>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TCM Diagnosis</a:t>
            </a:r>
            <a:endParaRPr lang="en-US" dirty="0"/>
          </a:p>
        </p:txBody>
      </p:sp>
      <p:sp>
        <p:nvSpPr>
          <p:cNvPr id="4" name="Content Placeholder 3"/>
          <p:cNvSpPr>
            <a:spLocks noGrp="1"/>
          </p:cNvSpPr>
          <p:nvPr>
            <p:ph sz="half" idx="1"/>
          </p:nvPr>
        </p:nvSpPr>
        <p:spPr>
          <a:xfrm>
            <a:off x="228600" y="1676400"/>
            <a:ext cx="4572000" cy="4343400"/>
          </a:xfrm>
        </p:spPr>
        <p:txBody>
          <a:bodyPr/>
          <a:lstStyle/>
          <a:p>
            <a:r>
              <a:rPr lang="en-US" sz="2600" dirty="0" smtClean="0"/>
              <a:t>In addition to hyper-inflammatory injury, the lung suffers </a:t>
            </a:r>
            <a:r>
              <a:rPr lang="en-US" sz="2600" u="sng" dirty="0" smtClean="0"/>
              <a:t>physical</a:t>
            </a:r>
            <a:r>
              <a:rPr lang="en-US" sz="2600" dirty="0" smtClean="0"/>
              <a:t> injuries (diffuse alveolar damage, including hyaline membranes) and </a:t>
            </a:r>
            <a:r>
              <a:rPr lang="en-US" sz="2600" u="sng" dirty="0" smtClean="0"/>
              <a:t>physiological</a:t>
            </a:r>
            <a:r>
              <a:rPr lang="en-US" sz="2600" dirty="0" smtClean="0"/>
              <a:t> compromises (wheezing, shortness of breath, etc).</a:t>
            </a:r>
          </a:p>
          <a:p>
            <a:endParaRPr lang="en-US" sz="2600" dirty="0"/>
          </a:p>
        </p:txBody>
      </p:sp>
      <p:sp>
        <p:nvSpPr>
          <p:cNvPr id="7" name="Content Placeholder 6"/>
          <p:cNvSpPr>
            <a:spLocks noGrp="1"/>
          </p:cNvSpPr>
          <p:nvPr>
            <p:ph sz="half" idx="2"/>
          </p:nvPr>
        </p:nvSpPr>
        <p:spPr/>
        <p:txBody>
          <a:bodyPr/>
          <a:lstStyle/>
          <a:p>
            <a:r>
              <a:rPr lang="en-US" sz="2600" dirty="0" smtClean="0"/>
              <a:t>Lung yin deficiency</a:t>
            </a:r>
          </a:p>
          <a:p>
            <a:r>
              <a:rPr lang="en-US" sz="2600" dirty="0" smtClean="0"/>
              <a:t>Lung qi deficiency</a:t>
            </a:r>
            <a:endParaRPr lang="en-US" sz="2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TCM Diagnosis</a:t>
            </a:r>
            <a:endParaRPr lang="en-US" dirty="0"/>
          </a:p>
        </p:txBody>
      </p:sp>
      <p:sp>
        <p:nvSpPr>
          <p:cNvPr id="3" name="Content Placeholder 2"/>
          <p:cNvSpPr>
            <a:spLocks noGrp="1"/>
          </p:cNvSpPr>
          <p:nvPr>
            <p:ph sz="half" idx="1"/>
          </p:nvPr>
        </p:nvSpPr>
        <p:spPr/>
        <p:txBody>
          <a:bodyPr/>
          <a:lstStyle/>
          <a:p>
            <a:r>
              <a:rPr lang="en-US" dirty="0" smtClean="0"/>
              <a:t>Patients who survive the initial phases of the illness may still require prolonged ventilator support (due to pulmonary fibrosis).</a:t>
            </a:r>
          </a:p>
          <a:p>
            <a:endParaRPr lang="en-US" dirty="0"/>
          </a:p>
        </p:txBody>
      </p:sp>
      <p:sp>
        <p:nvSpPr>
          <p:cNvPr id="4" name="Content Placeholder 3"/>
          <p:cNvSpPr>
            <a:spLocks noGrp="1"/>
          </p:cNvSpPr>
          <p:nvPr>
            <p:ph sz="half" idx="2"/>
          </p:nvPr>
        </p:nvSpPr>
        <p:spPr/>
        <p:txBody>
          <a:bodyPr/>
          <a:lstStyle/>
          <a:p>
            <a:r>
              <a:rPr lang="en-US" dirty="0" smtClean="0"/>
              <a:t>Lung yin deficiency</a:t>
            </a:r>
          </a:p>
          <a:p>
            <a:r>
              <a:rPr lang="en-US" dirty="0" smtClean="0"/>
              <a:t>Lung qi deficiency</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TCM and Covid-19</a:t>
            </a:r>
            <a:endParaRPr lang="en-US" dirty="0"/>
          </a:p>
        </p:txBody>
      </p:sp>
      <p:sp>
        <p:nvSpPr>
          <p:cNvPr id="6" name="Content Placeholder 5"/>
          <p:cNvSpPr>
            <a:spLocks noGrp="1"/>
          </p:cNvSpPr>
          <p:nvPr>
            <p:ph sz="half" idx="1"/>
          </p:nvPr>
        </p:nvSpPr>
        <p:spPr>
          <a:xfrm>
            <a:off x="609600" y="1676400"/>
            <a:ext cx="4495800" cy="4343400"/>
          </a:xfrm>
        </p:spPr>
        <p:txBody>
          <a:bodyPr/>
          <a:lstStyle/>
          <a:p>
            <a:r>
              <a:rPr lang="en-US" dirty="0" smtClean="0"/>
              <a:t>More than 85% of all patients with coronavirus, approximately 60,000 people, received herbal treatment along with western medicine treatments, </a:t>
            </a:r>
            <a:r>
              <a:rPr lang="en-US" sz="2800" dirty="0" smtClean="0"/>
              <a:t>as of late February 2020.</a:t>
            </a:r>
            <a:endParaRPr lang="en-US" dirty="0" smtClean="0"/>
          </a:p>
          <a:p>
            <a:endParaRPr lang="en-US" sz="1000" dirty="0" smtClean="0"/>
          </a:p>
          <a:p>
            <a:endParaRPr lang="en-US" sz="1000" dirty="0" smtClean="0"/>
          </a:p>
          <a:p>
            <a:endParaRPr lang="en-US" sz="1000" dirty="0" smtClean="0"/>
          </a:p>
          <a:p>
            <a:r>
              <a:rPr lang="en-US" sz="1000" dirty="0" smtClean="0"/>
              <a:t>Ministry of Science and Technology, China.</a:t>
            </a:r>
            <a:endParaRPr lang="en-US" sz="1000" dirty="0"/>
          </a:p>
        </p:txBody>
      </p:sp>
      <p:pic>
        <p:nvPicPr>
          <p:cNvPr id="1026" name="Picture 2"/>
          <p:cNvPicPr>
            <a:picLocks noGrp="1" noChangeAspect="1" noChangeArrowheads="1"/>
          </p:cNvPicPr>
          <p:nvPr>
            <p:ph sz="half" idx="2"/>
          </p:nvPr>
        </p:nvPicPr>
        <p:blipFill>
          <a:blip r:embed="rId2"/>
          <a:srcRect/>
          <a:stretch>
            <a:fillRect/>
          </a:stretch>
        </p:blipFill>
        <p:spPr bwMode="auto">
          <a:xfrm>
            <a:off x="5732511" y="1771255"/>
            <a:ext cx="2954289" cy="3867545"/>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554480"/>
          <a:ext cx="9144000" cy="5303520"/>
        </p:xfrm>
        <a:graphic>
          <a:graphicData uri="http://schemas.openxmlformats.org/drawingml/2006/table">
            <a:tbl>
              <a:tblPr firstRow="1" bandRow="1">
                <a:tableStyleId>{5C22544A-7EE6-4342-B048-85BDC9FD1C3A}</a:tableStyleId>
              </a:tblPr>
              <a:tblGrid>
                <a:gridCol w="2971800"/>
                <a:gridCol w="3505200"/>
                <a:gridCol w="2667000"/>
              </a:tblGrid>
              <a:tr h="504411">
                <a:tc>
                  <a:txBody>
                    <a:bodyPr/>
                    <a:lstStyle/>
                    <a:p>
                      <a:r>
                        <a:rPr lang="en-US" b="1" dirty="0" smtClean="0">
                          <a:solidFill>
                            <a:schemeClr val="tx1"/>
                          </a:solidFill>
                        </a:rPr>
                        <a:t>Hubei Provincial Hospital</a:t>
                      </a:r>
                      <a:endParaRPr lang="en-US" b="1" dirty="0">
                        <a:solidFill>
                          <a:schemeClr val="tx1"/>
                        </a:solidFill>
                      </a:endParaRPr>
                    </a:p>
                  </a:txBody>
                  <a:tcPr/>
                </a:tc>
                <a:tc>
                  <a:txBody>
                    <a:bodyPr/>
                    <a:lstStyle/>
                    <a:p>
                      <a:r>
                        <a:rPr lang="en-US" b="1" dirty="0" smtClean="0">
                          <a:solidFill>
                            <a:schemeClr val="tx1"/>
                          </a:solidFill>
                        </a:rPr>
                        <a:t>Wuhan Union Hospital</a:t>
                      </a:r>
                      <a:endParaRPr lang="en-US" b="1" dirty="0">
                        <a:solidFill>
                          <a:schemeClr val="tx1"/>
                        </a:solidFill>
                      </a:endParaRPr>
                    </a:p>
                  </a:txBody>
                  <a:tcPr/>
                </a:tc>
                <a:tc>
                  <a:txBody>
                    <a:bodyPr/>
                    <a:lstStyle/>
                    <a:p>
                      <a:r>
                        <a:rPr lang="en-US" b="1" dirty="0" smtClean="0">
                          <a:solidFill>
                            <a:schemeClr val="tx1"/>
                          </a:solidFill>
                        </a:rPr>
                        <a:t>Guidance for Covid-19</a:t>
                      </a:r>
                      <a:endParaRPr lang="en-US" b="1" dirty="0">
                        <a:solidFill>
                          <a:schemeClr val="tx1"/>
                        </a:solidFill>
                      </a:endParaRPr>
                    </a:p>
                  </a:txBody>
                  <a:tcPr/>
                </a:tc>
              </a:tr>
              <a:tr h="648528">
                <a:tc>
                  <a:txBody>
                    <a:bodyPr/>
                    <a:lstStyle/>
                    <a:p>
                      <a:pPr>
                        <a:buFont typeface="Wingdings" pitchFamily="2" charset="2"/>
                        <a:buChar char="§"/>
                      </a:pPr>
                      <a:r>
                        <a:rPr lang="en-US" sz="1800" b="0" dirty="0" smtClean="0">
                          <a:solidFill>
                            <a:srgbClr val="0C0C26"/>
                          </a:solidFill>
                          <a:latin typeface="Arial Narrow" pitchFamily="34" charset="0"/>
                        </a:rPr>
                        <a:t>Prevention Phase</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b="0" dirty="0" smtClean="0">
                          <a:solidFill>
                            <a:srgbClr val="0C0C26"/>
                          </a:solidFill>
                          <a:latin typeface="Arial Narrow" pitchFamily="34" charset="0"/>
                        </a:rPr>
                        <a:t>Prevention</a:t>
                      </a:r>
                      <a:endParaRPr lang="en-US" b="0" dirty="0">
                        <a:solidFill>
                          <a:srgbClr val="0C0C26"/>
                        </a:solidFill>
                        <a:latin typeface="Arial Narrow" pitchFamily="34" charset="0"/>
                      </a:endParaRPr>
                    </a:p>
                  </a:txBody>
                  <a:tcPr/>
                </a:tc>
                <a:tc>
                  <a:txBody>
                    <a:bodyPr/>
                    <a:lstStyle/>
                    <a:p>
                      <a:pPr>
                        <a:buFont typeface="Wingdings" pitchFamily="2" charset="2"/>
                        <a:buChar char="§"/>
                      </a:pPr>
                      <a:endParaRPr lang="en-US" dirty="0">
                        <a:solidFill>
                          <a:srgbClr val="0C0C26"/>
                        </a:solidFill>
                        <a:latin typeface="Arial Narrow" pitchFamily="34" charset="0"/>
                      </a:endParaRPr>
                    </a:p>
                  </a:txBody>
                  <a:tcPr/>
                </a:tc>
              </a:tr>
              <a:tr h="763822">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Early Phase</a:t>
                      </a:r>
                      <a:endParaRPr lang="en-US" sz="1800" dirty="0" smtClean="0">
                        <a:solidFill>
                          <a:srgbClr val="0C0C26"/>
                        </a:solidFill>
                        <a:latin typeface="Arial Narrow" pitchFamily="34" charset="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Wind-Heat Invading the Exterior Syndrome</a:t>
                      </a:r>
                      <a:endParaRPr lang="en-US" sz="1800" dirty="0" smtClean="0">
                        <a:solidFill>
                          <a:srgbClr val="0C0C26"/>
                        </a:solidFill>
                        <a:latin typeface="Arial Narrow" pitchFamily="34" charset="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Medical Observation Period</a:t>
                      </a:r>
                      <a:endParaRPr lang="en-US" altLang="zh-TW" sz="1800" dirty="0" smtClean="0">
                        <a:solidFill>
                          <a:srgbClr val="0C0C26"/>
                        </a:solidFill>
                        <a:latin typeface="Arial Narrow" pitchFamily="34" charset="0"/>
                        <a:ea typeface="標楷體" pitchFamily="65" charset="-120"/>
                      </a:endParaRPr>
                    </a:p>
                  </a:txBody>
                  <a:tcPr/>
                </a:tc>
              </a:tr>
              <a:tr h="2161761">
                <a:tc>
                  <a:txBody>
                    <a:bodyPr/>
                    <a:lstStyle/>
                    <a:p>
                      <a:pPr>
                        <a:buFont typeface="Wingdings" pitchFamily="2" charset="2"/>
                        <a:buChar char="§"/>
                      </a:pPr>
                      <a:r>
                        <a:rPr lang="en-US" sz="1800" dirty="0" smtClean="0">
                          <a:solidFill>
                            <a:srgbClr val="0C0C26"/>
                          </a:solidFill>
                          <a:latin typeface="Arial Narrow" pitchFamily="34" charset="0"/>
                        </a:rPr>
                        <a:t>Pneumonia Phase</a:t>
                      </a:r>
                      <a:endParaRPr lang="en-US" sz="1800" dirty="0" smtClean="0">
                        <a:solidFill>
                          <a:srgbClr val="0C0C26"/>
                        </a:solidFill>
                        <a:latin typeface="Arial Narrow" pitchFamily="34" charset="0"/>
                        <a:ea typeface="標楷體" pitchFamily="65" charset="-120"/>
                      </a:endParaRPr>
                    </a:p>
                    <a:p>
                      <a:pPr>
                        <a:buFont typeface="Wingdings" pitchFamily="2" charset="2"/>
                        <a:buChar char="§"/>
                      </a:pPr>
                      <a:endParaRPr lang="en-US" altLang="zh-TW" sz="1800" dirty="0" smtClean="0">
                        <a:solidFill>
                          <a:srgbClr val="0C0C26"/>
                        </a:solidFill>
                        <a:latin typeface="Arial Narrow" pitchFamily="34" charset="0"/>
                      </a:endParaRPr>
                    </a:p>
                  </a:txBody>
                  <a:tcPr/>
                </a:tc>
                <a:tc>
                  <a:txBody>
                    <a:bodyPr/>
                    <a:lstStyle/>
                    <a:p>
                      <a:pPr>
                        <a:buFont typeface="Wingdings" pitchFamily="2" charset="2"/>
                        <a:buChar char="§"/>
                      </a:pPr>
                      <a:r>
                        <a:rPr lang="en-US" sz="1800" dirty="0" smtClean="0">
                          <a:solidFill>
                            <a:srgbClr val="0C0C26"/>
                          </a:solidFill>
                          <a:latin typeface="Arial Narrow" pitchFamily="34" charset="0"/>
                        </a:rPr>
                        <a:t>Damp Warmth in Early Phase</a:t>
                      </a:r>
                      <a:endParaRPr lang="en-US" sz="1800" dirty="0" smtClean="0">
                        <a:solidFill>
                          <a:srgbClr val="0C0C26"/>
                        </a:solidFill>
                        <a:latin typeface="Arial Narrow" pitchFamily="34" charset="0"/>
                        <a:ea typeface="標楷體" pitchFamily="65" charset="-120"/>
                      </a:endParaRPr>
                    </a:p>
                    <a:p>
                      <a:pPr>
                        <a:buFont typeface="Wingdings" pitchFamily="2" charset="2"/>
                        <a:buChar char="§"/>
                      </a:pPr>
                      <a:r>
                        <a:rPr lang="en-US" sz="1800" dirty="0" smtClean="0">
                          <a:solidFill>
                            <a:srgbClr val="0C0C26"/>
                          </a:solidFill>
                          <a:latin typeface="Arial Narrow" pitchFamily="34" charset="0"/>
                        </a:rPr>
                        <a:t>Damp Heat Obstructing the Lung Syndrome</a:t>
                      </a:r>
                      <a:endParaRPr lang="en-US" sz="1800" dirty="0" smtClean="0">
                        <a:solidFill>
                          <a:srgbClr val="0C0C26"/>
                        </a:solidFill>
                        <a:latin typeface="Arial Narrow" pitchFamily="34" charset="0"/>
                        <a:ea typeface="標楷體" pitchFamily="65" charset="-120"/>
                      </a:endParaRPr>
                    </a:p>
                    <a:p>
                      <a:pPr>
                        <a:buFont typeface="Wingdings" pitchFamily="2" charset="2"/>
                        <a:buChar char="§"/>
                      </a:pPr>
                      <a:r>
                        <a:rPr lang="en-US" sz="1800" dirty="0" smtClean="0">
                          <a:solidFill>
                            <a:srgbClr val="0C0C26"/>
                          </a:solidFill>
                          <a:latin typeface="Arial Narrow" pitchFamily="34" charset="0"/>
                        </a:rPr>
                        <a:t>Epidemic Toxins Blocking the Lung</a:t>
                      </a:r>
                      <a:endParaRPr lang="en-US" sz="1800" dirty="0" smtClean="0">
                        <a:solidFill>
                          <a:srgbClr val="0C0C26"/>
                        </a:solidFill>
                        <a:latin typeface="Arial Narrow" pitchFamily="34" charset="0"/>
                        <a:ea typeface="標楷體" pitchFamily="65" charset="-120"/>
                      </a:endParaRPr>
                    </a:p>
                    <a:p>
                      <a:pPr>
                        <a:buFont typeface="Wingdings" pitchFamily="2" charset="2"/>
                        <a:buChar char="§"/>
                      </a:pPr>
                      <a:r>
                        <a:rPr lang="en-US" sz="1800" dirty="0" smtClean="0">
                          <a:solidFill>
                            <a:srgbClr val="0C0C26"/>
                          </a:solidFill>
                          <a:latin typeface="Arial Narrow" pitchFamily="34" charset="0"/>
                        </a:rPr>
                        <a:t>Closed Interior and Abandoned Exterior</a:t>
                      </a:r>
                      <a:endParaRPr lang="en-US" sz="1800" dirty="0" smtClean="0">
                        <a:solidFill>
                          <a:srgbClr val="0C0C26"/>
                        </a:solidFill>
                        <a:latin typeface="Arial Narrow" pitchFamily="34" charset="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Clinical Treatment Period</a:t>
                      </a:r>
                      <a:endParaRPr lang="en-US" altLang="zh-TW" sz="1800" dirty="0" smtClean="0">
                        <a:solidFill>
                          <a:srgbClr val="0C0C26"/>
                        </a:solidFill>
                        <a:latin typeface="Arial Narrow" pitchFamily="34" charset="0"/>
                        <a:ea typeface="標楷體" pitchFamily="65" charset="-120"/>
                      </a:endParaRPr>
                    </a:p>
                  </a:txBody>
                  <a:tcPr/>
                </a:tc>
              </a:tr>
              <a:tr h="1224998">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Recovery Phase</a:t>
                      </a:r>
                      <a:endParaRPr lang="en-US" sz="1800" dirty="0" smtClean="0">
                        <a:solidFill>
                          <a:srgbClr val="0C0C26"/>
                        </a:solidFill>
                        <a:latin typeface="Arial Narrow" pitchFamily="34" charset="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latin typeface="Arial Narrow" pitchFamily="34" charset="0"/>
                        </a:rPr>
                        <a:t>Insufficiency of qi and yin, Deficiency of Lung and Spleen. </a:t>
                      </a:r>
                      <a:endParaRPr lang="en-US" dirty="0">
                        <a:solidFill>
                          <a:srgbClr val="0C0C26"/>
                        </a:solidFill>
                        <a:latin typeface="Arial Narrow"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altLang="zh-TW" sz="1800" dirty="0" smtClean="0">
                          <a:solidFill>
                            <a:srgbClr val="0C0C26"/>
                          </a:solidFill>
                          <a:latin typeface="Arial Narrow" pitchFamily="34" charset="0"/>
                        </a:rPr>
                        <a:t>Recovery Period</a:t>
                      </a:r>
                      <a:endParaRPr lang="en-US" altLang="zh-TW" sz="1800" dirty="0" smtClean="0">
                        <a:solidFill>
                          <a:srgbClr val="0C0C26"/>
                        </a:solidFill>
                        <a:latin typeface="Arial Narrow" pitchFamily="34" charset="0"/>
                        <a:ea typeface="標楷體" pitchFamily="65" charset="-120"/>
                      </a:endParaRPr>
                    </a:p>
                  </a:txBody>
                  <a:tcPr/>
                </a:tc>
              </a:tr>
            </a:tbl>
          </a:graphicData>
        </a:graphic>
      </p:graphicFrame>
      <p:sp>
        <p:nvSpPr>
          <p:cNvPr id="12" name="Rectangle 11"/>
          <p:cNvSpPr/>
          <p:nvPr/>
        </p:nvSpPr>
        <p:spPr bwMode="auto">
          <a:xfrm>
            <a:off x="0" y="0"/>
            <a:ext cx="9144000" cy="1524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MS PGothic" pitchFamily="34" charset="-128"/>
            </a:endParaRPr>
          </a:p>
        </p:txBody>
      </p:sp>
      <p:pic>
        <p:nvPicPr>
          <p:cNvPr id="13" name="Picture 12"/>
          <p:cNvPicPr>
            <a:picLocks noChangeAspect="1" noChangeArrowheads="1"/>
          </p:cNvPicPr>
          <p:nvPr/>
        </p:nvPicPr>
        <p:blipFill>
          <a:blip r:embed="rId2"/>
          <a:srcRect/>
          <a:stretch>
            <a:fillRect/>
          </a:stretch>
        </p:blipFill>
        <p:spPr bwMode="auto">
          <a:xfrm>
            <a:off x="152400" y="381623"/>
            <a:ext cx="2698173" cy="791464"/>
          </a:xfrm>
          <a:prstGeom prst="rect">
            <a:avLst/>
          </a:prstGeom>
          <a:noFill/>
          <a:ln w="9525">
            <a:solidFill>
              <a:schemeClr val="accent1">
                <a:alpha val="64000"/>
              </a:schemeClr>
            </a:solidFill>
            <a:miter lim="800000"/>
            <a:headEnd/>
            <a:tailEnd/>
          </a:ln>
          <a:effectLst/>
        </p:spPr>
      </p:pic>
      <p:pic>
        <p:nvPicPr>
          <p:cNvPr id="14" name="Picture 5"/>
          <p:cNvPicPr>
            <a:picLocks noChangeAspect="1" noChangeArrowheads="1"/>
          </p:cNvPicPr>
          <p:nvPr/>
        </p:nvPicPr>
        <p:blipFill>
          <a:blip r:embed="rId3"/>
          <a:srcRect/>
          <a:stretch>
            <a:fillRect/>
          </a:stretch>
        </p:blipFill>
        <p:spPr bwMode="auto">
          <a:xfrm>
            <a:off x="3764973" y="76823"/>
            <a:ext cx="1504101" cy="1322934"/>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7162800" y="76200"/>
            <a:ext cx="990600" cy="13722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srcRect/>
          <a:stretch>
            <a:fillRect/>
          </a:stretch>
        </p:blipFill>
        <p:spPr bwMode="auto">
          <a:xfrm>
            <a:off x="1524000" y="1600200"/>
            <a:ext cx="6096000" cy="4185760"/>
          </a:xfrm>
          <a:prstGeom prst="rect">
            <a:avLst/>
          </a:prstGeom>
          <a:noFill/>
          <a:ln w="9525">
            <a:noFill/>
            <a:miter lim="800000"/>
            <a:headEnd/>
            <a:tailEnd/>
          </a:ln>
          <a:effectLst/>
        </p:spPr>
      </p:pic>
      <p:pic>
        <p:nvPicPr>
          <p:cNvPr id="11266" name="Picture 2"/>
          <p:cNvPicPr>
            <a:picLocks noChangeAspect="1" noChangeArrowheads="1"/>
          </p:cNvPicPr>
          <p:nvPr/>
        </p:nvPicPr>
        <p:blipFill>
          <a:blip r:embed="rId3"/>
          <a:srcRect/>
          <a:stretch>
            <a:fillRect/>
          </a:stretch>
        </p:blipFill>
        <p:spPr bwMode="auto">
          <a:xfrm>
            <a:off x="1143000" y="111266"/>
            <a:ext cx="6781800" cy="1260334"/>
          </a:xfrm>
          <a:prstGeom prst="rect">
            <a:avLst/>
          </a:prstGeom>
          <a:noFill/>
          <a:ln w="9525">
            <a:noFill/>
            <a:miter lim="800000"/>
            <a:headEnd/>
            <a:tailEnd/>
          </a:ln>
          <a:effectLst/>
        </p:spPr>
      </p:pic>
      <p:sp>
        <p:nvSpPr>
          <p:cNvPr id="4" name="Rectangle 3"/>
          <p:cNvSpPr/>
          <p:nvPr/>
        </p:nvSpPr>
        <p:spPr>
          <a:xfrm>
            <a:off x="609600" y="6096000"/>
            <a:ext cx="4572000" cy="307777"/>
          </a:xfrm>
          <a:prstGeom prst="rect">
            <a:avLst/>
          </a:prstGeom>
        </p:spPr>
        <p:txBody>
          <a:bodyPr>
            <a:spAutoFit/>
          </a:bodyPr>
          <a:lstStyle/>
          <a:p>
            <a:r>
              <a:rPr lang="en-US" sz="1400" smtClean="0">
                <a:hlinkClick r:id="rId4"/>
              </a:rPr>
              <a:t>https://www.elotus.org/content/tcm-resources-covid-19</a:t>
            </a:r>
            <a:endParaRPr 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Hubei Provincial Hospital of TCM</a:t>
            </a:r>
          </a:p>
          <a:p>
            <a:pPr lvl="1"/>
            <a:r>
              <a:rPr lang="en-US" dirty="0" smtClean="0"/>
              <a:t>Prevention Phase: </a:t>
            </a:r>
            <a:r>
              <a:rPr lang="zh-CN" altLang="en-US" smtClean="0">
                <a:latin typeface="標楷體" pitchFamily="65" charset="-120"/>
                <a:ea typeface="標楷體" pitchFamily="65" charset="-120"/>
              </a:rPr>
              <a:t>预防期</a:t>
            </a:r>
            <a:endParaRPr lang="en-US" dirty="0" smtClean="0">
              <a:latin typeface="標楷體" pitchFamily="65" charset="-120"/>
              <a:ea typeface="標楷體" pitchFamily="65" charset="-120"/>
            </a:endParaRPr>
          </a:p>
          <a:p>
            <a:pPr lvl="1"/>
            <a:r>
              <a:rPr lang="en-US" dirty="0" smtClean="0"/>
              <a:t>Early Phase: </a:t>
            </a:r>
            <a:r>
              <a:rPr lang="zh-CN" altLang="en-US" smtClean="0">
                <a:latin typeface="標楷體" pitchFamily="65" charset="-120"/>
                <a:ea typeface="標楷體" pitchFamily="65" charset="-120"/>
              </a:rPr>
              <a:t>流感期</a:t>
            </a:r>
            <a:endParaRPr lang="en-US" dirty="0" smtClean="0">
              <a:latin typeface="標楷體" pitchFamily="65" charset="-120"/>
              <a:ea typeface="標楷體" pitchFamily="65" charset="-120"/>
            </a:endParaRPr>
          </a:p>
          <a:p>
            <a:pPr lvl="1"/>
            <a:r>
              <a:rPr lang="en-US" dirty="0" smtClean="0"/>
              <a:t>Pneumonia Phase: </a:t>
            </a:r>
            <a:r>
              <a:rPr lang="zh-CN" altLang="en-US" smtClean="0">
                <a:latin typeface="標楷體" pitchFamily="65" charset="-120"/>
                <a:ea typeface="標楷體" pitchFamily="65" charset="-120"/>
              </a:rPr>
              <a:t>肺炎期</a:t>
            </a:r>
            <a:endParaRPr lang="en-US" dirty="0" smtClean="0">
              <a:latin typeface="標楷體" pitchFamily="65" charset="-120"/>
              <a:ea typeface="標楷體" pitchFamily="65" charset="-120"/>
            </a:endParaRPr>
          </a:p>
          <a:p>
            <a:pPr lvl="1"/>
            <a:r>
              <a:rPr lang="en-US" dirty="0" smtClean="0"/>
              <a:t>Recovery Phase: </a:t>
            </a:r>
            <a:r>
              <a:rPr lang="zh-CN" altLang="en-US" smtClean="0">
                <a:latin typeface="標楷體" pitchFamily="65" charset="-120"/>
                <a:ea typeface="標楷體" pitchFamily="65" charset="-120"/>
              </a:rPr>
              <a:t>恢复期</a:t>
            </a:r>
            <a:endParaRPr lang="en-US" dirty="0" smtClean="0">
              <a:latin typeface="標楷體" pitchFamily="65" charset="-120"/>
              <a:ea typeface="標楷體" pitchFamily="65" charset="-120"/>
            </a:endParaRPr>
          </a:p>
          <a:p>
            <a:pPr lvl="1"/>
            <a:endParaRPr lang="en-US" dirty="0"/>
          </a:p>
        </p:txBody>
      </p:sp>
      <p:pic>
        <p:nvPicPr>
          <p:cNvPr id="1027" name="Picture 3"/>
          <p:cNvPicPr>
            <a:picLocks noChangeAspect="1" noChangeArrowheads="1"/>
          </p:cNvPicPr>
          <p:nvPr/>
        </p:nvPicPr>
        <p:blipFill>
          <a:blip r:embed="rId2"/>
          <a:srcRect/>
          <a:stretch>
            <a:fillRect/>
          </a:stretch>
        </p:blipFill>
        <p:spPr bwMode="auto">
          <a:xfrm>
            <a:off x="2057400" y="0"/>
            <a:ext cx="4953000" cy="1452880"/>
          </a:xfrm>
          <a:prstGeom prst="rect">
            <a:avLst/>
          </a:prstGeom>
          <a:noFill/>
          <a:ln w="9525">
            <a:noFill/>
            <a:miter lim="800000"/>
            <a:headEnd/>
            <a:tailEnd/>
          </a:ln>
          <a:effectLst/>
        </p:spPr>
      </p:pic>
      <p:sp>
        <p:nvSpPr>
          <p:cNvPr id="4" name="Rectangle 3"/>
          <p:cNvSpPr/>
          <p:nvPr/>
        </p:nvSpPr>
        <p:spPr>
          <a:xfrm>
            <a:off x="457200" y="6019800"/>
            <a:ext cx="6781800" cy="230832"/>
          </a:xfrm>
          <a:prstGeom prst="rect">
            <a:avLst/>
          </a:prstGeom>
        </p:spPr>
        <p:txBody>
          <a:bodyPr wrap="square">
            <a:spAutoFit/>
          </a:bodyPr>
          <a:lstStyle/>
          <a:p>
            <a:r>
              <a:rPr lang="zh-CN" altLang="en-US" sz="900" smtClean="0">
                <a:solidFill>
                  <a:schemeClr val="bg1"/>
                </a:solidFill>
              </a:rPr>
              <a:t>湖北省中医院新型冠状病毒感染的肺炎中医药防治协定方（第一版）</a:t>
            </a:r>
            <a:endParaRPr lang="en-US" altLang="zh-CN" sz="900" dirty="0" smtClean="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400" dirty="0" smtClean="0"/>
              <a:t>Prevention Phase: </a:t>
            </a:r>
            <a:r>
              <a:rPr lang="zh-CN" altLang="en-US" sz="2400" smtClean="0">
                <a:latin typeface="標楷體" pitchFamily="65" charset="-120"/>
                <a:ea typeface="標楷體" pitchFamily="65" charset="-120"/>
              </a:rPr>
              <a:t>预防期</a:t>
            </a:r>
            <a:endParaRPr lang="en-US" sz="2400" dirty="0" smtClean="0">
              <a:latin typeface="標楷體" pitchFamily="65" charset="-120"/>
              <a:ea typeface="標楷體" pitchFamily="65" charset="-120"/>
            </a:endParaRPr>
          </a:p>
          <a:p>
            <a:r>
              <a:rPr lang="en-US" sz="2400" dirty="0" smtClean="0"/>
              <a:t>Early Phase: </a:t>
            </a:r>
            <a:r>
              <a:rPr lang="zh-CN" altLang="en-US" sz="2400" smtClean="0">
                <a:latin typeface="標楷體" pitchFamily="65" charset="-120"/>
                <a:ea typeface="標楷體" pitchFamily="65" charset="-120"/>
              </a:rPr>
              <a:t>流感期</a:t>
            </a:r>
            <a:endParaRPr lang="en-US" altLang="zh-CN" sz="2400" dirty="0" smtClean="0">
              <a:latin typeface="標楷體" pitchFamily="65" charset="-120"/>
              <a:ea typeface="標楷體" pitchFamily="65" charset="-120"/>
            </a:endParaRPr>
          </a:p>
          <a:p>
            <a:pPr lvl="1"/>
            <a:r>
              <a:rPr lang="en-US" sz="2000" dirty="0" smtClean="0"/>
              <a:t>Wind-Cold Invading the Exterior </a:t>
            </a:r>
            <a:r>
              <a:rPr lang="zh-CN" altLang="en-US" sz="2000" smtClean="0">
                <a:latin typeface="標楷體" pitchFamily="65" charset="-120"/>
                <a:ea typeface="標楷體" pitchFamily="65" charset="-120"/>
              </a:rPr>
              <a:t>风寒袭表证</a:t>
            </a:r>
            <a:endParaRPr lang="en-US" sz="2000" dirty="0" smtClean="0">
              <a:latin typeface="標楷體" pitchFamily="65" charset="-120"/>
              <a:ea typeface="標楷體" pitchFamily="65" charset="-120"/>
            </a:endParaRPr>
          </a:p>
          <a:p>
            <a:pPr lvl="1"/>
            <a:r>
              <a:rPr lang="en-US" sz="2000" dirty="0" smtClean="0"/>
              <a:t>Toxic Heat Attacking the Lung </a:t>
            </a:r>
            <a:r>
              <a:rPr lang="zh-CN" altLang="en-US" sz="2000" smtClean="0">
                <a:latin typeface="標楷體" pitchFamily="65" charset="-120"/>
                <a:ea typeface="標楷體" pitchFamily="65" charset="-120"/>
              </a:rPr>
              <a:t>热毒袭肺证</a:t>
            </a:r>
            <a:endParaRPr lang="en-US" sz="2000" dirty="0" smtClean="0">
              <a:latin typeface="標楷體" pitchFamily="65" charset="-120"/>
              <a:ea typeface="標楷體" pitchFamily="65" charset="-120"/>
            </a:endParaRPr>
          </a:p>
          <a:p>
            <a:pPr lvl="1"/>
            <a:r>
              <a:rPr lang="en-US" sz="2000" dirty="0" smtClean="0"/>
              <a:t>Damp Cold in the Lung </a:t>
            </a:r>
            <a:r>
              <a:rPr lang="zh-CN" altLang="en-US" sz="2000" smtClean="0">
                <a:latin typeface="標楷體" pitchFamily="65" charset="-120"/>
                <a:ea typeface="標楷體" pitchFamily="65" charset="-120"/>
              </a:rPr>
              <a:t>濕寒鬱肺</a:t>
            </a:r>
            <a:endParaRPr lang="en-US" sz="2000" dirty="0" smtClean="0">
              <a:latin typeface="標楷體" pitchFamily="65" charset="-120"/>
              <a:ea typeface="標楷體" pitchFamily="65" charset="-120"/>
            </a:endParaRPr>
          </a:p>
          <a:p>
            <a:r>
              <a:rPr lang="en-US" sz="2400" dirty="0" smtClean="0"/>
              <a:t>Pneumonia Phase: </a:t>
            </a:r>
            <a:r>
              <a:rPr lang="zh-CN" altLang="en-US" sz="2400" smtClean="0">
                <a:latin typeface="標楷體" pitchFamily="65" charset="-120"/>
                <a:ea typeface="標楷體" pitchFamily="65" charset="-120"/>
              </a:rPr>
              <a:t>肺炎期</a:t>
            </a:r>
            <a:endParaRPr lang="en-US" altLang="zh-CN" sz="2400" dirty="0" smtClean="0">
              <a:latin typeface="標楷體" pitchFamily="65" charset="-120"/>
              <a:ea typeface="標楷體" pitchFamily="65" charset="-120"/>
            </a:endParaRPr>
          </a:p>
          <a:p>
            <a:pPr lvl="1"/>
            <a:r>
              <a:rPr lang="en-US" sz="2000" i="1" dirty="0" smtClean="0"/>
              <a:t>Shaoyang</a:t>
            </a:r>
            <a:r>
              <a:rPr lang="en-US" sz="2000" dirty="0" smtClean="0"/>
              <a:t> Syndrome with Damp </a:t>
            </a:r>
            <a:r>
              <a:rPr lang="zh-CN" altLang="en-US" sz="2000" smtClean="0">
                <a:latin typeface="標楷體" pitchFamily="65" charset="-120"/>
                <a:ea typeface="標楷體" pitchFamily="65" charset="-120"/>
              </a:rPr>
              <a:t>少阳夹湿证</a:t>
            </a:r>
            <a:endParaRPr lang="en-US" altLang="zh-CN" sz="2000" dirty="0" smtClean="0">
              <a:latin typeface="標楷體" pitchFamily="65" charset="-120"/>
              <a:ea typeface="標楷體" pitchFamily="65" charset="-120"/>
            </a:endParaRPr>
          </a:p>
          <a:p>
            <a:pPr lvl="1"/>
            <a:r>
              <a:rPr lang="en-US" sz="2000" dirty="0" smtClean="0"/>
              <a:t>Damp Heat Afflicting the Lung </a:t>
            </a:r>
            <a:r>
              <a:rPr lang="zh-CN" altLang="en-US" sz="2000" smtClean="0">
                <a:latin typeface="標楷體" pitchFamily="65" charset="-120"/>
                <a:ea typeface="標楷體" pitchFamily="65" charset="-120"/>
              </a:rPr>
              <a:t>湿热郁肺证</a:t>
            </a:r>
            <a:endParaRPr lang="en-US" altLang="zh-CN" sz="2000" dirty="0" smtClean="0">
              <a:latin typeface="標楷體" pitchFamily="65" charset="-120"/>
              <a:ea typeface="標楷體" pitchFamily="65" charset="-120"/>
            </a:endParaRPr>
          </a:p>
          <a:p>
            <a:pPr lvl="1"/>
            <a:r>
              <a:rPr lang="en-US" sz="2000" dirty="0" smtClean="0"/>
              <a:t>Toxic Stagnation Obstructing the Lung </a:t>
            </a:r>
            <a:r>
              <a:rPr lang="zh-CN" altLang="en-US" sz="2000" smtClean="0">
                <a:latin typeface="標楷體" pitchFamily="65" charset="-120"/>
                <a:ea typeface="標楷體" pitchFamily="65" charset="-120"/>
              </a:rPr>
              <a:t>毒瘀壅肺证</a:t>
            </a:r>
            <a:endParaRPr lang="en-US" altLang="zh-CN" sz="2000" dirty="0" smtClean="0">
              <a:latin typeface="標楷體" pitchFamily="65" charset="-120"/>
              <a:ea typeface="標楷體" pitchFamily="65" charset="-120"/>
            </a:endParaRPr>
          </a:p>
          <a:p>
            <a:pPr lvl="1"/>
            <a:r>
              <a:rPr lang="en-US" sz="2000" dirty="0" smtClean="0"/>
              <a:t>Closed Interior and Abandoned Exterior Syndrome </a:t>
            </a:r>
            <a:r>
              <a:rPr lang="zh-CN" altLang="en-US" sz="2000" smtClean="0">
                <a:latin typeface="標楷體" pitchFamily="65" charset="-120"/>
                <a:ea typeface="標楷體" pitchFamily="65" charset="-120"/>
              </a:rPr>
              <a:t>内闭外脱证</a:t>
            </a:r>
            <a:endParaRPr lang="en-US" sz="2000" dirty="0" smtClean="0">
              <a:latin typeface="標楷體" pitchFamily="65" charset="-120"/>
              <a:ea typeface="標楷體" pitchFamily="65" charset="-120"/>
            </a:endParaRPr>
          </a:p>
          <a:p>
            <a:r>
              <a:rPr lang="en-US" sz="2400" dirty="0" smtClean="0"/>
              <a:t>Recovery Phase: </a:t>
            </a:r>
            <a:r>
              <a:rPr lang="zh-CN" altLang="en-US" sz="2400" smtClean="0">
                <a:latin typeface="標楷體" pitchFamily="65" charset="-120"/>
                <a:ea typeface="標楷體" pitchFamily="65" charset="-120"/>
              </a:rPr>
              <a:t>恢复期</a:t>
            </a:r>
            <a:endParaRPr lang="en-US" sz="2400" dirty="0" smtClean="0">
              <a:latin typeface="標楷體" pitchFamily="65" charset="-120"/>
              <a:ea typeface="標楷體" pitchFamily="65" charset="-120"/>
            </a:endParaRPr>
          </a:p>
          <a:p>
            <a:endParaRPr lang="en-US" altLang="zh-CN" sz="1000" dirty="0" smtClean="0"/>
          </a:p>
          <a:p>
            <a:r>
              <a:rPr lang="zh-CN" altLang="en-US" sz="1000" smtClean="0"/>
              <a:t>湖北省中医院新型冠状病毒感染的肺炎中医药防治协定方（第一版）</a:t>
            </a:r>
            <a:endParaRPr lang="en-US" altLang="zh-CN" sz="1000" dirty="0" smtClean="0"/>
          </a:p>
        </p:txBody>
      </p:sp>
      <p:pic>
        <p:nvPicPr>
          <p:cNvPr id="1027" name="Picture 3"/>
          <p:cNvPicPr>
            <a:picLocks noChangeAspect="1" noChangeArrowheads="1"/>
          </p:cNvPicPr>
          <p:nvPr/>
        </p:nvPicPr>
        <p:blipFill>
          <a:blip r:embed="rId2"/>
          <a:srcRect/>
          <a:stretch>
            <a:fillRect/>
          </a:stretch>
        </p:blipFill>
        <p:spPr bwMode="auto">
          <a:xfrm>
            <a:off x="2057400" y="0"/>
            <a:ext cx="4953000" cy="145288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Prevention Phase: </a:t>
            </a:r>
            <a:r>
              <a:rPr lang="zh-CN" altLang="en-US" smtClean="0">
                <a:latin typeface="標楷體" pitchFamily="65" charset="-120"/>
                <a:ea typeface="標楷體" pitchFamily="65" charset="-120"/>
              </a:rPr>
              <a:t>预防期</a:t>
            </a:r>
            <a:endParaRPr lang="en-US" dirty="0">
              <a:latin typeface="標楷體" pitchFamily="65" charset="-120"/>
              <a:ea typeface="標楷體" pitchFamily="65" charset="-120"/>
            </a:endParaRPr>
          </a:p>
        </p:txBody>
      </p:sp>
      <p:sp>
        <p:nvSpPr>
          <p:cNvPr id="6" name="Content Placeholder 5"/>
          <p:cNvSpPr>
            <a:spLocks noGrp="1"/>
          </p:cNvSpPr>
          <p:nvPr>
            <p:ph idx="1"/>
          </p:nvPr>
        </p:nvSpPr>
        <p:spPr/>
        <p:txBody>
          <a:bodyPr/>
          <a:lstStyle/>
          <a:p>
            <a:pPr lvl="0"/>
            <a:r>
              <a:rPr lang="en-US" sz="2400" i="1" dirty="0" smtClean="0"/>
              <a:t>Huang Qi</a:t>
            </a:r>
            <a:r>
              <a:rPr lang="en-US" sz="2400" dirty="0" smtClean="0"/>
              <a:t> </a:t>
            </a:r>
            <a:r>
              <a:rPr lang="zh-CN" altLang="en-US" sz="2400" smtClean="0">
                <a:latin typeface="標楷體" pitchFamily="65" charset="-120"/>
                <a:ea typeface="標楷體" pitchFamily="65" charset="-120"/>
              </a:rPr>
              <a:t>黄芪</a:t>
            </a:r>
            <a:r>
              <a:rPr lang="en-US" sz="2400" dirty="0" smtClean="0"/>
              <a:t> (Radix Astragali) 15g</a:t>
            </a:r>
          </a:p>
          <a:p>
            <a:pPr lvl="0"/>
            <a:r>
              <a:rPr lang="en-US" sz="2400" i="1" dirty="0" smtClean="0"/>
              <a:t>Bai Zhu </a:t>
            </a:r>
            <a:r>
              <a:rPr lang="zh-CN" altLang="en-US" sz="2400" smtClean="0">
                <a:latin typeface="標楷體" pitchFamily="65" charset="-120"/>
                <a:ea typeface="標楷體" pitchFamily="65" charset="-120"/>
              </a:rPr>
              <a:t>炒白术</a:t>
            </a:r>
            <a:r>
              <a:rPr lang="en-US" sz="2400" dirty="0" smtClean="0"/>
              <a:t> (Rhizoma Atractylodis Macrocephalae), dry fried 10g</a:t>
            </a:r>
          </a:p>
          <a:p>
            <a:pPr lvl="0"/>
            <a:r>
              <a:rPr lang="en-US" sz="2400" i="1" dirty="0" smtClean="0"/>
              <a:t>Fang Feng</a:t>
            </a:r>
            <a:r>
              <a:rPr lang="en-US" sz="2400" dirty="0" smtClean="0"/>
              <a:t> </a:t>
            </a:r>
            <a:r>
              <a:rPr lang="zh-CN" altLang="en-US" sz="2400" smtClean="0">
                <a:latin typeface="標楷體" pitchFamily="65" charset="-120"/>
                <a:ea typeface="標楷體" pitchFamily="65" charset="-120"/>
              </a:rPr>
              <a:t>防风</a:t>
            </a:r>
            <a:r>
              <a:rPr lang="en-US" sz="2400" dirty="0" smtClean="0"/>
              <a:t> (Radix Saposhnikoviae) 10g</a:t>
            </a:r>
          </a:p>
          <a:p>
            <a:pPr lvl="0"/>
            <a:r>
              <a:rPr lang="en-US" sz="2400" i="1" dirty="0" smtClean="0"/>
              <a:t>Mian Ma Guan Zhong</a:t>
            </a:r>
            <a:r>
              <a:rPr lang="en-US" sz="2400" dirty="0" smtClean="0"/>
              <a:t> </a:t>
            </a:r>
            <a:r>
              <a:rPr lang="en-US" altLang="en-US" sz="2400" dirty="0" smtClean="0">
                <a:latin typeface="標楷體" pitchFamily="65" charset="-120"/>
                <a:ea typeface="標楷體" pitchFamily="65" charset="-120"/>
              </a:rPr>
              <a:t>绵马</a:t>
            </a:r>
            <a:r>
              <a:rPr lang="zh-CN" altLang="en-US" sz="2400" smtClean="0">
                <a:latin typeface="標楷體" pitchFamily="65" charset="-120"/>
                <a:ea typeface="標楷體" pitchFamily="65" charset="-120"/>
              </a:rPr>
              <a:t>贯众</a:t>
            </a:r>
            <a:r>
              <a:rPr lang="en-US" sz="2400" dirty="0" smtClean="0"/>
              <a:t> (Rhizoma Dryopteridis Crassirhizomatis) 10g</a:t>
            </a:r>
          </a:p>
          <a:p>
            <a:pPr lvl="0"/>
            <a:r>
              <a:rPr lang="en-US" sz="2400" i="1" dirty="0" smtClean="0"/>
              <a:t>Jin Yin Hua</a:t>
            </a:r>
            <a:r>
              <a:rPr lang="en-US" sz="2400" dirty="0" smtClean="0"/>
              <a:t> </a:t>
            </a:r>
            <a:r>
              <a:rPr lang="zh-CN" altLang="en-US" sz="2400" smtClean="0">
                <a:latin typeface="標楷體" pitchFamily="65" charset="-120"/>
                <a:ea typeface="標楷體" pitchFamily="65" charset="-120"/>
              </a:rPr>
              <a:t>金银花</a:t>
            </a:r>
            <a:r>
              <a:rPr lang="en-US" sz="2400" dirty="0" smtClean="0"/>
              <a:t> (Flos Lonicerae Japonicae) 10g</a:t>
            </a:r>
          </a:p>
          <a:p>
            <a:pPr lvl="0"/>
            <a:r>
              <a:rPr lang="en-US" sz="2400" i="1" dirty="0" smtClean="0"/>
              <a:t>Chen Pi </a:t>
            </a:r>
            <a:r>
              <a:rPr lang="zh-CN" altLang="en-US" sz="2400" smtClean="0">
                <a:latin typeface="標楷體" pitchFamily="65" charset="-120"/>
                <a:ea typeface="標楷體" pitchFamily="65" charset="-120"/>
              </a:rPr>
              <a:t>陈皮</a:t>
            </a:r>
            <a:r>
              <a:rPr lang="en-US" sz="2400" dirty="0" smtClean="0"/>
              <a:t> (Pericarpium Citri Reticulatae) 6g</a:t>
            </a:r>
          </a:p>
          <a:p>
            <a:pPr lvl="0"/>
            <a:r>
              <a:rPr lang="en-US" sz="2400" i="1" dirty="0" smtClean="0"/>
              <a:t>Pei Lan </a:t>
            </a:r>
            <a:r>
              <a:rPr lang="zh-CN" altLang="en-US" sz="2400" smtClean="0">
                <a:latin typeface="標楷體" pitchFamily="65" charset="-120"/>
                <a:ea typeface="標楷體" pitchFamily="65" charset="-120"/>
              </a:rPr>
              <a:t>佩兰 </a:t>
            </a:r>
            <a:r>
              <a:rPr lang="en-US" sz="2400" dirty="0" smtClean="0"/>
              <a:t>(Herba Eupatorii) 10g</a:t>
            </a:r>
          </a:p>
          <a:p>
            <a:endParaRPr lang="en-US" sz="24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Prevention Phase: </a:t>
            </a:r>
            <a:r>
              <a:rPr lang="zh-CN" altLang="en-US" smtClean="0">
                <a:latin typeface="標楷體" pitchFamily="65" charset="-120"/>
                <a:ea typeface="標楷體" pitchFamily="65" charset="-120"/>
              </a:rPr>
              <a:t>预防期</a:t>
            </a:r>
            <a:endParaRPr lang="en-US" dirty="0"/>
          </a:p>
        </p:txBody>
      </p:sp>
      <p:sp>
        <p:nvSpPr>
          <p:cNvPr id="6" name="Content Placeholder 5"/>
          <p:cNvSpPr>
            <a:spLocks noGrp="1"/>
          </p:cNvSpPr>
          <p:nvPr>
            <p:ph idx="1"/>
          </p:nvPr>
        </p:nvSpPr>
        <p:spPr/>
        <p:txBody>
          <a:bodyPr/>
          <a:lstStyle/>
          <a:p>
            <a:r>
              <a:rPr lang="en-US" dirty="0" smtClean="0"/>
              <a:t>Bilateral </a:t>
            </a:r>
            <a:r>
              <a:rPr lang="en-US" i="1" dirty="0" smtClean="0"/>
              <a:t>Zusanli</a:t>
            </a:r>
            <a:r>
              <a:rPr lang="en-US" dirty="0" smtClean="0"/>
              <a:t> (ST 36), </a:t>
            </a:r>
            <a:r>
              <a:rPr lang="en-US" i="1" dirty="0" smtClean="0"/>
              <a:t>Qihai</a:t>
            </a:r>
            <a:r>
              <a:rPr lang="en-US" dirty="0" smtClean="0"/>
              <a:t> (CV 6), </a:t>
            </a:r>
            <a:r>
              <a:rPr lang="en-US" i="1" dirty="0" smtClean="0"/>
              <a:t>Zhongwan</a:t>
            </a:r>
            <a:r>
              <a:rPr lang="en-US" dirty="0" smtClean="0"/>
              <a:t> (CV 12) </a:t>
            </a:r>
          </a:p>
          <a:p>
            <a:pPr lvl="1"/>
            <a:r>
              <a:rPr lang="en-US" dirty="0" smtClean="0"/>
              <a:t>Moxa </a:t>
            </a:r>
            <a:r>
              <a:rPr lang="en-US" i="1" dirty="0" smtClean="0"/>
              <a:t>Zusanli</a:t>
            </a:r>
            <a:r>
              <a:rPr lang="en-US" dirty="0" smtClean="0"/>
              <a:t> (ST 36) on both sides for 15 minutes. Moxa </a:t>
            </a:r>
            <a:r>
              <a:rPr lang="en-US" i="1" dirty="0" smtClean="0"/>
              <a:t>Qihai</a:t>
            </a:r>
            <a:r>
              <a:rPr lang="en-US" dirty="0" smtClean="0"/>
              <a:t> (CV 6) or </a:t>
            </a:r>
            <a:r>
              <a:rPr lang="en-US" i="1" dirty="0" smtClean="0"/>
              <a:t>Zhongwan</a:t>
            </a:r>
            <a:r>
              <a:rPr lang="en-US" dirty="0" smtClean="0"/>
              <a:t> (CV 12) for 10 minutes. (alternating from treatment to treatment). </a:t>
            </a:r>
          </a:p>
          <a:p>
            <a:pPr lvl="1"/>
            <a:r>
              <a:rPr lang="en-US" dirty="0" smtClean="0"/>
              <a:t>Twice a day, once in the afternoon and once at night.</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Early Phase: </a:t>
            </a:r>
            <a:r>
              <a:rPr lang="zh-CN" altLang="en-US" smtClean="0">
                <a:latin typeface="標楷體" pitchFamily="65" charset="-120"/>
                <a:ea typeface="標楷體" pitchFamily="65" charset="-120"/>
              </a:rPr>
              <a:t>流感期</a:t>
            </a:r>
            <a:endParaRPr lang="en-US" dirty="0">
              <a:latin typeface="標楷體" pitchFamily="65" charset="-120"/>
              <a:ea typeface="標楷體" pitchFamily="65" charset="-120"/>
            </a:endParaRPr>
          </a:p>
        </p:txBody>
      </p:sp>
      <p:sp>
        <p:nvSpPr>
          <p:cNvPr id="6" name="Content Placeholder 5"/>
          <p:cNvSpPr>
            <a:spLocks noGrp="1"/>
          </p:cNvSpPr>
          <p:nvPr>
            <p:ph idx="1"/>
          </p:nvPr>
        </p:nvSpPr>
        <p:spPr/>
        <p:txBody>
          <a:bodyPr/>
          <a:lstStyle/>
          <a:p>
            <a:r>
              <a:rPr lang="en-US" dirty="0" smtClean="0"/>
              <a:t>Wind-Cold Invading Exterior </a:t>
            </a:r>
            <a:r>
              <a:rPr lang="zh-CN" altLang="en-US" smtClean="0">
                <a:latin typeface="標楷體" pitchFamily="65" charset="-120"/>
                <a:ea typeface="標楷體" pitchFamily="65" charset="-120"/>
              </a:rPr>
              <a:t>风寒袭表</a:t>
            </a:r>
            <a:r>
              <a:rPr lang="zh-CN" altLang="en-US" smtClean="0"/>
              <a:t>证</a:t>
            </a:r>
            <a:endParaRPr lang="en-US" dirty="0" smtClean="0"/>
          </a:p>
          <a:p>
            <a:r>
              <a:rPr lang="en-US" dirty="0" smtClean="0"/>
              <a:t>Toxic Heat Attacking the Lung </a:t>
            </a:r>
            <a:r>
              <a:rPr lang="zh-CN" altLang="en-US" smtClean="0">
                <a:latin typeface="標楷體" pitchFamily="65" charset="-120"/>
                <a:ea typeface="標楷體" pitchFamily="65" charset="-120"/>
              </a:rPr>
              <a:t>热毒袭肺证</a:t>
            </a:r>
            <a:endParaRPr lang="en-US" dirty="0" smtClean="0">
              <a:latin typeface="標楷體" pitchFamily="65" charset="-120"/>
              <a:ea typeface="標楷體" pitchFamily="65" charset="-120"/>
            </a:endParaRPr>
          </a:p>
          <a:p>
            <a:r>
              <a:rPr lang="en-US" dirty="0" smtClean="0"/>
              <a:t>Damp Cold in the Lung </a:t>
            </a:r>
            <a:r>
              <a:rPr lang="zh-CN" altLang="en-US" smtClean="0">
                <a:latin typeface="標楷體" pitchFamily="65" charset="-120"/>
                <a:ea typeface="標楷體" pitchFamily="65" charset="-120"/>
              </a:rPr>
              <a:t>濕寒鬱肺</a:t>
            </a:r>
            <a:endParaRPr lang="en-US" dirty="0" smtClean="0">
              <a:latin typeface="標楷體" pitchFamily="65" charset="-120"/>
              <a:ea typeface="標楷體" pitchFamily="65" charset="-120"/>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Wind-Cold Invading the Exterior </a:t>
            </a:r>
            <a:endParaRPr lang="en-US" sz="3200" dirty="0"/>
          </a:p>
        </p:txBody>
      </p:sp>
      <p:sp>
        <p:nvSpPr>
          <p:cNvPr id="6" name="Content Placeholder 5"/>
          <p:cNvSpPr>
            <a:spLocks noGrp="1"/>
          </p:cNvSpPr>
          <p:nvPr>
            <p:ph idx="1"/>
          </p:nvPr>
        </p:nvSpPr>
        <p:spPr/>
        <p:txBody>
          <a:bodyPr/>
          <a:lstStyle/>
          <a:p>
            <a:r>
              <a:rPr lang="en-US" sz="2800" b="1" dirty="0" smtClean="0"/>
              <a:t>S/Sx:</a:t>
            </a:r>
            <a:r>
              <a:rPr lang="en-US" sz="2800" dirty="0" smtClean="0"/>
              <a:t> Onset of fever (mostly low-grade fever), aversion to cold, chills, headache, ticklish throat, soreness of muscles of limbs, no sweat or night sweats. </a:t>
            </a:r>
          </a:p>
          <a:p>
            <a:r>
              <a:rPr lang="en-US" sz="2800" b="1" dirty="0" smtClean="0"/>
              <a:t>Exam:</a:t>
            </a:r>
            <a:r>
              <a:rPr lang="en-US" sz="2800" dirty="0" smtClean="0"/>
              <a:t> Lung CT negative. Tongue is pale, coating is white and thin. Floating pulse</a:t>
            </a:r>
          </a:p>
          <a:p>
            <a:r>
              <a:rPr lang="en-US" sz="2800" b="1" dirty="0" smtClean="0"/>
              <a:t>Treatment: </a:t>
            </a:r>
            <a:r>
              <a:rPr lang="en-US" sz="2800" dirty="0" smtClean="0"/>
              <a:t>Expel Wind, Release the Exterior; Clear Heat, Detoxify</a:t>
            </a:r>
          </a:p>
          <a:p>
            <a:endParaRPr lang="en-US" sz="2800" dirty="0" smtClean="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Wind-Cold Invading the Exterior </a:t>
            </a:r>
            <a:endParaRPr lang="en-US" sz="3200"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葛根汤或柴葛解肌汤 </a:t>
            </a:r>
            <a:endParaRPr lang="en-US" altLang="zh-CN" dirty="0" smtClean="0">
              <a:latin typeface="標楷體" pitchFamily="65" charset="-120"/>
              <a:ea typeface="標楷體" pitchFamily="65" charset="-120"/>
            </a:endParaRPr>
          </a:p>
          <a:p>
            <a:r>
              <a:rPr lang="en-US" i="1" dirty="0" smtClean="0"/>
              <a:t>Ge</a:t>
            </a:r>
            <a:r>
              <a:rPr lang="en-US" dirty="0" smtClean="0"/>
              <a:t> </a:t>
            </a:r>
            <a:r>
              <a:rPr lang="en-US" i="1" dirty="0" smtClean="0"/>
              <a:t>Gen</a:t>
            </a:r>
            <a:r>
              <a:rPr lang="en-US" dirty="0" smtClean="0"/>
              <a:t> </a:t>
            </a:r>
            <a:r>
              <a:rPr lang="en-US" i="1" dirty="0" smtClean="0"/>
              <a:t>Tang</a:t>
            </a:r>
            <a:r>
              <a:rPr lang="en-US" dirty="0" smtClean="0"/>
              <a:t> (Kudzu Decoction) or </a:t>
            </a:r>
            <a:r>
              <a:rPr lang="en-US" i="1" dirty="0" smtClean="0"/>
              <a:t>Chai</a:t>
            </a:r>
            <a:r>
              <a:rPr lang="en-US" dirty="0" smtClean="0"/>
              <a:t> </a:t>
            </a:r>
            <a:r>
              <a:rPr lang="en-US" i="1" dirty="0" smtClean="0"/>
              <a:t>Ge</a:t>
            </a:r>
            <a:r>
              <a:rPr lang="en-US" dirty="0" smtClean="0"/>
              <a:t> </a:t>
            </a:r>
            <a:r>
              <a:rPr lang="en-US" i="1" dirty="0" smtClean="0"/>
              <a:t>Jie</a:t>
            </a:r>
            <a:r>
              <a:rPr lang="en-US" dirty="0" smtClean="0"/>
              <a:t> </a:t>
            </a:r>
            <a:r>
              <a:rPr lang="en-US" i="1" dirty="0" smtClean="0"/>
              <a:t>Ji</a:t>
            </a:r>
            <a:r>
              <a:rPr lang="en-US" dirty="0" smtClean="0"/>
              <a:t> </a:t>
            </a:r>
            <a:r>
              <a:rPr lang="en-US" i="1" dirty="0" smtClean="0"/>
              <a:t>Tang</a:t>
            </a:r>
            <a:r>
              <a:rPr lang="en-US" dirty="0" smtClean="0"/>
              <a:t> (Bupleurum and Kudzu Decoction to Release the Muscle Layer)</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Wind-Cold Invading the Exterior </a:t>
            </a:r>
            <a:endParaRPr lang="en-US" sz="3200" dirty="0"/>
          </a:p>
        </p:txBody>
      </p:sp>
      <p:sp>
        <p:nvSpPr>
          <p:cNvPr id="6" name="Content Placeholder 5"/>
          <p:cNvSpPr>
            <a:spLocks noGrp="1"/>
          </p:cNvSpPr>
          <p:nvPr>
            <p:ph idx="1"/>
          </p:nvPr>
        </p:nvSpPr>
        <p:spPr/>
        <p:txBody>
          <a:bodyPr/>
          <a:lstStyle/>
          <a:p>
            <a:pPr lvl="0"/>
            <a:r>
              <a:rPr lang="en-US" sz="2400" i="1" dirty="0" smtClean="0"/>
              <a:t>Ge Gen </a:t>
            </a:r>
            <a:r>
              <a:rPr lang="zh-CN" altLang="en-US" sz="2400" smtClean="0">
                <a:latin typeface="標楷體" pitchFamily="65" charset="-120"/>
                <a:ea typeface="標楷體" pitchFamily="65" charset="-120"/>
              </a:rPr>
              <a:t>葛根</a:t>
            </a:r>
            <a:r>
              <a:rPr lang="en-US" sz="2400" dirty="0" smtClean="0"/>
              <a:t> (Radix Puerariae Lobatae) 15g</a:t>
            </a:r>
            <a:endParaRPr lang="en-US" sz="2000" dirty="0" smtClean="0"/>
          </a:p>
          <a:p>
            <a:pPr lvl="0"/>
            <a:r>
              <a:rPr lang="en-US" sz="2400" i="1" dirty="0" smtClean="0"/>
              <a:t>Ma Huan</a:t>
            </a:r>
            <a:r>
              <a:rPr lang="en-US" sz="2400" dirty="0" smtClean="0"/>
              <a:t>g </a:t>
            </a:r>
            <a:r>
              <a:rPr lang="zh-CN" altLang="en-US" sz="2400" smtClean="0">
                <a:latin typeface="標楷體" pitchFamily="65" charset="-120"/>
                <a:ea typeface="標楷體" pitchFamily="65" charset="-120"/>
              </a:rPr>
              <a:t>麻黄</a:t>
            </a:r>
            <a:r>
              <a:rPr lang="en-US" sz="2400" dirty="0" smtClean="0"/>
              <a:t> (Herba Ephedrae) 10g</a:t>
            </a:r>
            <a:endParaRPr lang="en-US" sz="2000" dirty="0" smtClean="0"/>
          </a:p>
          <a:p>
            <a:pPr lvl="0"/>
            <a:r>
              <a:rPr lang="en-US" sz="2400" i="1" dirty="0" smtClean="0"/>
              <a:t>Gui Zhi </a:t>
            </a:r>
            <a:r>
              <a:rPr lang="zh-CN" altLang="en-US" sz="2400" smtClean="0">
                <a:latin typeface="標楷體" pitchFamily="65" charset="-120"/>
                <a:ea typeface="標楷體" pitchFamily="65" charset="-120"/>
              </a:rPr>
              <a:t>桂枝</a:t>
            </a:r>
            <a:r>
              <a:rPr lang="en-US" sz="2400" dirty="0" smtClean="0"/>
              <a:t> (Ramulus Cinnamomi) 6g</a:t>
            </a:r>
            <a:endParaRPr lang="en-US" sz="2000" dirty="0" smtClean="0"/>
          </a:p>
          <a:p>
            <a:pPr lvl="0"/>
            <a:r>
              <a:rPr lang="en-US" sz="2400" i="1" dirty="0" smtClean="0"/>
              <a:t>Bai Shao</a:t>
            </a:r>
            <a:r>
              <a:rPr lang="en-US" sz="2400" dirty="0" smtClean="0"/>
              <a:t> </a:t>
            </a:r>
            <a:r>
              <a:rPr lang="zh-CN" altLang="en-US" sz="2400" smtClean="0">
                <a:latin typeface="標楷體" pitchFamily="65" charset="-120"/>
                <a:ea typeface="標楷體" pitchFamily="65" charset="-120"/>
              </a:rPr>
              <a:t>白芍</a:t>
            </a:r>
            <a:r>
              <a:rPr lang="en-US" sz="2400" dirty="0" smtClean="0"/>
              <a:t> (Radix Paeoniae Alba) 15g</a:t>
            </a:r>
            <a:endParaRPr lang="en-US" sz="2000" dirty="0" smtClean="0"/>
          </a:p>
          <a:p>
            <a:pPr lvl="0"/>
            <a:r>
              <a:rPr lang="en-US" sz="2400" i="1" dirty="0" smtClean="0"/>
              <a:t>Sheng Jiang</a:t>
            </a:r>
            <a:r>
              <a:rPr lang="en-US" sz="2400" dirty="0" smtClean="0"/>
              <a:t> </a:t>
            </a:r>
            <a:r>
              <a:rPr lang="zh-CN" altLang="en-US" sz="2400" smtClean="0">
                <a:latin typeface="標楷體" pitchFamily="65" charset="-120"/>
                <a:ea typeface="標楷體" pitchFamily="65" charset="-120"/>
              </a:rPr>
              <a:t>生姜</a:t>
            </a:r>
            <a:r>
              <a:rPr lang="en-US" sz="2400" dirty="0" smtClean="0"/>
              <a:t> (Rhizoma Zingiberis Recens) 10g</a:t>
            </a:r>
            <a:endParaRPr lang="en-US" sz="2000" dirty="0" smtClean="0"/>
          </a:p>
          <a:p>
            <a:pPr lvl="0"/>
            <a:r>
              <a:rPr lang="en-US" sz="2400" i="1" dirty="0" smtClean="0"/>
              <a:t>Gan Cao</a:t>
            </a:r>
            <a:r>
              <a:rPr lang="en-US" sz="2400" dirty="0" smtClean="0"/>
              <a:t> </a:t>
            </a:r>
            <a:r>
              <a:rPr lang="zh-CN" altLang="en-US" sz="2400" smtClean="0">
                <a:latin typeface="標楷體" pitchFamily="65" charset="-120"/>
                <a:ea typeface="標楷體" pitchFamily="65" charset="-120"/>
              </a:rPr>
              <a:t>生甘草</a:t>
            </a:r>
            <a:r>
              <a:rPr lang="en-US" sz="2400" dirty="0" smtClean="0"/>
              <a:t> (Radix et Rhizoma Glycyrrhizae) 10g</a:t>
            </a:r>
            <a:endParaRPr lang="en-US" sz="2000" dirty="0" smtClean="0"/>
          </a:p>
          <a:p>
            <a:pPr lvl="0"/>
            <a:r>
              <a:rPr lang="en-US" sz="2400" i="1" dirty="0" smtClean="0"/>
              <a:t>Da Zao</a:t>
            </a:r>
            <a:r>
              <a:rPr lang="en-US" sz="2400" dirty="0" smtClean="0"/>
              <a:t> </a:t>
            </a:r>
            <a:r>
              <a:rPr lang="zh-CN" altLang="en-US" sz="2400" smtClean="0">
                <a:latin typeface="標楷體" pitchFamily="65" charset="-120"/>
                <a:ea typeface="標楷體" pitchFamily="65" charset="-120"/>
              </a:rPr>
              <a:t>大枣</a:t>
            </a:r>
            <a:r>
              <a:rPr lang="en-US" sz="2400" dirty="0" smtClean="0">
                <a:latin typeface="標楷體" pitchFamily="65" charset="-120"/>
                <a:ea typeface="標楷體" pitchFamily="65" charset="-120"/>
              </a:rPr>
              <a:t> </a:t>
            </a:r>
            <a:r>
              <a:rPr lang="en-US" sz="2400" dirty="0" smtClean="0"/>
              <a:t>(Fructus Jujubae) 10g</a:t>
            </a:r>
            <a:endParaRPr lang="en-US" sz="2000" dirty="0" smtClean="0"/>
          </a:p>
          <a:p>
            <a:pPr lvl="0"/>
            <a:r>
              <a:rPr lang="en-US" sz="2400" i="1" dirty="0" smtClean="0"/>
              <a:t>Jin Yin Hua</a:t>
            </a:r>
            <a:r>
              <a:rPr lang="en-US" sz="2400" dirty="0" smtClean="0"/>
              <a:t> </a:t>
            </a:r>
            <a:r>
              <a:rPr lang="zh-CN" altLang="en-US" sz="2400" smtClean="0">
                <a:latin typeface="標楷體" pitchFamily="65" charset="-120"/>
                <a:ea typeface="標楷體" pitchFamily="65" charset="-120"/>
              </a:rPr>
              <a:t>金银花</a:t>
            </a:r>
            <a:r>
              <a:rPr lang="en-US" sz="2400" dirty="0" smtClean="0"/>
              <a:t> (Flos Lonicerae Japonicae) 20g</a:t>
            </a:r>
            <a:endParaRPr lang="en-US" sz="2000" dirty="0" smtClean="0"/>
          </a:p>
          <a:p>
            <a:pPr lvl="1"/>
            <a:r>
              <a:rPr lang="en-US" sz="2000" dirty="0" smtClean="0"/>
              <a:t>with headache, add </a:t>
            </a:r>
            <a:r>
              <a:rPr lang="en-US" sz="2000" i="1" dirty="0" smtClean="0"/>
              <a:t>Bai Zhi </a:t>
            </a:r>
            <a:r>
              <a:rPr lang="zh-CN" altLang="en-US" sz="2000" smtClean="0">
                <a:latin typeface="標楷體" pitchFamily="65" charset="-120"/>
                <a:ea typeface="標楷體" pitchFamily="65" charset="-120"/>
              </a:rPr>
              <a:t>白芷</a:t>
            </a:r>
            <a:r>
              <a:rPr lang="en-US" sz="2000" dirty="0" smtClean="0"/>
              <a:t> (Radix Angelicae Dahuricae) 15g</a:t>
            </a:r>
            <a:endParaRPr lang="en-US" sz="1800" dirty="0" smtClean="0"/>
          </a:p>
          <a:p>
            <a:pPr lvl="1"/>
            <a:r>
              <a:rPr lang="en-US" sz="2000" dirty="0" smtClean="0"/>
              <a:t>with dry or ticklish throat, add </a:t>
            </a:r>
            <a:r>
              <a:rPr lang="en-US" sz="2000" i="1" dirty="0" smtClean="0"/>
              <a:t>She Gan</a:t>
            </a:r>
            <a:r>
              <a:rPr lang="en-US" sz="2000" dirty="0" smtClean="0"/>
              <a:t> </a:t>
            </a:r>
            <a:r>
              <a:rPr lang="zh-CN" altLang="en-US" sz="2000" smtClean="0">
                <a:latin typeface="標楷體" pitchFamily="65" charset="-120"/>
                <a:ea typeface="標楷體" pitchFamily="65" charset="-120"/>
              </a:rPr>
              <a:t>射干</a:t>
            </a:r>
            <a:r>
              <a:rPr lang="en-US" sz="2000" dirty="0" smtClean="0"/>
              <a:t> (Rhizoma Belamcandae) 15g</a:t>
            </a:r>
            <a:endParaRPr lang="en-US" sz="1800" dirty="0" smtClean="0"/>
          </a:p>
          <a:p>
            <a:endParaRPr 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Toxic Heat Attacking the Lung </a:t>
            </a:r>
            <a:endParaRPr lang="en-US" sz="3200" dirty="0"/>
          </a:p>
        </p:txBody>
      </p:sp>
      <p:sp>
        <p:nvSpPr>
          <p:cNvPr id="6" name="Content Placeholder 5"/>
          <p:cNvSpPr>
            <a:spLocks noGrp="1"/>
          </p:cNvSpPr>
          <p:nvPr>
            <p:ph idx="1"/>
          </p:nvPr>
        </p:nvSpPr>
        <p:spPr/>
        <p:txBody>
          <a:bodyPr/>
          <a:lstStyle/>
          <a:p>
            <a:r>
              <a:rPr lang="en-US" sz="2800" b="1" dirty="0" smtClean="0"/>
              <a:t>S/Sx:</a:t>
            </a:r>
            <a:r>
              <a:rPr lang="en-US" sz="2800" dirty="0" smtClean="0"/>
              <a:t> Fever, aversion to cold, sore and dry throat, dry cough, scanty sputum, sore and painful muscles in the limbs, weakness, headache</a:t>
            </a:r>
          </a:p>
          <a:p>
            <a:r>
              <a:rPr lang="en-US" sz="2800" b="1" dirty="0" smtClean="0"/>
              <a:t>Exam</a:t>
            </a:r>
            <a:r>
              <a:rPr lang="en-US" sz="2800" dirty="0" smtClean="0"/>
              <a:t>: CT scan reveals both lungs to have scattered ground-glass opacity (GGO). Tip and sides of the tongue are red; thin white or yellow tongue coating. Floating and rapid pulse. </a:t>
            </a:r>
          </a:p>
          <a:p>
            <a:r>
              <a:rPr lang="en-US" sz="2800" b="1" dirty="0" smtClean="0"/>
              <a:t>Treatment:</a:t>
            </a:r>
            <a:r>
              <a:rPr lang="en-US" sz="2800" dirty="0" smtClean="0"/>
              <a:t> Expel Wind, Release the Exterior; Clear Heat, Detoxify</a:t>
            </a:r>
          </a:p>
          <a:p>
            <a:endParaRPr lang="en-US" sz="2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Toxic Heat Attacking the Lung </a:t>
            </a:r>
            <a:endParaRPr lang="en-US" sz="3200"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银翘散加清瘟败毒散加减 </a:t>
            </a:r>
            <a:endParaRPr lang="en-US" altLang="zh-CN" dirty="0" smtClean="0">
              <a:latin typeface="標楷體" pitchFamily="65" charset="-120"/>
              <a:ea typeface="標楷體" pitchFamily="65" charset="-120"/>
            </a:endParaRPr>
          </a:p>
          <a:p>
            <a:r>
              <a:rPr lang="en-US" i="1" dirty="0" smtClean="0"/>
              <a:t>Yin</a:t>
            </a:r>
            <a:r>
              <a:rPr lang="en-US" dirty="0" smtClean="0"/>
              <a:t> </a:t>
            </a:r>
            <a:r>
              <a:rPr lang="en-US" i="1" dirty="0" smtClean="0"/>
              <a:t>Qiao</a:t>
            </a:r>
            <a:r>
              <a:rPr lang="en-US" dirty="0" smtClean="0"/>
              <a:t> </a:t>
            </a:r>
            <a:r>
              <a:rPr lang="en-US" i="1" dirty="0" smtClean="0"/>
              <a:t>San</a:t>
            </a:r>
            <a:r>
              <a:rPr lang="en-US" dirty="0" smtClean="0"/>
              <a:t> (Honeysuckle and Forsythia Powder) and </a:t>
            </a:r>
            <a:r>
              <a:rPr lang="en-US" i="1" dirty="0" smtClean="0"/>
              <a:t>Qing</a:t>
            </a:r>
            <a:r>
              <a:rPr lang="en-US" dirty="0" smtClean="0"/>
              <a:t> </a:t>
            </a:r>
            <a:r>
              <a:rPr lang="en-US" i="1" dirty="0" smtClean="0"/>
              <a:t>Wen</a:t>
            </a:r>
            <a:r>
              <a:rPr lang="en-US" dirty="0" smtClean="0"/>
              <a:t> </a:t>
            </a:r>
            <a:r>
              <a:rPr lang="en-US" i="1" dirty="0" smtClean="0"/>
              <a:t>Bai</a:t>
            </a:r>
            <a:r>
              <a:rPr lang="en-US" dirty="0" smtClean="0"/>
              <a:t> </a:t>
            </a:r>
            <a:r>
              <a:rPr lang="en-US" i="1" dirty="0" smtClean="0"/>
              <a:t>Du</a:t>
            </a:r>
            <a:r>
              <a:rPr lang="en-US" dirty="0" smtClean="0"/>
              <a:t> </a:t>
            </a:r>
            <a:r>
              <a:rPr lang="en-US" i="1" dirty="0" smtClean="0"/>
              <a:t>San</a:t>
            </a:r>
            <a:r>
              <a:rPr lang="en-US" dirty="0" smtClean="0"/>
              <a:t> (Clear Epidemics and Overcome Pathogenic Influences Powder), modified</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a:t>
            </a:r>
            <a:endParaRPr lang="en-US" dirty="0"/>
          </a:p>
        </p:txBody>
      </p:sp>
      <p:sp>
        <p:nvSpPr>
          <p:cNvPr id="3" name="Content Placeholder 2"/>
          <p:cNvSpPr>
            <a:spLocks noGrp="1"/>
          </p:cNvSpPr>
          <p:nvPr>
            <p:ph sz="half" idx="1"/>
          </p:nvPr>
        </p:nvSpPr>
        <p:spPr>
          <a:xfrm>
            <a:off x="152400" y="1676400"/>
            <a:ext cx="5638800" cy="4343400"/>
          </a:xfrm>
        </p:spPr>
        <p:txBody>
          <a:bodyPr/>
          <a:lstStyle/>
          <a:p>
            <a:r>
              <a:rPr lang="en-US" sz="2800" dirty="0" smtClean="0"/>
              <a:t>Coronavirus is an RNA virus</a:t>
            </a:r>
          </a:p>
          <a:p>
            <a:r>
              <a:rPr lang="en-US" sz="2800" dirty="0" smtClean="0"/>
              <a:t>SARS-CoV causes SARS.</a:t>
            </a:r>
          </a:p>
          <a:p>
            <a:r>
              <a:rPr lang="en-US" sz="2800" dirty="0" smtClean="0"/>
              <a:t>SARS-CoV-2 causes Covid-19.</a:t>
            </a:r>
          </a:p>
          <a:p>
            <a:r>
              <a:rPr lang="en-US" sz="2800" dirty="0" smtClean="0"/>
              <a:t>96% genome identity</a:t>
            </a:r>
          </a:p>
          <a:p>
            <a:endParaRPr lang="en-US" sz="1000" dirty="0" smtClean="0">
              <a:hlinkClick r:id="rId2"/>
            </a:endParaRPr>
          </a:p>
          <a:p>
            <a:endParaRPr lang="en-US" sz="1000" dirty="0" smtClean="0">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endParaRPr lang="en-US" sz="1000" dirty="0" smtClean="0">
              <a:solidFill>
                <a:schemeClr val="bg1"/>
              </a:solidFill>
              <a:hlinkClick r:id="rId2"/>
            </a:endParaRPr>
          </a:p>
          <a:p>
            <a:r>
              <a:rPr lang="en-US" sz="1000" dirty="0" smtClean="0">
                <a:solidFill>
                  <a:schemeClr val="bg1"/>
                </a:solidFill>
                <a:hlinkClick r:id="rId2"/>
              </a:rPr>
              <a:t>Report of the WHO-China Joint Mission on Coronavirus Disease (COVID-19) 16-24 February 2020.</a:t>
            </a:r>
          </a:p>
          <a:p>
            <a:r>
              <a:rPr lang="en-US" sz="1000" dirty="0" smtClean="0">
                <a:hlinkClick r:id="rId2"/>
              </a:rPr>
              <a:t>https://emcrit.org/ibcc/covid19/?fbclid=IwAR31Xy-vkhL39xSWNAqkx3fECRR2yQLVbyWD2EOOoDG7FYv2WXqdQm7Lu_U#biology</a:t>
            </a:r>
            <a:endParaRPr lang="en-US" sz="1000" dirty="0"/>
          </a:p>
        </p:txBody>
      </p:sp>
      <p:sp>
        <p:nvSpPr>
          <p:cNvPr id="130050" name="AutoShape 2" descr="Image result for coronavir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30051" name="Picture 3"/>
          <p:cNvPicPr>
            <a:picLocks noGrp="1" noChangeAspect="1" noChangeArrowheads="1"/>
          </p:cNvPicPr>
          <p:nvPr>
            <p:ph sz="half" idx="2"/>
          </p:nvPr>
        </p:nvPicPr>
        <p:blipFill>
          <a:blip r:embed="rId3"/>
          <a:srcRect/>
          <a:stretch>
            <a:fillRect/>
          </a:stretch>
        </p:blipFill>
        <p:spPr bwMode="auto">
          <a:xfrm>
            <a:off x="5715000" y="1981200"/>
            <a:ext cx="3048000" cy="319278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Toxic Heat Attacking the Lung </a:t>
            </a:r>
            <a:endParaRPr lang="en-US" sz="3200" dirty="0"/>
          </a:p>
        </p:txBody>
      </p:sp>
      <p:sp>
        <p:nvSpPr>
          <p:cNvPr id="6" name="Content Placeholder 5"/>
          <p:cNvSpPr>
            <a:spLocks noGrp="1"/>
          </p:cNvSpPr>
          <p:nvPr>
            <p:ph idx="1"/>
          </p:nvPr>
        </p:nvSpPr>
        <p:spPr/>
        <p:txBody>
          <a:bodyPr/>
          <a:lstStyle/>
          <a:p>
            <a:pPr lvl="0"/>
            <a:r>
              <a:rPr lang="en-US" sz="2400" i="1" dirty="0" smtClean="0"/>
              <a:t>Jin Yin Hua </a:t>
            </a:r>
            <a:r>
              <a:rPr lang="zh-CN" altLang="en-US" sz="2400" smtClean="0">
                <a:latin typeface="標楷體" pitchFamily="65" charset="-120"/>
                <a:ea typeface="標楷體" pitchFamily="65" charset="-120"/>
              </a:rPr>
              <a:t>金银花</a:t>
            </a:r>
            <a:r>
              <a:rPr lang="en-US" sz="2400" dirty="0" smtClean="0"/>
              <a:t> (Flos Lonicerae Japonicae) 10g</a:t>
            </a:r>
          </a:p>
          <a:p>
            <a:pPr lvl="0"/>
            <a:r>
              <a:rPr lang="en-US" sz="2400" i="1" dirty="0" smtClean="0"/>
              <a:t>Lian Qiao</a:t>
            </a:r>
            <a:r>
              <a:rPr lang="en-US" sz="2400" dirty="0" smtClean="0"/>
              <a:t> </a:t>
            </a:r>
            <a:r>
              <a:rPr lang="zh-CN" altLang="en-US" sz="2400" smtClean="0">
                <a:latin typeface="標楷體" pitchFamily="65" charset="-120"/>
                <a:ea typeface="標楷體" pitchFamily="65" charset="-120"/>
              </a:rPr>
              <a:t>连翘</a:t>
            </a:r>
            <a:r>
              <a:rPr lang="en-US" sz="2400" dirty="0" smtClean="0"/>
              <a:t> (Fructus Forsythiae) 10g</a:t>
            </a:r>
          </a:p>
          <a:p>
            <a:pPr lvl="0"/>
            <a:r>
              <a:rPr lang="en-US" sz="2400" i="1" dirty="0" smtClean="0"/>
              <a:t>Jing Jie</a:t>
            </a:r>
            <a:r>
              <a:rPr lang="en-US" sz="2400" dirty="0" smtClean="0"/>
              <a:t> </a:t>
            </a:r>
            <a:r>
              <a:rPr lang="zh-CN" altLang="en-US" sz="2400" smtClean="0">
                <a:latin typeface="標楷體" pitchFamily="65" charset="-120"/>
                <a:ea typeface="標楷體" pitchFamily="65" charset="-120"/>
              </a:rPr>
              <a:t>荆芥</a:t>
            </a:r>
            <a:r>
              <a:rPr lang="en-US" sz="2400" dirty="0" smtClean="0"/>
              <a:t> (Herba Schizonepetae) 10g</a:t>
            </a:r>
          </a:p>
          <a:p>
            <a:pPr lvl="0"/>
            <a:r>
              <a:rPr lang="en-US" sz="2400" i="1" dirty="0" smtClean="0"/>
              <a:t>Niu Bang Zi </a:t>
            </a:r>
            <a:r>
              <a:rPr lang="zh-CN" altLang="en-US" sz="2400" smtClean="0">
                <a:latin typeface="標楷體" pitchFamily="65" charset="-120"/>
                <a:ea typeface="標楷體" pitchFamily="65" charset="-120"/>
              </a:rPr>
              <a:t>牛蒡子</a:t>
            </a:r>
            <a:r>
              <a:rPr lang="en-US" sz="2400" dirty="0" smtClean="0"/>
              <a:t> (Fructus Arctii) 10g</a:t>
            </a:r>
          </a:p>
          <a:p>
            <a:pPr lvl="0"/>
            <a:r>
              <a:rPr lang="en-US" sz="2400" i="1" dirty="0" smtClean="0"/>
              <a:t>Bo He</a:t>
            </a:r>
            <a:r>
              <a:rPr lang="en-US" sz="2400" dirty="0" smtClean="0"/>
              <a:t> </a:t>
            </a:r>
            <a:r>
              <a:rPr lang="zh-CN" altLang="en-US" sz="2400" smtClean="0">
                <a:latin typeface="標楷體" pitchFamily="65" charset="-120"/>
                <a:ea typeface="標楷體" pitchFamily="65" charset="-120"/>
              </a:rPr>
              <a:t>薄荷</a:t>
            </a:r>
            <a:r>
              <a:rPr lang="en-US" sz="2400" dirty="0" smtClean="0">
                <a:latin typeface="標楷體" pitchFamily="65" charset="-120"/>
                <a:ea typeface="標楷體" pitchFamily="65" charset="-120"/>
              </a:rPr>
              <a:t> </a:t>
            </a:r>
            <a:r>
              <a:rPr lang="en-US" sz="2400" dirty="0" smtClean="0"/>
              <a:t>(Herba Menthae) 10g</a:t>
            </a:r>
          </a:p>
          <a:p>
            <a:pPr lvl="0"/>
            <a:r>
              <a:rPr lang="en-US" sz="2400" i="1" dirty="0" smtClean="0"/>
              <a:t>Gan Cao</a:t>
            </a:r>
            <a:r>
              <a:rPr lang="en-US" sz="2400" dirty="0" smtClean="0"/>
              <a:t> </a:t>
            </a:r>
            <a:r>
              <a:rPr lang="zh-CN" altLang="en-US" sz="2400" smtClean="0">
                <a:latin typeface="標楷體" pitchFamily="65" charset="-120"/>
                <a:ea typeface="標楷體" pitchFamily="65" charset="-120"/>
              </a:rPr>
              <a:t>生甘草</a:t>
            </a:r>
            <a:r>
              <a:rPr lang="en-US" sz="2400" dirty="0" smtClean="0"/>
              <a:t> (Radix et Rhizoma Glycyrrhizae) 10g</a:t>
            </a:r>
          </a:p>
          <a:p>
            <a:pPr lvl="0"/>
            <a:r>
              <a:rPr lang="en-US" sz="2400" i="1" dirty="0" smtClean="0"/>
              <a:t>Dan Zhu Ye </a:t>
            </a:r>
            <a:r>
              <a:rPr lang="zh-CN" altLang="en-US" sz="2400" smtClean="0">
                <a:latin typeface="標楷體" pitchFamily="65" charset="-120"/>
                <a:ea typeface="標楷體" pitchFamily="65" charset="-120"/>
              </a:rPr>
              <a:t>淡竹叶</a:t>
            </a:r>
            <a:r>
              <a:rPr lang="en-US" sz="2400" dirty="0" smtClean="0"/>
              <a:t> (Herba Lophatheri) 10g</a:t>
            </a:r>
          </a:p>
          <a:p>
            <a:pPr lvl="0"/>
            <a:r>
              <a:rPr lang="en-US" sz="2400" i="1" dirty="0" smtClean="0"/>
              <a:t>Lu Gen</a:t>
            </a:r>
            <a:r>
              <a:rPr lang="en-US" sz="2400" dirty="0" smtClean="0"/>
              <a:t> </a:t>
            </a:r>
            <a:r>
              <a:rPr lang="zh-CN" altLang="en-US" sz="2400" smtClean="0">
                <a:latin typeface="標楷體" pitchFamily="65" charset="-120"/>
                <a:ea typeface="標楷體" pitchFamily="65" charset="-120"/>
              </a:rPr>
              <a:t>芦根</a:t>
            </a:r>
            <a:r>
              <a:rPr lang="en-US" sz="2400" dirty="0" smtClean="0"/>
              <a:t> (Rhizoma Phragmitis) 15g</a:t>
            </a:r>
          </a:p>
          <a:p>
            <a:pPr lvl="0"/>
            <a:r>
              <a:rPr lang="en-US" sz="2400" i="1" dirty="0" smtClean="0"/>
              <a:t>Huang Lian</a:t>
            </a:r>
            <a:r>
              <a:rPr lang="en-US" sz="2400" dirty="0" smtClean="0"/>
              <a:t> </a:t>
            </a:r>
            <a:r>
              <a:rPr lang="zh-CN" altLang="en-US" sz="2400" smtClean="0">
                <a:latin typeface="標楷體" pitchFamily="65" charset="-120"/>
                <a:ea typeface="標楷體" pitchFamily="65" charset="-120"/>
              </a:rPr>
              <a:t>黄连</a:t>
            </a:r>
            <a:r>
              <a:rPr lang="en-US" sz="2400" dirty="0" smtClean="0">
                <a:latin typeface="標楷體" pitchFamily="65" charset="-120"/>
                <a:ea typeface="標楷體" pitchFamily="65" charset="-120"/>
              </a:rPr>
              <a:t> </a:t>
            </a:r>
            <a:r>
              <a:rPr lang="en-US" sz="2400" dirty="0" smtClean="0"/>
              <a:t>(Rhizoma Coptidis) 6g</a:t>
            </a:r>
          </a:p>
          <a:p>
            <a:endParaRPr lang="en-US" sz="2400" dirty="0" smtClean="0"/>
          </a:p>
          <a:p>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Damp Cold in the Lung </a:t>
            </a:r>
            <a:endParaRPr lang="en-US" sz="3200" dirty="0"/>
          </a:p>
        </p:txBody>
      </p:sp>
      <p:sp>
        <p:nvSpPr>
          <p:cNvPr id="6" name="Content Placeholder 5"/>
          <p:cNvSpPr>
            <a:spLocks noGrp="1"/>
          </p:cNvSpPr>
          <p:nvPr>
            <p:ph idx="1"/>
          </p:nvPr>
        </p:nvSpPr>
        <p:spPr/>
        <p:txBody>
          <a:bodyPr/>
          <a:lstStyle/>
          <a:p>
            <a:r>
              <a:rPr lang="en-US" b="1" dirty="0" smtClean="0"/>
              <a:t>S/Sx </a:t>
            </a:r>
            <a:r>
              <a:rPr lang="en-US" dirty="0" smtClean="0"/>
              <a:t>: Aversion to cold, fever or absence of fever, dry cough, dry throat, fatigue, weakness, chest stuffiness, epigastric distention, nausea, diarrhea. </a:t>
            </a:r>
          </a:p>
          <a:p>
            <a:r>
              <a:rPr lang="en-US" b="1" dirty="0" smtClean="0"/>
              <a:t>Exam</a:t>
            </a:r>
            <a:r>
              <a:rPr lang="en-US" dirty="0" smtClean="0"/>
              <a:t>: Pale tongue, white greasy coating, slippery pulse.</a:t>
            </a:r>
          </a:p>
          <a:p>
            <a:r>
              <a:rPr lang="en-US" b="1" dirty="0" smtClean="0"/>
              <a:t>Treatment</a:t>
            </a:r>
            <a:r>
              <a:rPr lang="en-US" dirty="0" smtClean="0"/>
              <a:t>: Expel Wind, Release the Exterior; Dispel Damp Cold</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r>
              <a:rPr lang="en-US" altLang="zh-CN" dirty="0" smtClean="0"/>
              <a:t/>
            </a:r>
            <a:br>
              <a:rPr lang="en-US" altLang="zh-CN" dirty="0" smtClean="0"/>
            </a:br>
            <a:r>
              <a:rPr lang="en-US" altLang="zh-CN" dirty="0" smtClean="0"/>
              <a:t>- </a:t>
            </a:r>
            <a:r>
              <a:rPr lang="en-US" sz="3200" dirty="0" smtClean="0"/>
              <a:t>Damp Cold in the Lung </a:t>
            </a:r>
            <a:endParaRPr lang="en-US" sz="3200" dirty="0"/>
          </a:p>
        </p:txBody>
      </p:sp>
      <p:sp>
        <p:nvSpPr>
          <p:cNvPr id="6" name="Content Placeholder 5"/>
          <p:cNvSpPr>
            <a:spLocks noGrp="1"/>
          </p:cNvSpPr>
          <p:nvPr>
            <p:ph idx="1"/>
          </p:nvPr>
        </p:nvSpPr>
        <p:spPr/>
        <p:txBody>
          <a:bodyPr/>
          <a:lstStyle/>
          <a:p>
            <a:pPr lvl="0"/>
            <a:r>
              <a:rPr lang="en-US" sz="2400" i="1" dirty="0" smtClean="0"/>
              <a:t>Cang</a:t>
            </a:r>
            <a:r>
              <a:rPr lang="en-US" sz="2400" dirty="0" smtClean="0"/>
              <a:t> </a:t>
            </a:r>
            <a:r>
              <a:rPr lang="en-US" sz="2400" i="1" dirty="0" smtClean="0"/>
              <a:t>Zhu</a:t>
            </a:r>
            <a:r>
              <a:rPr lang="en-US" sz="2400" dirty="0" smtClean="0"/>
              <a:t> </a:t>
            </a:r>
            <a:r>
              <a:rPr lang="zh-CN" altLang="en-US" sz="2400" smtClean="0">
                <a:latin typeface="標楷體" pitchFamily="65" charset="-120"/>
                <a:ea typeface="標楷體" pitchFamily="65" charset="-120"/>
              </a:rPr>
              <a:t>蒼朮</a:t>
            </a:r>
            <a:r>
              <a:rPr lang="en-US" sz="2400" dirty="0" smtClean="0"/>
              <a:t> (Rhizoma Atractylodis) 15g</a:t>
            </a:r>
          </a:p>
          <a:p>
            <a:pPr lvl="0"/>
            <a:r>
              <a:rPr lang="en-US" sz="2400" i="1" dirty="0" smtClean="0"/>
              <a:t>Chen</a:t>
            </a:r>
            <a:r>
              <a:rPr lang="en-US" sz="2400" dirty="0" smtClean="0"/>
              <a:t> </a:t>
            </a:r>
            <a:r>
              <a:rPr lang="en-US" sz="2400" i="1" dirty="0" smtClean="0"/>
              <a:t>Pi</a:t>
            </a:r>
            <a:r>
              <a:rPr lang="en-US" sz="2400" dirty="0" smtClean="0"/>
              <a:t> </a:t>
            </a:r>
            <a:r>
              <a:rPr lang="zh-CN" altLang="en-US" sz="2400" smtClean="0">
                <a:latin typeface="標楷體" pitchFamily="65" charset="-120"/>
                <a:ea typeface="標楷體" pitchFamily="65" charset="-120"/>
              </a:rPr>
              <a:t>陳皮</a:t>
            </a:r>
            <a:r>
              <a:rPr lang="en-US" sz="2400" dirty="0" smtClean="0"/>
              <a:t> (Pericarpium Citri Reticulatae) 10g</a:t>
            </a:r>
          </a:p>
          <a:p>
            <a:pPr lvl="0"/>
            <a:r>
              <a:rPr lang="fr-FR" sz="2400" i="1" dirty="0" smtClean="0"/>
              <a:t>Hou</a:t>
            </a:r>
            <a:r>
              <a:rPr lang="fr-FR" sz="2400" dirty="0" smtClean="0"/>
              <a:t> </a:t>
            </a:r>
            <a:r>
              <a:rPr lang="fr-FR" sz="2400" i="1" dirty="0" smtClean="0"/>
              <a:t>Po</a:t>
            </a:r>
            <a:r>
              <a:rPr lang="fr-FR" sz="2400" dirty="0" smtClean="0"/>
              <a:t> </a:t>
            </a:r>
            <a:r>
              <a:rPr lang="zh-CN" altLang="en-US" sz="2400" smtClean="0">
                <a:latin typeface="標楷體" pitchFamily="65" charset="-120"/>
                <a:ea typeface="標楷體" pitchFamily="65" charset="-120"/>
              </a:rPr>
              <a:t>厚樸</a:t>
            </a:r>
            <a:r>
              <a:rPr lang="fr-FR" sz="2400" dirty="0" smtClean="0"/>
              <a:t> (Cortex Magnoliae Officinalis)</a:t>
            </a:r>
            <a:r>
              <a:rPr lang="en-US" sz="2400" dirty="0" smtClean="0"/>
              <a:t> 10g</a:t>
            </a:r>
          </a:p>
          <a:p>
            <a:pPr lvl="0"/>
            <a:r>
              <a:rPr lang="en-US" sz="2400" i="1" dirty="0" smtClean="0"/>
              <a:t>Huo</a:t>
            </a:r>
            <a:r>
              <a:rPr lang="en-US" sz="2400" dirty="0" smtClean="0"/>
              <a:t> </a:t>
            </a:r>
            <a:r>
              <a:rPr lang="en-US" sz="2400" i="1" dirty="0" smtClean="0"/>
              <a:t>Xiang</a:t>
            </a:r>
            <a:r>
              <a:rPr lang="en-US" sz="2400" dirty="0" smtClean="0"/>
              <a:t> </a:t>
            </a:r>
            <a:r>
              <a:rPr lang="zh-CN" altLang="en-US" sz="2400" smtClean="0">
                <a:latin typeface="標楷體" pitchFamily="65" charset="-120"/>
                <a:ea typeface="標楷體" pitchFamily="65" charset="-120"/>
              </a:rPr>
              <a:t>藿香</a:t>
            </a:r>
            <a:r>
              <a:rPr lang="en-US" sz="2400" dirty="0" smtClean="0"/>
              <a:t>(Herba Pogostemonis) 10g</a:t>
            </a:r>
          </a:p>
          <a:p>
            <a:pPr lvl="0"/>
            <a:r>
              <a:rPr lang="en-US" sz="2400" i="1" dirty="0" smtClean="0"/>
              <a:t>Cao</a:t>
            </a:r>
            <a:r>
              <a:rPr lang="en-US" sz="2400" dirty="0" smtClean="0"/>
              <a:t> </a:t>
            </a:r>
            <a:r>
              <a:rPr lang="en-US" sz="2400" i="1" dirty="0" smtClean="0"/>
              <a:t>Guo</a:t>
            </a:r>
            <a:r>
              <a:rPr lang="en-US" sz="2400" dirty="0" smtClean="0"/>
              <a:t> </a:t>
            </a:r>
            <a:r>
              <a:rPr lang="zh-CN" altLang="en-US" sz="2400" smtClean="0">
                <a:latin typeface="標楷體" pitchFamily="65" charset="-120"/>
                <a:ea typeface="標楷體" pitchFamily="65" charset="-120"/>
              </a:rPr>
              <a:t>草果</a:t>
            </a:r>
            <a:r>
              <a:rPr lang="en-US" sz="2400" dirty="0" smtClean="0"/>
              <a:t> (Fructus Tsaoko) 6g</a:t>
            </a:r>
          </a:p>
          <a:p>
            <a:pPr lvl="0"/>
            <a:r>
              <a:rPr lang="en-US" sz="2400" i="1" dirty="0" smtClean="0"/>
              <a:t>Ma</a:t>
            </a:r>
            <a:r>
              <a:rPr lang="en-US" sz="2400" dirty="0" smtClean="0"/>
              <a:t> </a:t>
            </a:r>
            <a:r>
              <a:rPr lang="en-US" sz="2400" i="1" dirty="0" smtClean="0"/>
              <a:t>Huang</a:t>
            </a:r>
            <a:r>
              <a:rPr lang="en-US" sz="2400" dirty="0" smtClean="0"/>
              <a:t> </a:t>
            </a:r>
            <a:r>
              <a:rPr lang="zh-CN" altLang="en-US" sz="2400" smtClean="0">
                <a:latin typeface="標楷體" pitchFamily="65" charset="-120"/>
                <a:ea typeface="標楷體" pitchFamily="65" charset="-120"/>
              </a:rPr>
              <a:t>生麻黃</a:t>
            </a:r>
            <a:r>
              <a:rPr lang="en-US" sz="2400" dirty="0" smtClean="0"/>
              <a:t> (Herba Ephedrae) 6g</a:t>
            </a:r>
          </a:p>
          <a:p>
            <a:pPr lvl="0"/>
            <a:r>
              <a:rPr lang="fr-FR" sz="2400" i="1" dirty="0" smtClean="0"/>
              <a:t>Qiang Huo </a:t>
            </a:r>
            <a:r>
              <a:rPr lang="zh-CN" altLang="en-US" sz="2400" smtClean="0">
                <a:latin typeface="標楷體" pitchFamily="65" charset="-120"/>
                <a:ea typeface="標楷體" pitchFamily="65" charset="-120"/>
              </a:rPr>
              <a:t>羌活</a:t>
            </a:r>
            <a:r>
              <a:rPr lang="zh-CN" altLang="en-US" sz="2400" i="1" smtClean="0"/>
              <a:t> </a:t>
            </a:r>
            <a:r>
              <a:rPr lang="fr-FR" sz="2400" dirty="0" smtClean="0"/>
              <a:t>(Rhizoma et Radix Notopterygii)</a:t>
            </a:r>
            <a:r>
              <a:rPr lang="en-US" sz="2400" i="1" dirty="0" smtClean="0"/>
              <a:t> </a:t>
            </a:r>
            <a:r>
              <a:rPr lang="en-US" sz="2400" dirty="0" smtClean="0"/>
              <a:t>10g</a:t>
            </a:r>
          </a:p>
          <a:p>
            <a:pPr lvl="0"/>
            <a:r>
              <a:rPr lang="en-US" sz="2400" i="1" dirty="0" smtClean="0"/>
              <a:t>Sheng</a:t>
            </a:r>
            <a:r>
              <a:rPr lang="en-US" sz="2400" dirty="0" smtClean="0"/>
              <a:t> </a:t>
            </a:r>
            <a:r>
              <a:rPr lang="en-US" sz="2400" i="1" dirty="0" smtClean="0"/>
              <a:t>Jiang</a:t>
            </a:r>
            <a:r>
              <a:rPr lang="en-US" sz="2400" dirty="0" smtClean="0"/>
              <a:t> </a:t>
            </a:r>
            <a:r>
              <a:rPr lang="zh-CN" altLang="en-US" sz="2400" smtClean="0">
                <a:latin typeface="標楷體" pitchFamily="65" charset="-120"/>
                <a:ea typeface="標楷體" pitchFamily="65" charset="-120"/>
              </a:rPr>
              <a:t>生薑</a:t>
            </a:r>
            <a:r>
              <a:rPr lang="en-US" sz="2400" dirty="0" smtClean="0"/>
              <a:t> (Rhizoma Zingiberis Recens) 10g</a:t>
            </a:r>
          </a:p>
          <a:p>
            <a:pPr lvl="0"/>
            <a:r>
              <a:rPr lang="en-US" sz="2400" i="1" dirty="0" smtClean="0"/>
              <a:t>Bing</a:t>
            </a:r>
            <a:r>
              <a:rPr lang="en-US" sz="2400" dirty="0" smtClean="0"/>
              <a:t> </a:t>
            </a:r>
            <a:r>
              <a:rPr lang="en-US" sz="2400" i="1" dirty="0" smtClean="0"/>
              <a:t>Lang</a:t>
            </a:r>
            <a:r>
              <a:rPr lang="en-US" sz="2400" dirty="0" smtClean="0"/>
              <a:t> </a:t>
            </a:r>
            <a:r>
              <a:rPr lang="zh-CN" altLang="en-US" sz="2400" smtClean="0">
                <a:latin typeface="標楷體" pitchFamily="65" charset="-120"/>
                <a:ea typeface="標楷體" pitchFamily="65" charset="-120"/>
              </a:rPr>
              <a:t>檳榔</a:t>
            </a:r>
            <a:r>
              <a:rPr lang="en-US" sz="2400" dirty="0" smtClean="0"/>
              <a:t> (Semen Arecae) 10g </a:t>
            </a:r>
          </a:p>
          <a:p>
            <a:endParaRPr lang="en-US"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Early Phase: </a:t>
            </a:r>
            <a:endParaRPr lang="en-US" dirty="0"/>
          </a:p>
        </p:txBody>
      </p:sp>
      <p:sp>
        <p:nvSpPr>
          <p:cNvPr id="6" name="Content Placeholder 5"/>
          <p:cNvSpPr>
            <a:spLocks noGrp="1"/>
          </p:cNvSpPr>
          <p:nvPr>
            <p:ph idx="1"/>
          </p:nvPr>
        </p:nvSpPr>
        <p:spPr/>
        <p:txBody>
          <a:bodyPr/>
          <a:lstStyle/>
          <a:p>
            <a:r>
              <a:rPr lang="en-US" dirty="0" smtClean="0"/>
              <a:t>Bilateral </a:t>
            </a:r>
            <a:r>
              <a:rPr lang="en-US" i="1" dirty="0" smtClean="0"/>
              <a:t>Hegu</a:t>
            </a:r>
            <a:r>
              <a:rPr lang="en-US" dirty="0" smtClean="0"/>
              <a:t> (LI 4), </a:t>
            </a:r>
            <a:r>
              <a:rPr lang="en-US" i="1" dirty="0" smtClean="0"/>
              <a:t>Taichong</a:t>
            </a:r>
            <a:r>
              <a:rPr lang="en-US" dirty="0" smtClean="0"/>
              <a:t> (LR 3), </a:t>
            </a:r>
            <a:r>
              <a:rPr lang="en-US" i="1" dirty="0" smtClean="0"/>
              <a:t>Zusanli</a:t>
            </a:r>
            <a:r>
              <a:rPr lang="en-US" dirty="0" smtClean="0"/>
              <a:t> (ST 36), </a:t>
            </a:r>
            <a:r>
              <a:rPr lang="en-US" i="1" dirty="0" smtClean="0"/>
              <a:t>Shenque</a:t>
            </a:r>
            <a:r>
              <a:rPr lang="en-US" dirty="0" smtClean="0"/>
              <a:t> (CV 8) </a:t>
            </a:r>
          </a:p>
          <a:p>
            <a:pPr lvl="1"/>
            <a:r>
              <a:rPr lang="en-US" dirty="0" smtClean="0"/>
              <a:t>Moxa </a:t>
            </a:r>
            <a:r>
              <a:rPr lang="en-US" i="1" dirty="0" smtClean="0"/>
              <a:t>Hegu</a:t>
            </a:r>
            <a:r>
              <a:rPr lang="en-US" dirty="0" smtClean="0"/>
              <a:t> (LI 4) and </a:t>
            </a:r>
            <a:r>
              <a:rPr lang="en-US" i="1" dirty="0" smtClean="0"/>
              <a:t>Taichong</a:t>
            </a:r>
            <a:r>
              <a:rPr lang="en-US" dirty="0" smtClean="0"/>
              <a:t> (LR 3) bilaterally for 15 minutes. Moxa </a:t>
            </a:r>
            <a:r>
              <a:rPr lang="en-US" i="1" dirty="0" smtClean="0"/>
              <a:t>Zusanli</a:t>
            </a:r>
            <a:r>
              <a:rPr lang="en-US" dirty="0" smtClean="0"/>
              <a:t> (ST 36) bilaterally for 10 minutes. Moxa </a:t>
            </a:r>
            <a:r>
              <a:rPr lang="en-US" i="1" dirty="0" smtClean="0"/>
              <a:t>Shenque</a:t>
            </a:r>
            <a:r>
              <a:rPr lang="en-US" dirty="0" smtClean="0"/>
              <a:t> (CV 8) with a moxa box for 15 minutes. </a:t>
            </a:r>
          </a:p>
          <a:p>
            <a:pPr lvl="1"/>
            <a:r>
              <a:rPr lang="en-US" dirty="0" smtClean="0"/>
              <a:t>Twice a day, once in the morning and once in the afternoon.</a:t>
            </a:r>
          </a:p>
          <a:p>
            <a:endParaRPr lang="en-US"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Pneumonia Phase: </a:t>
            </a:r>
            <a:r>
              <a:rPr lang="zh-CN" altLang="en-US" smtClean="0">
                <a:latin typeface="標楷體" pitchFamily="65" charset="-120"/>
                <a:ea typeface="標楷體" pitchFamily="65" charset="-120"/>
              </a:rPr>
              <a:t>肺炎期</a:t>
            </a:r>
            <a:endParaRPr lang="en-US" dirty="0">
              <a:latin typeface="標楷體" pitchFamily="65" charset="-120"/>
              <a:ea typeface="標楷體" pitchFamily="65" charset="-120"/>
            </a:endParaRPr>
          </a:p>
        </p:txBody>
      </p:sp>
      <p:sp>
        <p:nvSpPr>
          <p:cNvPr id="6" name="Content Placeholder 5"/>
          <p:cNvSpPr>
            <a:spLocks noGrp="1"/>
          </p:cNvSpPr>
          <p:nvPr>
            <p:ph idx="1"/>
          </p:nvPr>
        </p:nvSpPr>
        <p:spPr/>
        <p:txBody>
          <a:bodyPr/>
          <a:lstStyle/>
          <a:p>
            <a:r>
              <a:rPr lang="en-US" i="1" dirty="0" smtClean="0"/>
              <a:t>Shaoyang</a:t>
            </a:r>
            <a:r>
              <a:rPr lang="en-US" dirty="0" smtClean="0"/>
              <a:t> Syndrome w/ Damp </a:t>
            </a:r>
            <a:r>
              <a:rPr lang="zh-CN" altLang="en-US" smtClean="0">
                <a:latin typeface="標楷體" pitchFamily="65" charset="-120"/>
                <a:ea typeface="標楷體" pitchFamily="65" charset="-120"/>
              </a:rPr>
              <a:t>少阳夹湿证</a:t>
            </a:r>
            <a:endParaRPr lang="en-US" altLang="zh-CN" dirty="0" smtClean="0">
              <a:latin typeface="標楷體" pitchFamily="65" charset="-120"/>
              <a:ea typeface="標楷體" pitchFamily="65" charset="-120"/>
            </a:endParaRPr>
          </a:p>
          <a:p>
            <a:r>
              <a:rPr lang="en-US" dirty="0" smtClean="0"/>
              <a:t>Damp Heat Afflicting the Lung </a:t>
            </a:r>
            <a:r>
              <a:rPr lang="zh-CN" altLang="en-US" smtClean="0">
                <a:latin typeface="標楷體" pitchFamily="65" charset="-120"/>
                <a:ea typeface="標楷體" pitchFamily="65" charset="-120"/>
              </a:rPr>
              <a:t>湿热郁肺证</a:t>
            </a:r>
            <a:endParaRPr lang="en-US" altLang="zh-CN" dirty="0" smtClean="0">
              <a:latin typeface="標楷體" pitchFamily="65" charset="-120"/>
              <a:ea typeface="標楷體" pitchFamily="65" charset="-120"/>
            </a:endParaRPr>
          </a:p>
          <a:p>
            <a:r>
              <a:rPr lang="en-US" dirty="0" smtClean="0"/>
              <a:t>Toxic Stagnation Obst the Lung </a:t>
            </a:r>
            <a:r>
              <a:rPr lang="zh-CN" altLang="en-US" smtClean="0">
                <a:latin typeface="標楷體" pitchFamily="65" charset="-120"/>
                <a:ea typeface="標楷體" pitchFamily="65" charset="-120"/>
              </a:rPr>
              <a:t>毒瘀壅肺证</a:t>
            </a:r>
            <a:endParaRPr lang="en-US" altLang="zh-CN" dirty="0" smtClean="0">
              <a:latin typeface="標楷體" pitchFamily="65" charset="-120"/>
              <a:ea typeface="標楷體" pitchFamily="65" charset="-120"/>
            </a:endParaRPr>
          </a:p>
          <a:p>
            <a:r>
              <a:rPr lang="en-US" dirty="0" smtClean="0"/>
              <a:t>Closed Interior / Abandoned Exterior Syndrome </a:t>
            </a:r>
            <a:r>
              <a:rPr lang="zh-CN" altLang="en-US" smtClean="0">
                <a:latin typeface="標楷體" pitchFamily="65" charset="-120"/>
                <a:ea typeface="標楷體" pitchFamily="65" charset="-120"/>
              </a:rPr>
              <a:t>内闭外脱证</a:t>
            </a:r>
            <a:endParaRPr lang="en-US" dirty="0">
              <a:latin typeface="標楷體" pitchFamily="65" charset="-120"/>
              <a:ea typeface="標楷體" pitchFamily="65" charset="-12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i="1" dirty="0" smtClean="0"/>
              <a:t>Shaoyang</a:t>
            </a:r>
            <a:r>
              <a:rPr lang="en-US" sz="3200" dirty="0" smtClean="0"/>
              <a:t> Syndrome with Damp</a:t>
            </a:r>
            <a:endParaRPr lang="en-US" sz="3200" dirty="0"/>
          </a:p>
        </p:txBody>
      </p:sp>
      <p:sp>
        <p:nvSpPr>
          <p:cNvPr id="6" name="Content Placeholder 5"/>
          <p:cNvSpPr>
            <a:spLocks noGrp="1"/>
          </p:cNvSpPr>
          <p:nvPr>
            <p:ph idx="1"/>
          </p:nvPr>
        </p:nvSpPr>
        <p:spPr/>
        <p:txBody>
          <a:bodyPr/>
          <a:lstStyle/>
          <a:p>
            <a:r>
              <a:rPr lang="en-US" sz="2400" b="1" dirty="0" smtClean="0"/>
              <a:t>S/Sx :</a:t>
            </a:r>
            <a:r>
              <a:rPr lang="en-US" sz="2400" dirty="0" smtClean="0"/>
              <a:t> Fever, which is more pronounced in the afternoon, alternating chills with fever, cough, absence of wheezing, bitter taste in the mouth, dry mouth, chest stuffiness, stifling sensation, chest and hypochondriac fullness and distention, irritability, nausea or vomiting, no appetite, weakness. Similar to the beginning stage of pneumonia. </a:t>
            </a:r>
          </a:p>
          <a:p>
            <a:r>
              <a:rPr lang="en-US" sz="2400" b="1" dirty="0" smtClean="0"/>
              <a:t>Exam: </a:t>
            </a:r>
            <a:r>
              <a:rPr lang="en-US" sz="2400" dirty="0" smtClean="0"/>
              <a:t>CT scan reveals both lungs to have multiple scattered or large pieces of ground-glass opacity (GGO). Slightly red tongue, thick and greasy, white or yellow coating, slippery, rapid pulse. </a:t>
            </a:r>
          </a:p>
          <a:p>
            <a:r>
              <a:rPr lang="en-US" sz="2400" b="1" dirty="0" smtClean="0"/>
              <a:t>Treatment:</a:t>
            </a:r>
            <a:r>
              <a:rPr lang="en-US" sz="2400" dirty="0" smtClean="0"/>
              <a:t> Harmonize </a:t>
            </a:r>
            <a:r>
              <a:rPr lang="en-US" sz="2400" i="1" dirty="0" smtClean="0"/>
              <a:t>Shaoyang</a:t>
            </a:r>
            <a:r>
              <a:rPr lang="en-US" sz="2400" dirty="0" smtClean="0"/>
              <a:t> Syndrome, Clear Damp-Heat </a:t>
            </a:r>
          </a:p>
          <a:p>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i="1" dirty="0" smtClean="0"/>
              <a:t>Shaoyang</a:t>
            </a:r>
            <a:r>
              <a:rPr lang="en-US" sz="3200" dirty="0" smtClean="0"/>
              <a:t> Syndrome with Damp</a:t>
            </a:r>
            <a:endParaRPr lang="en-US" sz="3200"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小柴胡汤合三仁汤或甘露消毒丹 </a:t>
            </a:r>
            <a:endParaRPr lang="en-US" altLang="zh-CN" dirty="0" smtClean="0">
              <a:latin typeface="標楷體" pitchFamily="65" charset="-120"/>
              <a:ea typeface="標楷體" pitchFamily="65" charset="-120"/>
            </a:endParaRPr>
          </a:p>
          <a:p>
            <a:r>
              <a:rPr lang="en-US" i="1" dirty="0" smtClean="0"/>
              <a:t>Xiao</a:t>
            </a:r>
            <a:r>
              <a:rPr lang="en-US" dirty="0" smtClean="0"/>
              <a:t> </a:t>
            </a:r>
            <a:r>
              <a:rPr lang="en-US" i="1" dirty="0" smtClean="0"/>
              <a:t>Chai</a:t>
            </a:r>
            <a:r>
              <a:rPr lang="en-US" dirty="0" smtClean="0"/>
              <a:t> </a:t>
            </a:r>
            <a:r>
              <a:rPr lang="en-US" i="1" dirty="0" smtClean="0"/>
              <a:t>Hu</a:t>
            </a:r>
            <a:r>
              <a:rPr lang="en-US" dirty="0" smtClean="0"/>
              <a:t> </a:t>
            </a:r>
            <a:r>
              <a:rPr lang="en-US" i="1" dirty="0" smtClean="0"/>
              <a:t>Tang</a:t>
            </a:r>
            <a:r>
              <a:rPr lang="en-US" dirty="0" smtClean="0"/>
              <a:t> (Minor Bupleurum Decoction) with </a:t>
            </a:r>
            <a:r>
              <a:rPr lang="en-US" i="1" dirty="0" smtClean="0"/>
              <a:t>San</a:t>
            </a:r>
            <a:r>
              <a:rPr lang="en-US" dirty="0" smtClean="0"/>
              <a:t> </a:t>
            </a:r>
            <a:r>
              <a:rPr lang="en-US" i="1" dirty="0" smtClean="0"/>
              <a:t>Ren</a:t>
            </a:r>
            <a:r>
              <a:rPr lang="en-US" dirty="0" smtClean="0"/>
              <a:t> </a:t>
            </a:r>
            <a:r>
              <a:rPr lang="en-US" i="1" dirty="0" smtClean="0"/>
              <a:t>Tang</a:t>
            </a:r>
            <a:r>
              <a:rPr lang="en-US" dirty="0" smtClean="0"/>
              <a:t> (Three-Nut Decoction) or </a:t>
            </a:r>
            <a:r>
              <a:rPr lang="en-US" i="1" dirty="0" smtClean="0"/>
              <a:t>Gan</a:t>
            </a:r>
            <a:r>
              <a:rPr lang="en-US" dirty="0" smtClean="0"/>
              <a:t> </a:t>
            </a:r>
            <a:r>
              <a:rPr lang="en-US" i="1" dirty="0" smtClean="0"/>
              <a:t>Lu</a:t>
            </a:r>
            <a:r>
              <a:rPr lang="en-US" dirty="0" smtClean="0"/>
              <a:t> </a:t>
            </a:r>
            <a:r>
              <a:rPr lang="en-US" i="1" dirty="0" smtClean="0"/>
              <a:t>Xiao</a:t>
            </a:r>
            <a:r>
              <a:rPr lang="en-US" dirty="0" smtClean="0"/>
              <a:t> </a:t>
            </a:r>
            <a:r>
              <a:rPr lang="en-US" i="1" dirty="0" smtClean="0"/>
              <a:t>Du</a:t>
            </a:r>
            <a:r>
              <a:rPr lang="en-US" dirty="0" smtClean="0"/>
              <a:t> </a:t>
            </a:r>
            <a:r>
              <a:rPr lang="en-US" i="1" dirty="0" smtClean="0"/>
              <a:t>Dan</a:t>
            </a:r>
            <a:r>
              <a:rPr lang="en-US" dirty="0" smtClean="0"/>
              <a:t> (Sweet Dew Special Pill to Eliminate Toxins)</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i="1" dirty="0" smtClean="0"/>
              <a:t>Shaoyang</a:t>
            </a:r>
            <a:r>
              <a:rPr lang="en-US" sz="3200" dirty="0" smtClean="0"/>
              <a:t> Syndrome with Damp</a:t>
            </a:r>
            <a:endParaRPr lang="en-US" dirty="0"/>
          </a:p>
        </p:txBody>
      </p:sp>
      <p:sp>
        <p:nvSpPr>
          <p:cNvPr id="6" name="Content Placeholder 5"/>
          <p:cNvSpPr>
            <a:spLocks noGrp="1"/>
          </p:cNvSpPr>
          <p:nvPr>
            <p:ph idx="1"/>
          </p:nvPr>
        </p:nvSpPr>
        <p:spPr/>
        <p:txBody>
          <a:bodyPr/>
          <a:lstStyle/>
          <a:p>
            <a:pPr lvl="0"/>
            <a:r>
              <a:rPr lang="en-US" sz="2000" i="1" dirty="0" smtClean="0"/>
              <a:t>Chai Hu </a:t>
            </a:r>
            <a:r>
              <a:rPr lang="zh-CN" altLang="en-US" sz="2000" smtClean="0">
                <a:latin typeface="標楷體" pitchFamily="65" charset="-120"/>
                <a:ea typeface="標楷體" pitchFamily="65" charset="-120"/>
              </a:rPr>
              <a:t>柴胡</a:t>
            </a:r>
            <a:r>
              <a:rPr lang="en-US" sz="2000" dirty="0" smtClean="0"/>
              <a:t> (Radix Bupleuri) 24g</a:t>
            </a:r>
          </a:p>
          <a:p>
            <a:pPr lvl="0"/>
            <a:r>
              <a:rPr lang="en-US" sz="2000" i="1" dirty="0" smtClean="0"/>
              <a:t>Huang Qin </a:t>
            </a:r>
            <a:r>
              <a:rPr lang="zh-CN" altLang="en-US" sz="2000" smtClean="0">
                <a:latin typeface="標楷體" pitchFamily="65" charset="-120"/>
                <a:ea typeface="標楷體" pitchFamily="65" charset="-120"/>
              </a:rPr>
              <a:t>黄芩</a:t>
            </a:r>
            <a:r>
              <a:rPr lang="en-US" sz="2000" dirty="0" smtClean="0"/>
              <a:t> (Radix Scutellariae) 9g</a:t>
            </a:r>
          </a:p>
          <a:p>
            <a:pPr lvl="0"/>
            <a:r>
              <a:rPr lang="en-US" sz="2000" i="1" dirty="0" smtClean="0"/>
              <a:t>Sheng Jiang</a:t>
            </a:r>
            <a:r>
              <a:rPr lang="en-US" sz="2000" dirty="0" smtClean="0"/>
              <a:t> </a:t>
            </a:r>
            <a:r>
              <a:rPr lang="zh-CN" altLang="en-US" sz="2000" smtClean="0">
                <a:latin typeface="標楷體" pitchFamily="65" charset="-120"/>
                <a:ea typeface="標楷體" pitchFamily="65" charset="-120"/>
              </a:rPr>
              <a:t>生姜</a:t>
            </a:r>
            <a:r>
              <a:rPr lang="en-US" sz="2000" dirty="0" smtClean="0"/>
              <a:t> (Rhizoma Zingiberis Recens) 10g</a:t>
            </a:r>
          </a:p>
          <a:p>
            <a:pPr lvl="0"/>
            <a:r>
              <a:rPr lang="en-US" sz="2000" i="1" dirty="0" smtClean="0"/>
              <a:t>Fa Ban Xia</a:t>
            </a:r>
            <a:r>
              <a:rPr lang="en-US" sz="2000" dirty="0" smtClean="0"/>
              <a:t> </a:t>
            </a:r>
            <a:r>
              <a:rPr lang="zh-CN" altLang="en-US" sz="2000" smtClean="0">
                <a:latin typeface="標楷體" pitchFamily="65" charset="-120"/>
                <a:ea typeface="標楷體" pitchFamily="65" charset="-120"/>
              </a:rPr>
              <a:t>法夏</a:t>
            </a:r>
            <a:r>
              <a:rPr lang="en-US" sz="2000" dirty="0" smtClean="0"/>
              <a:t> (Rhizoma Pinelliae) 12g</a:t>
            </a:r>
          </a:p>
          <a:p>
            <a:pPr lvl="0"/>
            <a:r>
              <a:rPr lang="en-US" sz="2000" i="1" dirty="0" smtClean="0"/>
              <a:t>Ku Xing Ren</a:t>
            </a:r>
            <a:r>
              <a:rPr lang="en-US" sz="2000" dirty="0" smtClean="0"/>
              <a:t> </a:t>
            </a:r>
            <a:r>
              <a:rPr lang="zh-CN" altLang="en-US" sz="2000" smtClean="0">
                <a:latin typeface="標楷體" pitchFamily="65" charset="-120"/>
                <a:ea typeface="標楷體" pitchFamily="65" charset="-120"/>
              </a:rPr>
              <a:t>杏仁</a:t>
            </a:r>
            <a:r>
              <a:rPr lang="en-US" sz="2000" dirty="0" smtClean="0"/>
              <a:t> (Semen Armeniacae Amarum) 15g</a:t>
            </a:r>
          </a:p>
          <a:p>
            <a:pPr lvl="0"/>
            <a:r>
              <a:rPr lang="en-US" sz="2000" i="1" dirty="0" smtClean="0"/>
              <a:t>Bai Dou Kou</a:t>
            </a:r>
            <a:r>
              <a:rPr lang="en-US" sz="2000" dirty="0" smtClean="0"/>
              <a:t> </a:t>
            </a:r>
            <a:r>
              <a:rPr lang="zh-CN" altLang="en-US" sz="2000" smtClean="0">
                <a:latin typeface="標楷體" pitchFamily="65" charset="-120"/>
                <a:ea typeface="標楷體" pitchFamily="65" charset="-120"/>
              </a:rPr>
              <a:t>白豆蔻</a:t>
            </a:r>
            <a:r>
              <a:rPr lang="en-US" sz="2000" dirty="0" smtClean="0"/>
              <a:t> (Fructus Amomi Rotundus) 10g</a:t>
            </a:r>
          </a:p>
          <a:p>
            <a:pPr lvl="0"/>
            <a:r>
              <a:rPr lang="en-US" sz="2000" i="1" dirty="0" smtClean="0"/>
              <a:t>Yi Yi Ren </a:t>
            </a:r>
            <a:r>
              <a:rPr lang="zh-CN" altLang="en-US" sz="2000" smtClean="0">
                <a:latin typeface="標楷體" pitchFamily="65" charset="-120"/>
                <a:ea typeface="標楷體" pitchFamily="65" charset="-120"/>
              </a:rPr>
              <a:t>薏苡仁</a:t>
            </a:r>
            <a:r>
              <a:rPr lang="en-US" sz="2000" dirty="0" smtClean="0"/>
              <a:t> (Semen Coicis) 30g</a:t>
            </a:r>
          </a:p>
          <a:p>
            <a:pPr lvl="0"/>
            <a:r>
              <a:rPr lang="en-US" sz="2000" i="1" dirty="0" smtClean="0"/>
              <a:t>Dan Zhu Ye</a:t>
            </a:r>
            <a:r>
              <a:rPr lang="en-US" sz="2000" dirty="0" smtClean="0"/>
              <a:t> </a:t>
            </a:r>
            <a:r>
              <a:rPr lang="zh-CN" altLang="en-US" sz="2000" smtClean="0">
                <a:latin typeface="標楷體" pitchFamily="65" charset="-120"/>
                <a:ea typeface="標楷體" pitchFamily="65" charset="-120"/>
              </a:rPr>
              <a:t>竹叶</a:t>
            </a:r>
            <a:r>
              <a:rPr lang="en-US" sz="2000" dirty="0" smtClean="0"/>
              <a:t> (Herba Lophatheri) 15g</a:t>
            </a:r>
          </a:p>
          <a:p>
            <a:pPr lvl="0"/>
            <a:r>
              <a:rPr lang="en-US" sz="2000" i="1" dirty="0" smtClean="0"/>
              <a:t>Hua Shi </a:t>
            </a:r>
            <a:r>
              <a:rPr lang="zh-CN" altLang="en-US" sz="2000" smtClean="0">
                <a:latin typeface="標楷體" pitchFamily="65" charset="-120"/>
                <a:ea typeface="標楷體" pitchFamily="65" charset="-120"/>
              </a:rPr>
              <a:t>滑石</a:t>
            </a:r>
            <a:r>
              <a:rPr lang="en-US" sz="2000" dirty="0" smtClean="0"/>
              <a:t> (Talcum) 15g</a:t>
            </a:r>
          </a:p>
          <a:p>
            <a:pPr lvl="0"/>
            <a:r>
              <a:rPr lang="en-US" sz="2000" i="1" dirty="0" smtClean="0"/>
              <a:t>Tu Fu Ling </a:t>
            </a:r>
            <a:r>
              <a:rPr lang="zh-CN" altLang="en-US" sz="2000" smtClean="0">
                <a:latin typeface="標楷體" pitchFamily="65" charset="-120"/>
                <a:ea typeface="標楷體" pitchFamily="65" charset="-120"/>
              </a:rPr>
              <a:t>土茯苓</a:t>
            </a:r>
            <a:r>
              <a:rPr lang="en-US" sz="2000" dirty="0" smtClean="0"/>
              <a:t> (Rhizoma Smilacis Glabrae) 30g</a:t>
            </a:r>
          </a:p>
          <a:p>
            <a:pPr lvl="0"/>
            <a:r>
              <a:rPr lang="en-US" sz="2000" i="1" dirty="0" smtClean="0"/>
              <a:t>Gan Cao</a:t>
            </a:r>
            <a:r>
              <a:rPr lang="en-US" sz="2000" dirty="0" smtClean="0"/>
              <a:t> </a:t>
            </a:r>
            <a:r>
              <a:rPr lang="zh-CN" altLang="en-US" sz="2000" smtClean="0">
                <a:latin typeface="標楷體" pitchFamily="65" charset="-120"/>
                <a:ea typeface="標楷體" pitchFamily="65" charset="-120"/>
              </a:rPr>
              <a:t>生甘草</a:t>
            </a:r>
            <a:r>
              <a:rPr lang="en-US" sz="2000" dirty="0" smtClean="0"/>
              <a:t> (Radix et Rhizoma Glycyrrhizae) 10g</a:t>
            </a:r>
          </a:p>
          <a:p>
            <a:endParaRPr lang="en-U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Damp Heat Afflicting the Lung </a:t>
            </a:r>
            <a:endParaRPr lang="en-US" dirty="0"/>
          </a:p>
        </p:txBody>
      </p:sp>
      <p:sp>
        <p:nvSpPr>
          <p:cNvPr id="6" name="Content Placeholder 5"/>
          <p:cNvSpPr>
            <a:spLocks noGrp="1"/>
          </p:cNvSpPr>
          <p:nvPr>
            <p:ph idx="1"/>
          </p:nvPr>
        </p:nvSpPr>
        <p:spPr/>
        <p:txBody>
          <a:bodyPr/>
          <a:lstStyle/>
          <a:p>
            <a:r>
              <a:rPr lang="en-US" sz="2400" b="1" dirty="0" smtClean="0"/>
              <a:t>S/Sx:</a:t>
            </a:r>
            <a:r>
              <a:rPr lang="en-US" sz="2400" dirty="0" smtClean="0"/>
              <a:t> Low-grade fever or absence of fever, dry cough, scanty sputum, dry and sore throat, fatigue, weakness, poor appetite, chest stuffiness, epigastric distention, nausea or vomiting, loose stool. </a:t>
            </a:r>
          </a:p>
          <a:p>
            <a:r>
              <a:rPr lang="en-US" sz="2400" b="1" dirty="0" smtClean="0"/>
              <a:t>Exam</a:t>
            </a:r>
            <a:r>
              <a:rPr lang="en-US" sz="2400" dirty="0" smtClean="0"/>
              <a:t>: CT scan reveals both lungs to have multiple scattered or large pieces of ground-glass opacity (GGO). Pale or pink, puffy tongue with teeth marks. White or greasy white coating. Soft or slippery pulse. </a:t>
            </a:r>
          </a:p>
          <a:p>
            <a:r>
              <a:rPr lang="en-US" sz="2400" b="1" dirty="0" smtClean="0"/>
              <a:t>Treatment: </a:t>
            </a:r>
            <a:r>
              <a:rPr lang="en-US" sz="2400" dirty="0" smtClean="0"/>
              <a:t>Transform Dampness, Detoxify; Disperse the Lungs and Expel Pathogens</a:t>
            </a:r>
          </a:p>
          <a:p>
            <a:endParaRPr lang="en-US"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Damp Heat Afflicting the Lung </a:t>
            </a:r>
            <a:endParaRPr lang="en-US" sz="3200"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麻杏薏甘汤、小陷胸汤、草果知母汤 </a:t>
            </a:r>
            <a:endParaRPr lang="en-US" altLang="zh-CN" dirty="0" smtClean="0">
              <a:latin typeface="標楷體" pitchFamily="65" charset="-120"/>
              <a:ea typeface="標楷體" pitchFamily="65" charset="-120"/>
            </a:endParaRPr>
          </a:p>
          <a:p>
            <a:r>
              <a:rPr lang="en-US" i="1" dirty="0" smtClean="0"/>
              <a:t>Ma</a:t>
            </a:r>
            <a:r>
              <a:rPr lang="en-US" dirty="0" smtClean="0"/>
              <a:t> </a:t>
            </a:r>
            <a:r>
              <a:rPr lang="en-US" i="1" dirty="0" smtClean="0"/>
              <a:t>Xing</a:t>
            </a:r>
            <a:r>
              <a:rPr lang="en-US" dirty="0" smtClean="0"/>
              <a:t> </a:t>
            </a:r>
            <a:r>
              <a:rPr lang="en-US" i="1" dirty="0" smtClean="0"/>
              <a:t>Yi</a:t>
            </a:r>
            <a:r>
              <a:rPr lang="en-US" dirty="0" smtClean="0"/>
              <a:t> </a:t>
            </a:r>
            <a:r>
              <a:rPr lang="en-US" i="1" dirty="0" smtClean="0"/>
              <a:t>Gan</a:t>
            </a:r>
            <a:r>
              <a:rPr lang="en-US" dirty="0" smtClean="0"/>
              <a:t> </a:t>
            </a:r>
            <a:r>
              <a:rPr lang="en-US" i="1" dirty="0" smtClean="0"/>
              <a:t>Tang</a:t>
            </a:r>
            <a:r>
              <a:rPr lang="en-US" dirty="0" smtClean="0"/>
              <a:t> (Ephedra, Apricot Kernel, Coicis, and Licorice Decoction), </a:t>
            </a:r>
            <a:r>
              <a:rPr lang="en-US" i="1" dirty="0" smtClean="0"/>
              <a:t>Xiao</a:t>
            </a:r>
            <a:r>
              <a:rPr lang="en-US" dirty="0" smtClean="0"/>
              <a:t> </a:t>
            </a:r>
            <a:r>
              <a:rPr lang="en-US" i="1" dirty="0" smtClean="0"/>
              <a:t>Xian</a:t>
            </a:r>
            <a:r>
              <a:rPr lang="en-US" dirty="0" smtClean="0"/>
              <a:t> </a:t>
            </a:r>
            <a:r>
              <a:rPr lang="en-US" i="1" dirty="0" smtClean="0"/>
              <a:t>Xiong</a:t>
            </a:r>
            <a:r>
              <a:rPr lang="en-US" dirty="0" smtClean="0"/>
              <a:t> </a:t>
            </a:r>
            <a:r>
              <a:rPr lang="en-US" i="1" dirty="0" smtClean="0"/>
              <a:t>Tang</a:t>
            </a:r>
            <a:r>
              <a:rPr lang="en-US" dirty="0" smtClean="0"/>
              <a:t> (Minor Sinking into the Chest Decoction) and </a:t>
            </a:r>
            <a:r>
              <a:rPr lang="en-US" i="1" dirty="0" smtClean="0"/>
              <a:t>Cao Guo Zhi Mu Tang </a:t>
            </a:r>
            <a:r>
              <a:rPr lang="en-US" dirty="0" smtClean="0"/>
              <a:t>(Tsaoko and Anemarrhena Decoction)</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Manifestation</a:t>
            </a:r>
            <a:endParaRPr lang="en-US" dirty="0"/>
          </a:p>
        </p:txBody>
      </p:sp>
      <p:sp>
        <p:nvSpPr>
          <p:cNvPr id="3" name="Content Placeholder 2"/>
          <p:cNvSpPr>
            <a:spLocks noGrp="1"/>
          </p:cNvSpPr>
          <p:nvPr>
            <p:ph idx="1"/>
          </p:nvPr>
        </p:nvSpPr>
        <p:spPr/>
        <p:txBody>
          <a:bodyPr/>
          <a:lstStyle/>
          <a:p>
            <a:r>
              <a:rPr lang="en-US" sz="2800" dirty="0" smtClean="0"/>
              <a:t>Incubation: 2-14 days</a:t>
            </a:r>
          </a:p>
          <a:p>
            <a:r>
              <a:rPr lang="en-US" sz="2800" dirty="0" smtClean="0"/>
              <a:t>Resp s/sx: fever, dry cough, sneezing, runny nose, sputum production, nasal congestion, shortness of breath, lethargy, muscle pain, headache and dehydration. </a:t>
            </a:r>
          </a:p>
          <a:p>
            <a:r>
              <a:rPr lang="en-US" sz="2800" dirty="0" smtClean="0"/>
              <a:t>GI s/sx: 5-10% of patients can present initially with diarrhea or nausea, </a:t>
            </a:r>
            <a:r>
              <a:rPr lang="en-US" sz="2800" i="1" dirty="0" smtClean="0"/>
              <a:t>before </a:t>
            </a:r>
            <a:r>
              <a:rPr lang="en-US" sz="2800" dirty="0" smtClean="0"/>
              <a:t>fever and dyspnea</a:t>
            </a:r>
          </a:p>
          <a:p>
            <a:endParaRPr lang="en-US" sz="1000" dirty="0" smtClean="0"/>
          </a:p>
          <a:p>
            <a:r>
              <a:rPr lang="en-US" sz="1000" dirty="0" smtClean="0"/>
              <a:t>Wang, et al. Clinical Characteristics of 138 Hospitalized Patients With 2019 Novel Coronavirus–Infected Pneumonia in Wuhan, China. </a:t>
            </a:r>
            <a:r>
              <a:rPr lang="en-US" sz="1000" i="1" dirty="0" smtClean="0"/>
              <a:t>JAMA. </a:t>
            </a:r>
            <a:r>
              <a:rPr lang="en-US" sz="1000" dirty="0" smtClean="0"/>
              <a:t>Published online February 7, 2020. doi:10.1001/jama.2020.1585</a:t>
            </a:r>
          </a:p>
          <a:p>
            <a:endParaRPr lang="en-US" sz="1000"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Damp Heat Afflicting the Lung </a:t>
            </a:r>
            <a:endParaRPr lang="en-US" sz="3200" dirty="0"/>
          </a:p>
        </p:txBody>
      </p:sp>
      <p:sp>
        <p:nvSpPr>
          <p:cNvPr id="6" name="Content Placeholder 5"/>
          <p:cNvSpPr>
            <a:spLocks noGrp="1"/>
          </p:cNvSpPr>
          <p:nvPr>
            <p:ph idx="1"/>
          </p:nvPr>
        </p:nvSpPr>
        <p:spPr/>
        <p:txBody>
          <a:bodyPr/>
          <a:lstStyle/>
          <a:p>
            <a:pPr lvl="0"/>
            <a:r>
              <a:rPr lang="en-US" sz="2000" i="1" dirty="0" smtClean="0"/>
              <a:t>Ma Huang </a:t>
            </a:r>
            <a:r>
              <a:rPr lang="zh-CN" altLang="en-US" sz="2000" smtClean="0">
                <a:latin typeface="標楷體" pitchFamily="65" charset="-120"/>
                <a:ea typeface="標楷體" pitchFamily="65" charset="-120"/>
              </a:rPr>
              <a:t>麻黄</a:t>
            </a:r>
            <a:r>
              <a:rPr lang="en-US" sz="2000" dirty="0" smtClean="0">
                <a:latin typeface="標楷體" pitchFamily="65" charset="-120"/>
                <a:ea typeface="標楷體" pitchFamily="65" charset="-120"/>
              </a:rPr>
              <a:t> </a:t>
            </a:r>
            <a:r>
              <a:rPr lang="en-US" sz="2000" dirty="0" smtClean="0"/>
              <a:t>(Herba Ephedrae) 10g</a:t>
            </a:r>
          </a:p>
          <a:p>
            <a:pPr lvl="0"/>
            <a:r>
              <a:rPr lang="en-US" sz="2000" i="1" dirty="0" smtClean="0"/>
              <a:t>Ku Xing Ren</a:t>
            </a:r>
            <a:r>
              <a:rPr lang="en-US" sz="2000" dirty="0" smtClean="0"/>
              <a:t> </a:t>
            </a:r>
            <a:r>
              <a:rPr lang="zh-CN" altLang="en-US" sz="2000" smtClean="0">
                <a:latin typeface="標楷體" pitchFamily="65" charset="-120"/>
                <a:ea typeface="標楷體" pitchFamily="65" charset="-120"/>
              </a:rPr>
              <a:t>杏仁</a:t>
            </a:r>
            <a:r>
              <a:rPr lang="en-US" sz="2000" dirty="0" smtClean="0"/>
              <a:t> (Semen Armeniacae Amarum) 10g</a:t>
            </a:r>
          </a:p>
          <a:p>
            <a:pPr lvl="0"/>
            <a:r>
              <a:rPr lang="en-US" sz="2000" i="1" dirty="0" smtClean="0"/>
              <a:t>Yi Yi Ren</a:t>
            </a:r>
            <a:r>
              <a:rPr lang="en-US" sz="2000" dirty="0" smtClean="0"/>
              <a:t> </a:t>
            </a:r>
            <a:r>
              <a:rPr lang="zh-CN" altLang="en-US" sz="2000" smtClean="0">
                <a:latin typeface="標楷體" pitchFamily="65" charset="-120"/>
                <a:ea typeface="標楷體" pitchFamily="65" charset="-120"/>
              </a:rPr>
              <a:t>薏苡仁</a:t>
            </a:r>
            <a:r>
              <a:rPr lang="en-US" sz="2000" dirty="0" smtClean="0"/>
              <a:t> (Semen Coicis) 30g</a:t>
            </a:r>
          </a:p>
          <a:p>
            <a:pPr lvl="0"/>
            <a:r>
              <a:rPr lang="en-US" sz="2000" i="1" dirty="0" smtClean="0"/>
              <a:t>Huang Lian</a:t>
            </a:r>
            <a:r>
              <a:rPr lang="en-US" sz="2000" dirty="0" smtClean="0"/>
              <a:t> </a:t>
            </a:r>
            <a:r>
              <a:rPr lang="zh-CN" altLang="en-US" sz="2000" smtClean="0">
                <a:latin typeface="標楷體" pitchFamily="65" charset="-120"/>
                <a:ea typeface="標楷體" pitchFamily="65" charset="-120"/>
              </a:rPr>
              <a:t>黄连</a:t>
            </a:r>
            <a:r>
              <a:rPr lang="en-US" sz="2000" dirty="0" smtClean="0"/>
              <a:t> (Rhizoma Coptidis) 6g</a:t>
            </a:r>
          </a:p>
          <a:p>
            <a:pPr lvl="0"/>
            <a:r>
              <a:rPr lang="en-US" sz="2000" i="1" dirty="0" smtClean="0"/>
              <a:t>Fa Ban Xia</a:t>
            </a:r>
            <a:r>
              <a:rPr lang="en-US" sz="2000" dirty="0" smtClean="0"/>
              <a:t> </a:t>
            </a:r>
            <a:r>
              <a:rPr lang="zh-CN" altLang="en-US" sz="2000" smtClean="0">
                <a:latin typeface="標楷體" pitchFamily="65" charset="-120"/>
                <a:ea typeface="標楷體" pitchFamily="65" charset="-120"/>
              </a:rPr>
              <a:t>法夏</a:t>
            </a:r>
            <a:r>
              <a:rPr lang="en-US" sz="2000" dirty="0" smtClean="0"/>
              <a:t> (Rhizoma Pinelliae) 10g</a:t>
            </a:r>
          </a:p>
          <a:p>
            <a:pPr lvl="0"/>
            <a:r>
              <a:rPr lang="en-US" sz="2000" i="1" dirty="0" smtClean="0"/>
              <a:t>Gua Lou Pi</a:t>
            </a:r>
            <a:r>
              <a:rPr lang="en-US" sz="2000" dirty="0" smtClean="0"/>
              <a:t> </a:t>
            </a:r>
            <a:r>
              <a:rPr lang="zh-CN" altLang="en-US" sz="2000" smtClean="0">
                <a:latin typeface="標楷體" pitchFamily="65" charset="-120"/>
                <a:ea typeface="標楷體" pitchFamily="65" charset="-120"/>
              </a:rPr>
              <a:t>瓜蒌皮</a:t>
            </a:r>
            <a:r>
              <a:rPr lang="en-US" sz="2000" dirty="0" smtClean="0">
                <a:latin typeface="標楷體" pitchFamily="65" charset="-120"/>
                <a:ea typeface="標楷體" pitchFamily="65" charset="-120"/>
              </a:rPr>
              <a:t> </a:t>
            </a:r>
            <a:r>
              <a:rPr lang="en-US" sz="2000" dirty="0" smtClean="0"/>
              <a:t>(Pericarpium Trichosanthis) 10g</a:t>
            </a:r>
          </a:p>
          <a:p>
            <a:pPr lvl="0"/>
            <a:r>
              <a:rPr lang="en-US" sz="2000" i="1" dirty="0" smtClean="0"/>
              <a:t>Cao Guo</a:t>
            </a:r>
            <a:r>
              <a:rPr lang="en-US" sz="2000" dirty="0" smtClean="0"/>
              <a:t> </a:t>
            </a:r>
            <a:r>
              <a:rPr lang="zh-CN" altLang="en-US" sz="2000" smtClean="0">
                <a:latin typeface="標楷體" pitchFamily="65" charset="-120"/>
                <a:ea typeface="標楷體" pitchFamily="65" charset="-120"/>
              </a:rPr>
              <a:t>草果</a:t>
            </a:r>
            <a:r>
              <a:rPr lang="en-US" sz="2000" dirty="0" smtClean="0"/>
              <a:t> (Fructus Tsaoko) 10g</a:t>
            </a:r>
          </a:p>
          <a:p>
            <a:pPr lvl="0"/>
            <a:r>
              <a:rPr lang="en-US" sz="2000" i="1" dirty="0" smtClean="0"/>
              <a:t>Zhi Mu</a:t>
            </a:r>
            <a:r>
              <a:rPr lang="en-US" sz="2000" dirty="0" smtClean="0"/>
              <a:t> </a:t>
            </a:r>
            <a:r>
              <a:rPr lang="zh-CN" altLang="en-US" sz="2000" smtClean="0">
                <a:latin typeface="標楷體" pitchFamily="65" charset="-120"/>
                <a:ea typeface="標楷體" pitchFamily="65" charset="-120"/>
              </a:rPr>
              <a:t>知母</a:t>
            </a:r>
            <a:r>
              <a:rPr lang="en-US" sz="2000" dirty="0" smtClean="0"/>
              <a:t> (Rhizoma Anemarrhenae) 10g</a:t>
            </a:r>
          </a:p>
          <a:p>
            <a:pPr lvl="0"/>
            <a:r>
              <a:rPr lang="en-US" sz="2000" i="1" dirty="0" smtClean="0"/>
              <a:t>Yu Xing Cao</a:t>
            </a:r>
            <a:r>
              <a:rPr lang="en-US" sz="2000" dirty="0" smtClean="0"/>
              <a:t> </a:t>
            </a:r>
            <a:r>
              <a:rPr lang="zh-CN" altLang="en-US" sz="2000" smtClean="0">
                <a:latin typeface="標楷體" pitchFamily="65" charset="-120"/>
                <a:ea typeface="標楷體" pitchFamily="65" charset="-120"/>
              </a:rPr>
              <a:t>鱼腥草</a:t>
            </a:r>
            <a:r>
              <a:rPr lang="en-US" sz="2000" dirty="0" smtClean="0"/>
              <a:t> (Herba Houttuyniae) 15g</a:t>
            </a:r>
          </a:p>
          <a:p>
            <a:pPr lvl="0"/>
            <a:r>
              <a:rPr lang="en-US" sz="2000" i="1" dirty="0" smtClean="0"/>
              <a:t>Gan Cao</a:t>
            </a:r>
            <a:r>
              <a:rPr lang="en-US" sz="2000" dirty="0" smtClean="0"/>
              <a:t> </a:t>
            </a:r>
            <a:r>
              <a:rPr lang="zh-CN" altLang="en-US" sz="2000" smtClean="0">
                <a:latin typeface="標楷體" pitchFamily="65" charset="-120"/>
                <a:ea typeface="標楷體" pitchFamily="65" charset="-120"/>
              </a:rPr>
              <a:t>生甘草</a:t>
            </a:r>
            <a:r>
              <a:rPr lang="en-US" sz="2000" dirty="0" smtClean="0"/>
              <a:t> (Radix et Rhizoma Glycyrrhizae) 10g</a:t>
            </a:r>
          </a:p>
          <a:p>
            <a:pPr lvl="0"/>
            <a:r>
              <a:rPr lang="en-US" sz="2000" i="1" dirty="0" smtClean="0"/>
              <a:t>Bai Dou Kou</a:t>
            </a:r>
            <a:r>
              <a:rPr lang="en-US" sz="2000" dirty="0" smtClean="0"/>
              <a:t> </a:t>
            </a:r>
            <a:r>
              <a:rPr lang="zh-CN" altLang="en-US" sz="2000" smtClean="0">
                <a:latin typeface="標楷體" pitchFamily="65" charset="-120"/>
                <a:ea typeface="標楷體" pitchFamily="65" charset="-120"/>
              </a:rPr>
              <a:t>白豆蔻</a:t>
            </a:r>
            <a:r>
              <a:rPr lang="en-US" sz="2000" dirty="0" smtClean="0"/>
              <a:t> (Fructus Amomi Rotundus) 9g</a:t>
            </a:r>
          </a:p>
          <a:p>
            <a:endParaRPr lang="en-US" sz="20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Toxic Stagnation Obstructing the Lung</a:t>
            </a:r>
            <a:endParaRPr lang="en-US" dirty="0"/>
          </a:p>
        </p:txBody>
      </p:sp>
      <p:sp>
        <p:nvSpPr>
          <p:cNvPr id="6" name="Content Placeholder 5"/>
          <p:cNvSpPr>
            <a:spLocks noGrp="1"/>
          </p:cNvSpPr>
          <p:nvPr>
            <p:ph idx="1"/>
          </p:nvPr>
        </p:nvSpPr>
        <p:spPr/>
        <p:txBody>
          <a:bodyPr/>
          <a:lstStyle/>
          <a:p>
            <a:r>
              <a:rPr lang="en-US" sz="2400" b="1" dirty="0" smtClean="0"/>
              <a:t>S/Sx  </a:t>
            </a:r>
            <a:r>
              <a:rPr lang="en-US" sz="2400" dirty="0" smtClean="0"/>
              <a:t>Cough, stifling sensation, stuffiness and distention in the chest, asthma and wheezing that worsens with exertion, accelerated respiration, thirst, irritability, reddish yellow urine. </a:t>
            </a:r>
          </a:p>
          <a:p>
            <a:r>
              <a:rPr lang="en-US" sz="2400" b="1" dirty="0" smtClean="0"/>
              <a:t>Exam:</a:t>
            </a:r>
            <a:r>
              <a:rPr lang="en-US" sz="2400" dirty="0" smtClean="0"/>
              <a:t> CT scan reveals both lungs to have multiple scattered or large pieces of ground-glass opacity (GGO). Fibrotic changes of the lung are also visible. Dark purplish tongue, yellow dry tongue coating or thick and greasy yellow coating, rapid, slippery pulse. </a:t>
            </a:r>
          </a:p>
          <a:p>
            <a:r>
              <a:rPr lang="en-US" sz="2400" b="1" dirty="0" smtClean="0"/>
              <a:t>Treatment:</a:t>
            </a:r>
            <a:r>
              <a:rPr lang="en-US" sz="2400" dirty="0" smtClean="0"/>
              <a:t> Detoxify, Arrest Wheezing; Transform Blood Stasis and Open Collaterals</a:t>
            </a:r>
          </a:p>
          <a:p>
            <a:endParaRPr lang="en-US" sz="24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Toxic Stagnation Obstructing the Lung</a:t>
            </a:r>
            <a:endParaRPr lang="en-US"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白虎汤加人参汤合四土汤 </a:t>
            </a:r>
            <a:endParaRPr lang="en-US" altLang="zh-CN" dirty="0" smtClean="0">
              <a:latin typeface="標楷體" pitchFamily="65" charset="-120"/>
              <a:ea typeface="標楷體" pitchFamily="65" charset="-120"/>
            </a:endParaRPr>
          </a:p>
          <a:p>
            <a:r>
              <a:rPr lang="en-US" i="1" dirty="0" smtClean="0"/>
              <a:t>Bai</a:t>
            </a:r>
            <a:r>
              <a:rPr lang="en-US" dirty="0" smtClean="0"/>
              <a:t> </a:t>
            </a:r>
            <a:r>
              <a:rPr lang="en-US" i="1" dirty="0" smtClean="0"/>
              <a:t>Hu</a:t>
            </a:r>
            <a:r>
              <a:rPr lang="en-US" dirty="0" smtClean="0"/>
              <a:t> </a:t>
            </a:r>
            <a:r>
              <a:rPr lang="en-US" i="1" dirty="0" smtClean="0"/>
              <a:t>Jia</a:t>
            </a:r>
            <a:r>
              <a:rPr lang="en-US" dirty="0" smtClean="0"/>
              <a:t> </a:t>
            </a:r>
            <a:r>
              <a:rPr lang="en-US" i="1" dirty="0" smtClean="0"/>
              <a:t>Ren</a:t>
            </a:r>
            <a:r>
              <a:rPr lang="en-US" dirty="0" smtClean="0"/>
              <a:t> </a:t>
            </a:r>
            <a:r>
              <a:rPr lang="en-US" i="1" dirty="0" smtClean="0"/>
              <a:t>Shen</a:t>
            </a:r>
            <a:r>
              <a:rPr lang="en-US" dirty="0" smtClean="0"/>
              <a:t> </a:t>
            </a:r>
            <a:r>
              <a:rPr lang="en-US" i="1" dirty="0" smtClean="0"/>
              <a:t>Tang</a:t>
            </a:r>
            <a:r>
              <a:rPr lang="en-US" dirty="0" smtClean="0"/>
              <a:t> (White Tiger plus Ginseng Decoction) with </a:t>
            </a:r>
            <a:r>
              <a:rPr lang="en-US" i="1" dirty="0" smtClean="0"/>
              <a:t>Si Tu Tang </a:t>
            </a:r>
            <a:r>
              <a:rPr lang="en-US" dirty="0" smtClean="0"/>
              <a:t>(Four Wild Decoction)</a:t>
            </a:r>
          </a:p>
          <a:p>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3200" dirty="0" smtClean="0"/>
              <a:t>Toxic Stagnation Obstructing the Lung</a:t>
            </a:r>
            <a:endParaRPr lang="en-US" dirty="0"/>
          </a:p>
        </p:txBody>
      </p:sp>
      <p:sp>
        <p:nvSpPr>
          <p:cNvPr id="6" name="Content Placeholder 5"/>
          <p:cNvSpPr>
            <a:spLocks noGrp="1"/>
          </p:cNvSpPr>
          <p:nvPr>
            <p:ph idx="1"/>
          </p:nvPr>
        </p:nvSpPr>
        <p:spPr/>
        <p:txBody>
          <a:bodyPr/>
          <a:lstStyle/>
          <a:p>
            <a:pPr lvl="0"/>
            <a:r>
              <a:rPr lang="en-US" sz="1800" i="1" dirty="0" smtClean="0"/>
              <a:t>Shi Gao</a:t>
            </a:r>
            <a:r>
              <a:rPr lang="en-US" sz="1800" dirty="0" smtClean="0"/>
              <a:t> </a:t>
            </a:r>
            <a:r>
              <a:rPr lang="zh-CN" altLang="en-US" sz="1800" smtClean="0">
                <a:latin typeface="標楷體" pitchFamily="65" charset="-120"/>
                <a:ea typeface="標楷體" pitchFamily="65" charset="-120"/>
              </a:rPr>
              <a:t>石膏</a:t>
            </a:r>
            <a:r>
              <a:rPr lang="en-US" sz="1800" dirty="0" smtClean="0"/>
              <a:t> (Gypsum Fibrosum) 30g</a:t>
            </a:r>
          </a:p>
          <a:p>
            <a:pPr lvl="0"/>
            <a:r>
              <a:rPr lang="en-US" sz="1800" i="1" dirty="0" smtClean="0"/>
              <a:t>Zhi Mu</a:t>
            </a:r>
            <a:r>
              <a:rPr lang="en-US" sz="1800" dirty="0" smtClean="0"/>
              <a:t> </a:t>
            </a:r>
            <a:r>
              <a:rPr lang="zh-CN" altLang="en-US" sz="1800" smtClean="0">
                <a:latin typeface="標楷體" pitchFamily="65" charset="-120"/>
                <a:ea typeface="標楷體" pitchFamily="65" charset="-120"/>
              </a:rPr>
              <a:t>知母</a:t>
            </a:r>
            <a:r>
              <a:rPr lang="en-US" sz="1800" dirty="0" smtClean="0"/>
              <a:t> (Rhizoma Anemarrhenae) 10g</a:t>
            </a:r>
          </a:p>
          <a:p>
            <a:pPr lvl="0"/>
            <a:r>
              <a:rPr lang="en-US" sz="1800" i="1" dirty="0" smtClean="0"/>
              <a:t>Shan Yao</a:t>
            </a:r>
            <a:r>
              <a:rPr lang="en-US" sz="1800" dirty="0" smtClean="0"/>
              <a:t> </a:t>
            </a:r>
            <a:r>
              <a:rPr lang="zh-CN" altLang="en-US" sz="1800" smtClean="0">
                <a:latin typeface="標楷體" pitchFamily="65" charset="-120"/>
                <a:ea typeface="標楷體" pitchFamily="65" charset="-120"/>
              </a:rPr>
              <a:t>山药</a:t>
            </a:r>
            <a:r>
              <a:rPr lang="en-US" sz="1800" dirty="0" smtClean="0"/>
              <a:t> (Rhizoma Dioscoreae) 15g</a:t>
            </a:r>
          </a:p>
          <a:p>
            <a:pPr lvl="0"/>
            <a:r>
              <a:rPr lang="en-US" sz="1800" i="1" dirty="0" smtClean="0"/>
              <a:t>Xi Yang Shen</a:t>
            </a:r>
            <a:r>
              <a:rPr lang="en-US" sz="1800" dirty="0" smtClean="0"/>
              <a:t> </a:t>
            </a:r>
            <a:r>
              <a:rPr lang="zh-CN" altLang="en-US" sz="1800" smtClean="0">
                <a:latin typeface="標楷體" pitchFamily="65" charset="-120"/>
                <a:ea typeface="標楷體" pitchFamily="65" charset="-120"/>
              </a:rPr>
              <a:t>西洋参</a:t>
            </a:r>
            <a:r>
              <a:rPr lang="en-US" sz="1800" dirty="0" smtClean="0"/>
              <a:t> (Radix Panacis Quinquefolii) 5g</a:t>
            </a:r>
          </a:p>
          <a:p>
            <a:pPr lvl="0"/>
            <a:r>
              <a:rPr lang="en-US" sz="1800" i="1" dirty="0" smtClean="0"/>
              <a:t>Tu Fu Ling </a:t>
            </a:r>
            <a:r>
              <a:rPr lang="zh-CN" altLang="en-US" sz="1800" smtClean="0">
                <a:latin typeface="標楷體" pitchFamily="65" charset="-120"/>
                <a:ea typeface="標楷體" pitchFamily="65" charset="-120"/>
              </a:rPr>
              <a:t>土茯苓</a:t>
            </a:r>
            <a:r>
              <a:rPr lang="en-US" sz="1800" dirty="0" smtClean="0"/>
              <a:t> (Rhizoma Smilacis Glabrae) 30g</a:t>
            </a:r>
          </a:p>
          <a:p>
            <a:pPr lvl="0"/>
            <a:r>
              <a:rPr lang="en-US" sz="1800" i="1" dirty="0" smtClean="0"/>
              <a:t>Tu </a:t>
            </a:r>
            <a:r>
              <a:rPr lang="en-US" sz="1800" i="1" smtClean="0"/>
              <a:t>Da Huang </a:t>
            </a:r>
            <a:r>
              <a:rPr lang="zh-CN" altLang="en-US" sz="1800" smtClean="0">
                <a:latin typeface="標楷體" pitchFamily="65" charset="-120"/>
                <a:ea typeface="標楷體" pitchFamily="65" charset="-120"/>
              </a:rPr>
              <a:t>土大黄</a:t>
            </a:r>
            <a:r>
              <a:rPr lang="en-US" sz="1800" dirty="0" smtClean="0"/>
              <a:t> (Radix Rumicis Obtusifolii) 10g</a:t>
            </a:r>
          </a:p>
          <a:p>
            <a:pPr lvl="0"/>
            <a:r>
              <a:rPr lang="en-US" sz="1800" i="1" dirty="0" smtClean="0"/>
              <a:t>Tu Bei Mu </a:t>
            </a:r>
            <a:r>
              <a:rPr lang="zh-CN" altLang="en-US" sz="1800" smtClean="0">
                <a:latin typeface="標楷體" pitchFamily="65" charset="-120"/>
                <a:ea typeface="標楷體" pitchFamily="65" charset="-120"/>
              </a:rPr>
              <a:t>土贝母</a:t>
            </a:r>
            <a:r>
              <a:rPr lang="en-US" sz="1800" dirty="0" smtClean="0"/>
              <a:t> (</a:t>
            </a:r>
            <a:r>
              <a:rPr lang="fr-FR" sz="1800" dirty="0" smtClean="0"/>
              <a:t>Rhizoma Bolbostemmatis</a:t>
            </a:r>
            <a:r>
              <a:rPr lang="en-US" sz="1800" dirty="0" smtClean="0"/>
              <a:t>) 10g</a:t>
            </a:r>
          </a:p>
          <a:p>
            <a:pPr lvl="0"/>
            <a:r>
              <a:rPr lang="en-US" sz="1800" i="1" dirty="0" smtClean="0"/>
              <a:t>Tu Niu Xi </a:t>
            </a:r>
            <a:r>
              <a:rPr lang="zh-CN" altLang="en-US" sz="1800" smtClean="0">
                <a:latin typeface="標楷體" pitchFamily="65" charset="-120"/>
                <a:ea typeface="標楷體" pitchFamily="65" charset="-120"/>
              </a:rPr>
              <a:t>土牛膝</a:t>
            </a:r>
            <a:r>
              <a:rPr lang="en-US" sz="1800" dirty="0" smtClean="0"/>
              <a:t> (</a:t>
            </a:r>
            <a:r>
              <a:rPr lang="fr-FR" sz="1800" dirty="0" smtClean="0"/>
              <a:t>Rhizoma Achyranthes Sylvestris</a:t>
            </a:r>
            <a:r>
              <a:rPr lang="en-US" sz="1800" dirty="0" smtClean="0"/>
              <a:t>) 10g</a:t>
            </a:r>
          </a:p>
          <a:p>
            <a:r>
              <a:rPr lang="en-US" sz="1800" i="1" dirty="0" smtClean="0"/>
              <a:t>Tu Bie Chong</a:t>
            </a:r>
            <a:r>
              <a:rPr lang="en-US" sz="1800" dirty="0" smtClean="0"/>
              <a:t> </a:t>
            </a:r>
            <a:r>
              <a:rPr lang="zh-CN" altLang="en-US" sz="1800" smtClean="0">
                <a:latin typeface="標楷體" pitchFamily="65" charset="-120"/>
                <a:ea typeface="標楷體" pitchFamily="65" charset="-120"/>
              </a:rPr>
              <a:t>土鳖</a:t>
            </a:r>
            <a:r>
              <a:rPr lang="en-US" sz="1800" dirty="0" smtClean="0"/>
              <a:t> (Eupolyphaga seu Steleophaga) 10g</a:t>
            </a:r>
          </a:p>
          <a:p>
            <a:pPr lvl="0"/>
            <a:r>
              <a:rPr lang="en-US" sz="1800" i="1" dirty="0" smtClean="0"/>
              <a:t>Su Mu</a:t>
            </a:r>
            <a:r>
              <a:rPr lang="en-US" sz="1800" dirty="0" smtClean="0"/>
              <a:t> </a:t>
            </a:r>
            <a:r>
              <a:rPr lang="zh-CN" altLang="en-US" sz="1800" smtClean="0">
                <a:latin typeface="標楷體" pitchFamily="65" charset="-120"/>
                <a:ea typeface="標楷體" pitchFamily="65" charset="-120"/>
              </a:rPr>
              <a:t>苏木</a:t>
            </a:r>
            <a:r>
              <a:rPr lang="en-US" sz="1800" dirty="0" smtClean="0"/>
              <a:t> (Lignum Sappan) 10g</a:t>
            </a:r>
          </a:p>
          <a:p>
            <a:pPr lvl="0"/>
            <a:r>
              <a:rPr lang="en-US" sz="1800" i="1" dirty="0" smtClean="0"/>
              <a:t>Ju Luo</a:t>
            </a:r>
            <a:r>
              <a:rPr lang="en-US" sz="1800" dirty="0" smtClean="0"/>
              <a:t> </a:t>
            </a:r>
            <a:r>
              <a:rPr lang="zh-CN" altLang="en-US" sz="1800" smtClean="0">
                <a:latin typeface="標楷體" pitchFamily="65" charset="-120"/>
                <a:ea typeface="標楷體" pitchFamily="65" charset="-120"/>
              </a:rPr>
              <a:t>橘络</a:t>
            </a:r>
            <a:r>
              <a:rPr lang="en-US" sz="1800" dirty="0" smtClean="0"/>
              <a:t> (Vascular Citri Reticulatae) 15g</a:t>
            </a:r>
          </a:p>
          <a:p>
            <a:pPr lvl="0"/>
            <a:r>
              <a:rPr lang="en-US" sz="1800" i="1" dirty="0" smtClean="0"/>
              <a:t>Lai Fu Zi</a:t>
            </a:r>
            <a:r>
              <a:rPr lang="en-US" sz="1800" dirty="0" smtClean="0"/>
              <a:t> </a:t>
            </a:r>
            <a:r>
              <a:rPr lang="zh-CN" altLang="en-US" sz="1800" smtClean="0">
                <a:latin typeface="標楷體" pitchFamily="65" charset="-120"/>
                <a:ea typeface="標楷體" pitchFamily="65" charset="-120"/>
              </a:rPr>
              <a:t>莱菔子</a:t>
            </a:r>
            <a:r>
              <a:rPr lang="en-US" sz="1800" dirty="0" smtClean="0"/>
              <a:t> (Semen Raphani) 20g</a:t>
            </a:r>
          </a:p>
          <a:p>
            <a:pPr lvl="0"/>
            <a:r>
              <a:rPr lang="en-US" sz="1800" i="1" dirty="0" smtClean="0"/>
              <a:t>Ting Li Zi </a:t>
            </a:r>
            <a:r>
              <a:rPr lang="zh-CN" altLang="en-US" sz="1800" smtClean="0">
                <a:latin typeface="標楷體" pitchFamily="65" charset="-120"/>
                <a:ea typeface="標楷體" pitchFamily="65" charset="-120"/>
              </a:rPr>
              <a:t>葶苈子</a:t>
            </a:r>
            <a:r>
              <a:rPr lang="en-US" sz="1800" dirty="0" smtClean="0"/>
              <a:t>(Semen Descurainiae seu Lepidii) 15g</a:t>
            </a:r>
          </a:p>
          <a:p>
            <a:pPr lvl="0"/>
            <a:r>
              <a:rPr lang="en-US" sz="1800" i="1" dirty="0" smtClean="0"/>
              <a:t>Si Gua Luo</a:t>
            </a:r>
            <a:r>
              <a:rPr lang="en-US" sz="1800" dirty="0" smtClean="0"/>
              <a:t> </a:t>
            </a:r>
            <a:r>
              <a:rPr lang="zh-CN" altLang="en-US" sz="1800" smtClean="0">
                <a:latin typeface="標楷體" pitchFamily="65" charset="-120"/>
                <a:ea typeface="標楷體" pitchFamily="65" charset="-120"/>
              </a:rPr>
              <a:t>丝瓜络</a:t>
            </a:r>
            <a:r>
              <a:rPr lang="en-US" sz="1800" dirty="0" smtClean="0"/>
              <a:t> (Retinervus Luffae Fructus) 30g</a:t>
            </a:r>
          </a:p>
          <a:p>
            <a:endParaRPr lang="en-US" sz="1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2800" dirty="0" smtClean="0"/>
              <a:t>Closed Interior / Abandoned Exterior Syndrome</a:t>
            </a:r>
            <a:endParaRPr lang="en-US" dirty="0"/>
          </a:p>
        </p:txBody>
      </p:sp>
      <p:sp>
        <p:nvSpPr>
          <p:cNvPr id="6" name="Content Placeholder 5"/>
          <p:cNvSpPr>
            <a:spLocks noGrp="1"/>
          </p:cNvSpPr>
          <p:nvPr>
            <p:ph idx="1"/>
          </p:nvPr>
        </p:nvSpPr>
        <p:spPr/>
        <p:txBody>
          <a:bodyPr/>
          <a:lstStyle/>
          <a:p>
            <a:r>
              <a:rPr lang="en-US" sz="2800" b="1" dirty="0" smtClean="0"/>
              <a:t>S/Sx:</a:t>
            </a:r>
            <a:r>
              <a:rPr lang="en-US" sz="2800" dirty="0" smtClean="0"/>
              <a:t> Mental incoherence, irritability, burning or heat sensation in the chest and abdomen, cold extremities, accelerated respiration and need for assisted breathing, scarlet purple tongue, dry yellow or yellowish brown coating, floating, forceful pulse that is empty in the deep level, or rootless. </a:t>
            </a:r>
          </a:p>
          <a:p>
            <a:r>
              <a:rPr lang="en-US" sz="2800" b="1" dirty="0" smtClean="0"/>
              <a:t>Treatment: </a:t>
            </a:r>
            <a:r>
              <a:rPr lang="en-US" sz="2800" dirty="0" smtClean="0"/>
              <a:t>Open the Closed, Consolidate the Abandoned, Detoxify, Rescue Reversal </a:t>
            </a:r>
          </a:p>
          <a:p>
            <a:endParaRPr lang="en-US" sz="2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2800" dirty="0" smtClean="0"/>
              <a:t>Closed Interior / Abandoned Exterior Syndrome</a:t>
            </a:r>
            <a:endParaRPr lang="en-US" dirty="0"/>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四逆加人参汤、送服安宫牛黄丸、紫雪散 </a:t>
            </a:r>
            <a:endParaRPr lang="en-US" altLang="zh-CN" dirty="0" smtClean="0">
              <a:latin typeface="標楷體" pitchFamily="65" charset="-120"/>
              <a:ea typeface="標楷體" pitchFamily="65" charset="-120"/>
            </a:endParaRPr>
          </a:p>
          <a:p>
            <a:r>
              <a:rPr lang="en-US" i="1" dirty="0" smtClean="0"/>
              <a:t>Si</a:t>
            </a:r>
            <a:r>
              <a:rPr lang="en-US" dirty="0" smtClean="0"/>
              <a:t> </a:t>
            </a:r>
            <a:r>
              <a:rPr lang="en-US" i="1" dirty="0" smtClean="0"/>
              <a:t>Ni</a:t>
            </a:r>
            <a:r>
              <a:rPr lang="en-US" dirty="0" smtClean="0"/>
              <a:t> </a:t>
            </a:r>
            <a:r>
              <a:rPr lang="en-US" i="1" dirty="0" smtClean="0"/>
              <a:t>Jia</a:t>
            </a:r>
            <a:r>
              <a:rPr lang="en-US" dirty="0" smtClean="0"/>
              <a:t> </a:t>
            </a:r>
            <a:r>
              <a:rPr lang="en-US" i="1" dirty="0" smtClean="0"/>
              <a:t>Ren</a:t>
            </a:r>
            <a:r>
              <a:rPr lang="en-US" dirty="0" smtClean="0"/>
              <a:t> </a:t>
            </a:r>
            <a:r>
              <a:rPr lang="en-US" i="1" dirty="0" smtClean="0"/>
              <a:t>Shen</a:t>
            </a:r>
            <a:r>
              <a:rPr lang="en-US" dirty="0" smtClean="0"/>
              <a:t> </a:t>
            </a:r>
            <a:r>
              <a:rPr lang="en-US" i="1" dirty="0" smtClean="0"/>
              <a:t>Tang</a:t>
            </a:r>
            <a:r>
              <a:rPr lang="en-US" dirty="0" smtClean="0"/>
              <a:t> (Frigid Extremities Decoction plus Ginseng), taken with </a:t>
            </a:r>
            <a:r>
              <a:rPr lang="en-US" i="1" dirty="0" smtClean="0"/>
              <a:t>An</a:t>
            </a:r>
            <a:r>
              <a:rPr lang="en-US" dirty="0" smtClean="0"/>
              <a:t> </a:t>
            </a:r>
            <a:r>
              <a:rPr lang="en-US" i="1" dirty="0" smtClean="0"/>
              <a:t>Gong</a:t>
            </a:r>
            <a:r>
              <a:rPr lang="en-US" dirty="0" smtClean="0"/>
              <a:t> </a:t>
            </a:r>
            <a:r>
              <a:rPr lang="en-US" i="1" dirty="0" smtClean="0"/>
              <a:t>Niu</a:t>
            </a:r>
            <a:r>
              <a:rPr lang="en-US" dirty="0" smtClean="0"/>
              <a:t> </a:t>
            </a:r>
            <a:r>
              <a:rPr lang="en-US" i="1" dirty="0" smtClean="0"/>
              <a:t>Huang</a:t>
            </a:r>
            <a:r>
              <a:rPr lang="en-US" dirty="0" smtClean="0"/>
              <a:t> </a:t>
            </a:r>
            <a:r>
              <a:rPr lang="en-US" i="1" dirty="0" smtClean="0"/>
              <a:t>Wan</a:t>
            </a:r>
            <a:r>
              <a:rPr lang="en-US" dirty="0" smtClean="0"/>
              <a:t> (Calm the Palace Pill with Cattle Gallstone) and </a:t>
            </a:r>
            <a:r>
              <a:rPr lang="en-US" i="1" dirty="0" smtClean="0"/>
              <a:t>Zi Xue San </a:t>
            </a:r>
            <a:r>
              <a:rPr lang="en-US" dirty="0" smtClean="0"/>
              <a:t>(Purple Snow Powder)</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381000"/>
            <a:ext cx="8229600" cy="762000"/>
          </a:xfrm>
        </p:spPr>
        <p:txBody>
          <a:bodyPr/>
          <a:lstStyle/>
          <a:p>
            <a:r>
              <a:rPr lang="en-US" dirty="0" smtClean="0"/>
              <a:t>Pneumonia Phase: </a:t>
            </a:r>
            <a:br>
              <a:rPr lang="en-US" dirty="0" smtClean="0"/>
            </a:br>
            <a:r>
              <a:rPr lang="en-US" dirty="0" smtClean="0"/>
              <a:t>- </a:t>
            </a:r>
            <a:r>
              <a:rPr lang="en-US" sz="2800" dirty="0" smtClean="0"/>
              <a:t>Closed Interior / Abandoned Exterior Syndrome</a:t>
            </a:r>
            <a:endParaRPr lang="en-US" dirty="0"/>
          </a:p>
        </p:txBody>
      </p:sp>
      <p:sp>
        <p:nvSpPr>
          <p:cNvPr id="6" name="Content Placeholder 5"/>
          <p:cNvSpPr>
            <a:spLocks noGrp="1"/>
          </p:cNvSpPr>
          <p:nvPr>
            <p:ph idx="1"/>
          </p:nvPr>
        </p:nvSpPr>
        <p:spPr/>
        <p:txBody>
          <a:bodyPr/>
          <a:lstStyle/>
          <a:p>
            <a:pPr lvl="0"/>
            <a:r>
              <a:rPr lang="en-US" sz="2800" i="1" dirty="0" smtClean="0"/>
              <a:t>Ren Shen </a:t>
            </a:r>
            <a:r>
              <a:rPr lang="zh-CN" altLang="en-US" sz="2800" smtClean="0">
                <a:latin typeface="標楷體" pitchFamily="65" charset="-120"/>
                <a:ea typeface="標楷體" pitchFamily="65" charset="-120"/>
              </a:rPr>
              <a:t>人参</a:t>
            </a:r>
            <a:r>
              <a:rPr lang="en-US" sz="2800" dirty="0" smtClean="0"/>
              <a:t> (Radix et Rhizoma Ginseng) 10g</a:t>
            </a:r>
          </a:p>
          <a:p>
            <a:pPr lvl="0"/>
            <a:r>
              <a:rPr lang="en-US" sz="2800" i="1" dirty="0" smtClean="0"/>
              <a:t>Fu Zi</a:t>
            </a:r>
            <a:r>
              <a:rPr lang="en-US" sz="2800" dirty="0" smtClean="0"/>
              <a:t> </a:t>
            </a:r>
            <a:r>
              <a:rPr lang="zh-CN" altLang="en-US" sz="2800" smtClean="0">
                <a:latin typeface="標楷體" pitchFamily="65" charset="-120"/>
                <a:ea typeface="標楷體" pitchFamily="65" charset="-120"/>
              </a:rPr>
              <a:t>制附子</a:t>
            </a:r>
            <a:r>
              <a:rPr lang="en-US" sz="2800" dirty="0" smtClean="0"/>
              <a:t>(Radix Aconiti Lateralis Praeparata) 10g</a:t>
            </a:r>
          </a:p>
          <a:p>
            <a:pPr lvl="0"/>
            <a:r>
              <a:rPr lang="en-US" sz="2800" dirty="0" smtClean="0"/>
              <a:t>Serve with </a:t>
            </a:r>
            <a:r>
              <a:rPr lang="en-US" sz="2800" i="1" dirty="0" smtClean="0"/>
              <a:t>An</a:t>
            </a:r>
            <a:r>
              <a:rPr lang="en-US" sz="2800" dirty="0" smtClean="0"/>
              <a:t> </a:t>
            </a:r>
            <a:r>
              <a:rPr lang="en-US" sz="2800" i="1" dirty="0" smtClean="0"/>
              <a:t>Gong</a:t>
            </a:r>
            <a:r>
              <a:rPr lang="en-US" sz="2800" dirty="0" smtClean="0"/>
              <a:t> </a:t>
            </a:r>
            <a:r>
              <a:rPr lang="en-US" sz="2800" i="1" dirty="0" smtClean="0"/>
              <a:t>Niu</a:t>
            </a:r>
            <a:r>
              <a:rPr lang="en-US" sz="2800" dirty="0" smtClean="0"/>
              <a:t> </a:t>
            </a:r>
            <a:r>
              <a:rPr lang="en-US" sz="2800" i="1" dirty="0" smtClean="0"/>
              <a:t>Huang</a:t>
            </a:r>
            <a:r>
              <a:rPr lang="en-US" sz="2800" dirty="0" smtClean="0"/>
              <a:t> </a:t>
            </a:r>
            <a:r>
              <a:rPr lang="en-US" sz="2800" i="1" dirty="0" smtClean="0"/>
              <a:t>Wan</a:t>
            </a:r>
            <a:r>
              <a:rPr lang="en-US" sz="2800" dirty="0" smtClean="0"/>
              <a:t> (Calm the Palace Pill with Cattle Gallstone) and </a:t>
            </a:r>
            <a:r>
              <a:rPr lang="en-US" sz="2800" i="1" dirty="0" smtClean="0"/>
              <a:t>Zi Xue San </a:t>
            </a:r>
            <a:r>
              <a:rPr lang="en-US" sz="2800" dirty="0" smtClean="0"/>
              <a:t>(Purple Snow Powder). </a:t>
            </a:r>
          </a:p>
          <a:p>
            <a:endParaRPr lang="en-US"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Recovery Phase: </a:t>
            </a:r>
            <a:r>
              <a:rPr lang="zh-CN" altLang="en-US" smtClean="0">
                <a:latin typeface="標楷體" pitchFamily="65" charset="-120"/>
                <a:ea typeface="標楷體" pitchFamily="65" charset="-120"/>
              </a:rPr>
              <a:t>恢复期</a:t>
            </a:r>
            <a:endParaRPr lang="en-US" dirty="0">
              <a:latin typeface="標楷體" pitchFamily="65" charset="-120"/>
              <a:ea typeface="標楷體" pitchFamily="65" charset="-120"/>
            </a:endParaRPr>
          </a:p>
        </p:txBody>
      </p:sp>
      <p:sp>
        <p:nvSpPr>
          <p:cNvPr id="6" name="Content Placeholder 5"/>
          <p:cNvSpPr>
            <a:spLocks noGrp="1"/>
          </p:cNvSpPr>
          <p:nvPr>
            <p:ph idx="1"/>
          </p:nvPr>
        </p:nvSpPr>
        <p:spPr/>
        <p:txBody>
          <a:bodyPr/>
          <a:lstStyle/>
          <a:p>
            <a:r>
              <a:rPr lang="en-US" sz="2800" b="1" dirty="0" smtClean="0"/>
              <a:t>S/Sx: </a:t>
            </a:r>
            <a:r>
              <a:rPr lang="en-US" sz="2800" dirty="0" smtClean="0"/>
              <a:t>Absence of fever, dry cough, chest stuffiness, shortness of breath, shortness of breath upon exertion, dry mouth, weakness.</a:t>
            </a:r>
          </a:p>
          <a:p>
            <a:r>
              <a:rPr lang="en-US" sz="2800" b="1" dirty="0" smtClean="0"/>
              <a:t>Exam:</a:t>
            </a:r>
            <a:r>
              <a:rPr lang="en-US" sz="2800" dirty="0" smtClean="0"/>
              <a:t> CT reveals inflammation begins to subside as well as pulmonary interstitial changes. Pale red tongue, thick or greasy coating, thread, rapid pulse. </a:t>
            </a:r>
          </a:p>
          <a:p>
            <a:r>
              <a:rPr lang="en-US" sz="2800" b="1" dirty="0" smtClean="0"/>
              <a:t>Treatment: </a:t>
            </a:r>
            <a:r>
              <a:rPr lang="en-US" sz="2800" dirty="0" smtClean="0"/>
              <a:t>Tonify Qi, Nourish Yin, Tonify Lung and Open the Collaterals</a:t>
            </a:r>
          </a:p>
          <a:p>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Recovery Phase: </a:t>
            </a:r>
            <a:r>
              <a:rPr lang="zh-CN" altLang="en-US" smtClean="0">
                <a:latin typeface="標楷體" pitchFamily="65" charset="-120"/>
                <a:ea typeface="標楷體" pitchFamily="65" charset="-120"/>
              </a:rPr>
              <a:t>恢复期</a:t>
            </a:r>
            <a:endParaRPr lang="en-US" altLang="en-US" dirty="0">
              <a:latin typeface="標楷體" pitchFamily="65" charset="-120"/>
              <a:ea typeface="標楷體" pitchFamily="65" charset="-120"/>
            </a:endParaRPr>
          </a:p>
        </p:txBody>
      </p:sp>
      <p:sp>
        <p:nvSpPr>
          <p:cNvPr id="6" name="Content Placeholder 5"/>
          <p:cNvSpPr>
            <a:spLocks noGrp="1"/>
          </p:cNvSpPr>
          <p:nvPr>
            <p:ph idx="1"/>
          </p:nvPr>
        </p:nvSpPr>
        <p:spPr/>
        <p:txBody>
          <a:bodyPr/>
          <a:lstStyle/>
          <a:p>
            <a:r>
              <a:rPr lang="zh-CN" altLang="en-US" smtClean="0">
                <a:latin typeface="標楷體" pitchFamily="65" charset="-120"/>
                <a:ea typeface="標楷體" pitchFamily="65" charset="-120"/>
              </a:rPr>
              <a:t>沙参麦门冬汤</a:t>
            </a:r>
            <a:endParaRPr lang="en-US" altLang="zh-CN" dirty="0" smtClean="0">
              <a:latin typeface="標楷體" pitchFamily="65" charset="-120"/>
              <a:ea typeface="標楷體" pitchFamily="65" charset="-120"/>
            </a:endParaRPr>
          </a:p>
          <a:p>
            <a:r>
              <a:rPr lang="en-US" i="1" dirty="0" smtClean="0"/>
              <a:t>Sha</a:t>
            </a:r>
            <a:r>
              <a:rPr lang="en-US" dirty="0" smtClean="0"/>
              <a:t> </a:t>
            </a:r>
            <a:r>
              <a:rPr lang="en-US" i="1" dirty="0" smtClean="0"/>
              <a:t>Shen</a:t>
            </a:r>
            <a:r>
              <a:rPr lang="en-US" dirty="0" smtClean="0"/>
              <a:t> </a:t>
            </a:r>
            <a:r>
              <a:rPr lang="en-US" i="1" dirty="0" smtClean="0"/>
              <a:t>Mai</a:t>
            </a:r>
            <a:r>
              <a:rPr lang="en-US" dirty="0" smtClean="0"/>
              <a:t> </a:t>
            </a:r>
            <a:r>
              <a:rPr lang="en-US" i="1" dirty="0" smtClean="0"/>
              <a:t>Dong</a:t>
            </a:r>
            <a:r>
              <a:rPr lang="en-US" dirty="0" smtClean="0"/>
              <a:t> </a:t>
            </a:r>
            <a:r>
              <a:rPr lang="en-US" i="1" dirty="0" smtClean="0"/>
              <a:t>Tang</a:t>
            </a:r>
            <a:r>
              <a:rPr lang="en-US" dirty="0" smtClean="0"/>
              <a:t> (Glehnia and Ophiopogonis Decoction)</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Recovery Phase:</a:t>
            </a:r>
            <a:r>
              <a:rPr lang="zh-CN" altLang="en-US" smtClean="0">
                <a:latin typeface="標楷體" pitchFamily="65" charset="-120"/>
                <a:ea typeface="標楷體" pitchFamily="65" charset="-120"/>
              </a:rPr>
              <a:t>恢复期</a:t>
            </a:r>
            <a:endParaRPr lang="en-US" dirty="0"/>
          </a:p>
        </p:txBody>
      </p:sp>
      <p:sp>
        <p:nvSpPr>
          <p:cNvPr id="6" name="Content Placeholder 5"/>
          <p:cNvSpPr>
            <a:spLocks noGrp="1"/>
          </p:cNvSpPr>
          <p:nvPr>
            <p:ph idx="1"/>
          </p:nvPr>
        </p:nvSpPr>
        <p:spPr/>
        <p:txBody>
          <a:bodyPr/>
          <a:lstStyle/>
          <a:p>
            <a:pPr lvl="0"/>
            <a:r>
              <a:rPr lang="en-US" sz="2000" i="1" dirty="0" smtClean="0"/>
              <a:t>Sha Shen </a:t>
            </a:r>
            <a:r>
              <a:rPr lang="zh-CN" altLang="en-US" sz="2000" smtClean="0">
                <a:latin typeface="標楷體" pitchFamily="65" charset="-120"/>
                <a:ea typeface="標楷體" pitchFamily="65" charset="-120"/>
              </a:rPr>
              <a:t>沙参</a:t>
            </a:r>
            <a:r>
              <a:rPr lang="en-US" sz="2000" dirty="0" smtClean="0">
                <a:latin typeface="標楷體" pitchFamily="65" charset="-120"/>
                <a:ea typeface="標楷體" pitchFamily="65" charset="-120"/>
              </a:rPr>
              <a:t> </a:t>
            </a:r>
            <a:r>
              <a:rPr lang="en-US" sz="2000" dirty="0" smtClean="0"/>
              <a:t>(Radix Glehniae seu Adenophorae) 15g</a:t>
            </a:r>
          </a:p>
          <a:p>
            <a:pPr lvl="0"/>
            <a:r>
              <a:rPr lang="en-US" sz="2000" i="1" dirty="0" smtClean="0"/>
              <a:t>Mai Dong</a:t>
            </a:r>
            <a:r>
              <a:rPr lang="en-US" sz="2000" dirty="0" smtClean="0"/>
              <a:t> </a:t>
            </a:r>
            <a:r>
              <a:rPr lang="zh-CN" altLang="en-US" sz="2000" smtClean="0">
                <a:latin typeface="標楷體" pitchFamily="65" charset="-120"/>
                <a:ea typeface="標楷體" pitchFamily="65" charset="-120"/>
              </a:rPr>
              <a:t>麦冬</a:t>
            </a:r>
            <a:r>
              <a:rPr lang="en-US" sz="2000" dirty="0" smtClean="0"/>
              <a:t> (Radix Ophiopogonis) 15g</a:t>
            </a:r>
          </a:p>
          <a:p>
            <a:pPr lvl="0"/>
            <a:r>
              <a:rPr lang="en-US" sz="2000" i="1" dirty="0" smtClean="0"/>
              <a:t>Wu Wei Zi</a:t>
            </a:r>
            <a:r>
              <a:rPr lang="en-US" sz="2000" dirty="0" smtClean="0"/>
              <a:t> </a:t>
            </a:r>
            <a:r>
              <a:rPr lang="zh-CN" altLang="en-US" sz="2000" smtClean="0">
                <a:latin typeface="標楷體" pitchFamily="65" charset="-120"/>
                <a:ea typeface="標楷體" pitchFamily="65" charset="-120"/>
              </a:rPr>
              <a:t>五味子</a:t>
            </a:r>
            <a:r>
              <a:rPr lang="en-US" sz="2000" dirty="0" smtClean="0"/>
              <a:t>(Fructus Schisandrae Chinensis) 15g</a:t>
            </a:r>
          </a:p>
          <a:p>
            <a:pPr lvl="0"/>
            <a:r>
              <a:rPr lang="en-US" sz="2000" i="1" dirty="0" smtClean="0"/>
              <a:t>Ren Shen</a:t>
            </a:r>
            <a:r>
              <a:rPr lang="en-US" sz="2000" dirty="0" smtClean="0"/>
              <a:t> </a:t>
            </a:r>
            <a:r>
              <a:rPr lang="zh-CN" altLang="en-US" sz="2000" smtClean="0">
                <a:latin typeface="標楷體" pitchFamily="65" charset="-120"/>
                <a:ea typeface="標楷體" pitchFamily="65" charset="-120"/>
              </a:rPr>
              <a:t>人参</a:t>
            </a:r>
            <a:r>
              <a:rPr lang="en-US" sz="2000" dirty="0" smtClean="0"/>
              <a:t> (Radix et Rhizoma Ginseng) 12g</a:t>
            </a:r>
          </a:p>
          <a:p>
            <a:pPr lvl="0"/>
            <a:r>
              <a:rPr lang="en-US" sz="2000" i="1" dirty="0" smtClean="0"/>
              <a:t>Lai Fu Zi</a:t>
            </a:r>
            <a:r>
              <a:rPr lang="en-US" sz="2000" dirty="0" smtClean="0"/>
              <a:t> </a:t>
            </a:r>
            <a:r>
              <a:rPr lang="zh-CN" altLang="en-US" sz="2000" smtClean="0">
                <a:latin typeface="標楷體" pitchFamily="65" charset="-120"/>
                <a:ea typeface="標楷體" pitchFamily="65" charset="-120"/>
              </a:rPr>
              <a:t>莱菔子</a:t>
            </a:r>
            <a:r>
              <a:rPr lang="en-US" sz="2000" dirty="0" smtClean="0"/>
              <a:t> (Semen Raphani) 15g</a:t>
            </a:r>
          </a:p>
          <a:p>
            <a:pPr lvl="0"/>
            <a:r>
              <a:rPr lang="en-US" sz="2000" i="1" dirty="0" smtClean="0"/>
              <a:t>Si Gua Luo</a:t>
            </a:r>
            <a:r>
              <a:rPr lang="en-US" sz="2000" dirty="0" smtClean="0"/>
              <a:t> </a:t>
            </a:r>
            <a:r>
              <a:rPr lang="zh-CN" altLang="en-US" sz="2000" smtClean="0">
                <a:latin typeface="標楷體" pitchFamily="65" charset="-120"/>
                <a:ea typeface="標楷體" pitchFamily="65" charset="-120"/>
              </a:rPr>
              <a:t>丝瓜络</a:t>
            </a:r>
            <a:r>
              <a:rPr lang="en-US" sz="2000" dirty="0" smtClean="0"/>
              <a:t> (Retinervus Luffae Fructus) 15g</a:t>
            </a:r>
          </a:p>
          <a:p>
            <a:pPr lvl="0"/>
            <a:r>
              <a:rPr lang="en-US" sz="2000" i="1" dirty="0" smtClean="0"/>
              <a:t>Ju Luo </a:t>
            </a:r>
            <a:r>
              <a:rPr lang="zh-CN" altLang="en-US" sz="2000" smtClean="0">
                <a:latin typeface="標楷體" pitchFamily="65" charset="-120"/>
                <a:ea typeface="標楷體" pitchFamily="65" charset="-120"/>
              </a:rPr>
              <a:t>橘络</a:t>
            </a:r>
            <a:r>
              <a:rPr lang="en-US" sz="2000" dirty="0" smtClean="0">
                <a:latin typeface="標楷體" pitchFamily="65" charset="-120"/>
                <a:ea typeface="標楷體" pitchFamily="65" charset="-120"/>
              </a:rPr>
              <a:t> </a:t>
            </a:r>
            <a:r>
              <a:rPr lang="en-US" sz="2000" dirty="0" smtClean="0"/>
              <a:t>(Vascular Citri Reticulatae) 15g</a:t>
            </a:r>
          </a:p>
          <a:p>
            <a:pPr lvl="0"/>
            <a:r>
              <a:rPr lang="en-US" sz="2000" i="1" dirty="0" smtClean="0"/>
              <a:t>Zi Su Zi </a:t>
            </a:r>
            <a:r>
              <a:rPr lang="zh-CN" altLang="en-US" sz="2000" smtClean="0">
                <a:latin typeface="標楷體" pitchFamily="65" charset="-120"/>
                <a:ea typeface="標楷體" pitchFamily="65" charset="-120"/>
              </a:rPr>
              <a:t>苏子</a:t>
            </a:r>
            <a:r>
              <a:rPr lang="en-US" sz="2000" dirty="0" smtClean="0"/>
              <a:t>(Fructus Perillae) 12g</a:t>
            </a:r>
          </a:p>
          <a:p>
            <a:pPr lvl="0"/>
            <a:r>
              <a:rPr lang="en-US" sz="2000" i="1" dirty="0" smtClean="0"/>
              <a:t>Zhe Bei Mu</a:t>
            </a:r>
            <a:r>
              <a:rPr lang="en-US" sz="2000" dirty="0" smtClean="0"/>
              <a:t> </a:t>
            </a:r>
            <a:r>
              <a:rPr lang="zh-CN" altLang="en-US" sz="2000" smtClean="0">
                <a:latin typeface="標楷體" pitchFamily="65" charset="-120"/>
                <a:ea typeface="標楷體" pitchFamily="65" charset="-120"/>
              </a:rPr>
              <a:t>浙贝</a:t>
            </a:r>
            <a:r>
              <a:rPr lang="en-US" sz="2000" dirty="0" smtClean="0"/>
              <a:t> (Bulbus Fritillariae Thunbergii) 12g</a:t>
            </a:r>
          </a:p>
          <a:p>
            <a:pPr lvl="0"/>
            <a:r>
              <a:rPr lang="en-US" sz="2000" i="1" dirty="0" smtClean="0"/>
              <a:t>Ku Xing Ren</a:t>
            </a:r>
            <a:r>
              <a:rPr lang="en-US" sz="2000" dirty="0" smtClean="0"/>
              <a:t> </a:t>
            </a:r>
            <a:r>
              <a:rPr lang="zh-CN" altLang="en-US" sz="2000" smtClean="0">
                <a:latin typeface="標楷體" pitchFamily="65" charset="-120"/>
                <a:ea typeface="標楷體" pitchFamily="65" charset="-120"/>
              </a:rPr>
              <a:t>杏仁</a:t>
            </a:r>
            <a:r>
              <a:rPr lang="en-US" sz="2000" dirty="0" smtClean="0"/>
              <a:t> (Semen Armeniacae Amarum) 12g</a:t>
            </a:r>
          </a:p>
          <a:p>
            <a:pPr lvl="0"/>
            <a:r>
              <a:rPr lang="en-US" sz="2000" i="1" dirty="0" smtClean="0"/>
              <a:t>Huang Qin</a:t>
            </a:r>
            <a:r>
              <a:rPr lang="en-US" sz="2000" dirty="0" smtClean="0"/>
              <a:t> </a:t>
            </a:r>
            <a:r>
              <a:rPr lang="zh-CN" altLang="en-US" sz="2000" smtClean="0">
                <a:latin typeface="標楷體" pitchFamily="65" charset="-120"/>
                <a:ea typeface="標楷體" pitchFamily="65" charset="-120"/>
              </a:rPr>
              <a:t>黄芩</a:t>
            </a:r>
            <a:r>
              <a:rPr lang="en-US" sz="2000" dirty="0" smtClean="0"/>
              <a:t> (Radix Scutellariae) 15g</a:t>
            </a:r>
          </a:p>
          <a:p>
            <a:pPr lvl="0"/>
            <a:r>
              <a:rPr lang="en-US" sz="2000" i="1" dirty="0" smtClean="0"/>
              <a:t>Gan Cao</a:t>
            </a:r>
            <a:r>
              <a:rPr lang="en-US" sz="2000" dirty="0" smtClean="0"/>
              <a:t> </a:t>
            </a:r>
            <a:r>
              <a:rPr lang="zh-CN" altLang="en-US" sz="2000" smtClean="0">
                <a:latin typeface="標楷體" pitchFamily="65" charset="-120"/>
                <a:ea typeface="標楷體" pitchFamily="65" charset="-120"/>
              </a:rPr>
              <a:t>生甘草</a:t>
            </a:r>
            <a:r>
              <a:rPr lang="en-US" sz="2000" dirty="0" smtClean="0"/>
              <a:t> (Radix et Rhizoma Glycyrrhizae) 10g</a:t>
            </a:r>
          </a:p>
          <a:p>
            <a:endParaRPr lang="en-US" sz="2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 </a:t>
            </a:r>
            <a:endParaRPr lang="en-US" dirty="0"/>
          </a:p>
        </p:txBody>
      </p:sp>
      <p:sp>
        <p:nvSpPr>
          <p:cNvPr id="3" name="Content Placeholder 2"/>
          <p:cNvSpPr>
            <a:spLocks noGrp="1"/>
          </p:cNvSpPr>
          <p:nvPr>
            <p:ph idx="1"/>
          </p:nvPr>
        </p:nvSpPr>
        <p:spPr/>
        <p:txBody>
          <a:bodyPr/>
          <a:lstStyle/>
          <a:p>
            <a:r>
              <a:rPr lang="en-US" sz="2800" dirty="0" smtClean="0"/>
              <a:t>Cytokine storm: The coronavirus causes uncontrolled / dysfunctional  immune response, leading to an overproduction of immune cells and their signaling molecules, resulting in a cytokine storm with a flood of immune cells into the lung. </a:t>
            </a:r>
          </a:p>
          <a:p>
            <a:r>
              <a:rPr lang="en-US" sz="2800" dirty="0" smtClean="0"/>
              <a:t>S/Sx include: severe inflammatory disease, shortness of breath, inflammation of the airway, and finally acute respiratory distress syndrome and multiple organ failure. </a:t>
            </a:r>
          </a:p>
          <a:p>
            <a:r>
              <a:rPr lang="en-US" sz="1000" u="sng" dirty="0" smtClean="0">
                <a:hlinkClick r:id="rId2"/>
              </a:rPr>
              <a:t>https://www.the-scientist.com/news-opinion/why-some-covid-19-cases-are-worse-than-others-67160</a:t>
            </a:r>
            <a:endParaRPr lang="en-US" sz="1000" dirty="0" smtClean="0"/>
          </a:p>
          <a:p>
            <a:endParaRPr lang="en-US" sz="10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Recovery Phase:</a:t>
            </a:r>
            <a:r>
              <a:rPr lang="zh-CN" altLang="en-US" smtClean="0">
                <a:latin typeface="標楷體" pitchFamily="65" charset="-120"/>
                <a:ea typeface="標楷體" pitchFamily="65" charset="-120"/>
              </a:rPr>
              <a:t>恢复期</a:t>
            </a:r>
            <a:endParaRPr lang="en-US" dirty="0"/>
          </a:p>
        </p:txBody>
      </p:sp>
      <p:sp>
        <p:nvSpPr>
          <p:cNvPr id="6" name="Content Placeholder 5"/>
          <p:cNvSpPr>
            <a:spLocks noGrp="1"/>
          </p:cNvSpPr>
          <p:nvPr>
            <p:ph idx="1"/>
          </p:nvPr>
        </p:nvSpPr>
        <p:spPr/>
        <p:txBody>
          <a:bodyPr/>
          <a:lstStyle/>
          <a:p>
            <a:r>
              <a:rPr lang="en-US" dirty="0" smtClean="0"/>
              <a:t>Bilateral </a:t>
            </a:r>
            <a:r>
              <a:rPr lang="en-US" i="1" dirty="0" smtClean="0"/>
              <a:t>Dazhui</a:t>
            </a:r>
            <a:r>
              <a:rPr lang="en-US" dirty="0" smtClean="0"/>
              <a:t> (GV 14), </a:t>
            </a:r>
            <a:r>
              <a:rPr lang="en-US" i="1" dirty="0" smtClean="0"/>
              <a:t>Geshu</a:t>
            </a:r>
            <a:r>
              <a:rPr lang="en-US" dirty="0" smtClean="0"/>
              <a:t> (BL 17), </a:t>
            </a:r>
            <a:r>
              <a:rPr lang="en-US" i="1" dirty="0" smtClean="0"/>
              <a:t>Feishu</a:t>
            </a:r>
            <a:r>
              <a:rPr lang="en-US" dirty="0" smtClean="0"/>
              <a:t> (BL 13), </a:t>
            </a:r>
            <a:r>
              <a:rPr lang="en-US" i="1" dirty="0" smtClean="0"/>
              <a:t>Zusanli</a:t>
            </a:r>
            <a:r>
              <a:rPr lang="en-US" dirty="0" smtClean="0"/>
              <a:t> (ST 36) or </a:t>
            </a:r>
            <a:r>
              <a:rPr lang="en-US" i="1" dirty="0" smtClean="0"/>
              <a:t>Kongzui</a:t>
            </a:r>
            <a:r>
              <a:rPr lang="en-US" dirty="0" smtClean="0"/>
              <a:t> (LU 6). </a:t>
            </a:r>
          </a:p>
          <a:p>
            <a:pPr lvl="1"/>
            <a:r>
              <a:rPr lang="en-US" dirty="0" smtClean="0"/>
              <a:t>Moxa all points for 15 minutes. </a:t>
            </a:r>
          </a:p>
          <a:p>
            <a:pPr lvl="1"/>
            <a:r>
              <a:rPr lang="en-US" dirty="0" smtClean="0"/>
              <a:t>Once a day. </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AutoShape 2" descr="Image result for 武汉协和医院"/>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55300" name="AutoShape 4" descr="Image result for 武汉协和医院"/>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5301" name="Picture 5"/>
          <p:cNvPicPr>
            <a:picLocks noChangeAspect="1" noChangeArrowheads="1"/>
          </p:cNvPicPr>
          <p:nvPr/>
        </p:nvPicPr>
        <p:blipFill>
          <a:blip r:embed="rId2"/>
          <a:srcRect/>
          <a:stretch>
            <a:fillRect/>
          </a:stretch>
        </p:blipFill>
        <p:spPr bwMode="auto">
          <a:xfrm>
            <a:off x="3200400" y="491992"/>
            <a:ext cx="2819400" cy="2479808"/>
          </a:xfrm>
          <a:prstGeom prst="rect">
            <a:avLst/>
          </a:prstGeom>
          <a:noFill/>
          <a:ln w="9525">
            <a:noFill/>
            <a:miter lim="800000"/>
            <a:headEnd/>
            <a:tailEnd/>
          </a:ln>
          <a:effectLst/>
        </p:spPr>
      </p:pic>
      <p:pic>
        <p:nvPicPr>
          <p:cNvPr id="55303" name="Picture 7" descr="Image result for 武汉协和医院"/>
          <p:cNvPicPr>
            <a:picLocks noChangeAspect="1" noChangeArrowheads="1"/>
          </p:cNvPicPr>
          <p:nvPr/>
        </p:nvPicPr>
        <p:blipFill>
          <a:blip r:embed="rId3"/>
          <a:srcRect/>
          <a:stretch>
            <a:fillRect/>
          </a:stretch>
        </p:blipFill>
        <p:spPr bwMode="auto">
          <a:xfrm>
            <a:off x="2133600" y="3361944"/>
            <a:ext cx="4876800" cy="2353056"/>
          </a:xfrm>
          <a:prstGeom prst="rect">
            <a:avLst/>
          </a:prstGeom>
          <a:noFill/>
        </p:spPr>
      </p:pic>
      <p:sp>
        <p:nvSpPr>
          <p:cNvPr id="6" name="Rectangle 5"/>
          <p:cNvSpPr/>
          <p:nvPr/>
        </p:nvSpPr>
        <p:spPr>
          <a:xfrm>
            <a:off x="609600" y="6096000"/>
            <a:ext cx="4572000" cy="246221"/>
          </a:xfrm>
          <a:prstGeom prst="rect">
            <a:avLst/>
          </a:prstGeom>
        </p:spPr>
        <p:txBody>
          <a:bodyPr>
            <a:spAutoFit/>
          </a:bodyPr>
          <a:lstStyle/>
          <a:p>
            <a:r>
              <a:rPr lang="zh-CN" altLang="en-US" sz="1000" smtClean="0">
                <a:solidFill>
                  <a:schemeClr val="bg1"/>
                </a:solidFill>
              </a:rPr>
              <a:t>武汉协和医院关于“新冠”中医防治方案（第三版）</a:t>
            </a:r>
            <a:endParaRPr lang="en-US" sz="1000" dirty="0">
              <a:solidFill>
                <a:schemeClr val="bg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Wuhan Union Hospital </a:t>
            </a:r>
            <a:r>
              <a:rPr lang="zh-CN" altLang="en-US" smtClean="0">
                <a:latin typeface="標楷體" pitchFamily="65" charset="-120"/>
                <a:ea typeface="標楷體" pitchFamily="65" charset="-120"/>
              </a:rPr>
              <a:t>武汉协和医院</a:t>
            </a:r>
            <a:endParaRPr lang="en-US" dirty="0">
              <a:latin typeface="標楷體" pitchFamily="65" charset="-120"/>
              <a:ea typeface="標楷體" pitchFamily="65" charset="-120"/>
            </a:endParaRPr>
          </a:p>
        </p:txBody>
      </p:sp>
      <p:sp>
        <p:nvSpPr>
          <p:cNvPr id="3" name="Content Placeholder 2"/>
          <p:cNvSpPr>
            <a:spLocks noGrp="1"/>
          </p:cNvSpPr>
          <p:nvPr>
            <p:ph idx="1"/>
          </p:nvPr>
        </p:nvSpPr>
        <p:spPr/>
        <p:txBody>
          <a:bodyPr/>
          <a:lstStyle/>
          <a:p>
            <a:r>
              <a:rPr lang="en-US" sz="2400" dirty="0" smtClean="0"/>
              <a:t>Prevention </a:t>
            </a:r>
            <a:r>
              <a:rPr lang="zh-CN" altLang="en-US" sz="2400" smtClean="0">
                <a:latin typeface="標楷體" pitchFamily="65" charset="-120"/>
                <a:ea typeface="標楷體" pitchFamily="65" charset="-120"/>
              </a:rPr>
              <a:t>预防</a:t>
            </a:r>
            <a:endParaRPr lang="en-US" sz="2400" dirty="0" smtClean="0">
              <a:latin typeface="標楷體" pitchFamily="65" charset="-120"/>
              <a:ea typeface="標楷體" pitchFamily="65" charset="-120"/>
            </a:endParaRPr>
          </a:p>
          <a:p>
            <a:r>
              <a:rPr lang="en-US" sz="2400" dirty="0" smtClean="0"/>
              <a:t>Wind-Heat Invading the Exterior Syndrome </a:t>
            </a:r>
            <a:r>
              <a:rPr lang="zh-CN" altLang="en-US" sz="2400" smtClean="0">
                <a:latin typeface="標楷體" pitchFamily="65" charset="-120"/>
                <a:ea typeface="標楷體" pitchFamily="65" charset="-120"/>
              </a:rPr>
              <a:t>风熱袭表证</a:t>
            </a:r>
            <a:endParaRPr lang="en-US" sz="2400" dirty="0" smtClean="0">
              <a:latin typeface="標楷體" pitchFamily="65" charset="-120"/>
              <a:ea typeface="標楷體" pitchFamily="65" charset="-120"/>
            </a:endParaRPr>
          </a:p>
          <a:p>
            <a:r>
              <a:rPr lang="en-US" sz="2400" dirty="0" smtClean="0"/>
              <a:t>Damp Warmth in Early Phase </a:t>
            </a:r>
            <a:r>
              <a:rPr lang="zh-CN" altLang="en-US" sz="2400" smtClean="0">
                <a:latin typeface="標楷體" pitchFamily="65" charset="-120"/>
                <a:ea typeface="標楷體" pitchFamily="65" charset="-120"/>
              </a:rPr>
              <a:t>濕溫初期</a:t>
            </a:r>
            <a:endParaRPr lang="en-US" sz="2400" dirty="0" smtClean="0">
              <a:latin typeface="標楷體" pitchFamily="65" charset="-120"/>
              <a:ea typeface="標楷體" pitchFamily="65" charset="-120"/>
            </a:endParaRPr>
          </a:p>
          <a:p>
            <a:r>
              <a:rPr lang="en-US" sz="2400" dirty="0" smtClean="0"/>
              <a:t>Damp Heat Obstructing the Lung Syndrome </a:t>
            </a:r>
            <a:r>
              <a:rPr lang="zh-CN" altLang="en-US" sz="2400" smtClean="0">
                <a:latin typeface="標楷體" pitchFamily="65" charset="-120"/>
                <a:ea typeface="標楷體" pitchFamily="65" charset="-120"/>
              </a:rPr>
              <a:t>濕熱壅肺証</a:t>
            </a:r>
            <a:endParaRPr lang="en-US" sz="2400" dirty="0" smtClean="0">
              <a:latin typeface="標楷體" pitchFamily="65" charset="-120"/>
              <a:ea typeface="標楷體" pitchFamily="65" charset="-120"/>
            </a:endParaRPr>
          </a:p>
          <a:p>
            <a:r>
              <a:rPr lang="en-US" sz="2400" dirty="0" smtClean="0"/>
              <a:t>Epidemic Toxins Blocking the Lung </a:t>
            </a:r>
            <a:r>
              <a:rPr lang="zh-CN" altLang="en-US" sz="2400" smtClean="0">
                <a:latin typeface="標楷體" pitchFamily="65" charset="-120"/>
                <a:ea typeface="標楷體" pitchFamily="65" charset="-120"/>
              </a:rPr>
              <a:t>疫毒闭肺证</a:t>
            </a:r>
            <a:endParaRPr lang="en-US" sz="2400" dirty="0" smtClean="0">
              <a:latin typeface="標楷體" pitchFamily="65" charset="-120"/>
              <a:ea typeface="標楷體" pitchFamily="65" charset="-120"/>
            </a:endParaRPr>
          </a:p>
          <a:p>
            <a:r>
              <a:rPr lang="en-US" sz="2400" dirty="0" smtClean="0"/>
              <a:t>Closed Interior and Abandoned Exterior </a:t>
            </a:r>
            <a:r>
              <a:rPr lang="zh-CN" altLang="en-US" sz="2400" smtClean="0">
                <a:latin typeface="標楷體" pitchFamily="65" charset="-120"/>
                <a:ea typeface="標楷體" pitchFamily="65" charset="-120"/>
              </a:rPr>
              <a:t>内闭外脱</a:t>
            </a:r>
            <a:endParaRPr lang="en-US" sz="2400" dirty="0" smtClean="0">
              <a:latin typeface="標楷體" pitchFamily="65" charset="-120"/>
              <a:ea typeface="標楷體" pitchFamily="65" charset="-120"/>
            </a:endParaRPr>
          </a:p>
          <a:p>
            <a:r>
              <a:rPr lang="en-US" sz="2400" dirty="0" smtClean="0"/>
              <a:t>Insufficiency of qi and yin, Deficiency of Lung and Spleen. </a:t>
            </a:r>
            <a:r>
              <a:rPr lang="zh-CN" altLang="en-US" sz="2400" smtClean="0">
                <a:latin typeface="標楷體" pitchFamily="65" charset="-120"/>
                <a:ea typeface="標楷體" pitchFamily="65" charset="-120"/>
              </a:rPr>
              <a:t>气阴不足，肺脾两虚</a:t>
            </a:r>
            <a:endParaRPr lang="en-US" sz="2400" dirty="0" smtClean="0">
              <a:latin typeface="標楷體" pitchFamily="65" charset="-120"/>
              <a:ea typeface="標楷體" pitchFamily="65" charset="-120"/>
            </a:endParaRPr>
          </a:p>
          <a:p>
            <a:endParaRPr lang="en-US" sz="2400" dirty="0"/>
          </a:p>
        </p:txBody>
      </p:sp>
      <p:sp>
        <p:nvSpPr>
          <p:cNvPr id="4" name="Rectangle 3"/>
          <p:cNvSpPr/>
          <p:nvPr/>
        </p:nvSpPr>
        <p:spPr>
          <a:xfrm>
            <a:off x="609600" y="6096000"/>
            <a:ext cx="4572000" cy="246221"/>
          </a:xfrm>
          <a:prstGeom prst="rect">
            <a:avLst/>
          </a:prstGeom>
        </p:spPr>
        <p:txBody>
          <a:bodyPr>
            <a:spAutoFit/>
          </a:bodyPr>
          <a:lstStyle/>
          <a:p>
            <a:r>
              <a:rPr lang="zh-CN" altLang="en-US" sz="1000" smtClean="0">
                <a:solidFill>
                  <a:schemeClr val="bg1"/>
                </a:solidFill>
              </a:rPr>
              <a:t>武汉协和医院关于“新冠”中医防治方案（第三版）</a:t>
            </a:r>
            <a:endParaRPr lang="en-US" sz="1000" dirty="0">
              <a:solidFill>
                <a:schemeClr val="bg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Prevention </a:t>
            </a:r>
            <a:r>
              <a:rPr lang="zh-CN" altLang="en-US" smtClean="0">
                <a:latin typeface="標楷體" pitchFamily="65" charset="-120"/>
                <a:ea typeface="標楷體" pitchFamily="65" charset="-120"/>
              </a:rPr>
              <a:t>预防</a:t>
            </a:r>
            <a:endParaRPr lang="en-US" dirty="0">
              <a:latin typeface="標楷體" pitchFamily="65" charset="-120"/>
              <a:ea typeface="標楷體" pitchFamily="65" charset="-120"/>
            </a:endParaRPr>
          </a:p>
        </p:txBody>
      </p:sp>
      <p:sp>
        <p:nvSpPr>
          <p:cNvPr id="3" name="Content Placeholder 2"/>
          <p:cNvSpPr>
            <a:spLocks noGrp="1"/>
          </p:cNvSpPr>
          <p:nvPr>
            <p:ph idx="1"/>
          </p:nvPr>
        </p:nvSpPr>
        <p:spPr>
          <a:xfrm>
            <a:off x="228600" y="1676400"/>
            <a:ext cx="8763000" cy="4343400"/>
          </a:xfrm>
        </p:spPr>
        <p:txBody>
          <a:bodyPr/>
          <a:lstStyle/>
          <a:p>
            <a:r>
              <a:rPr lang="en-US" sz="1800" i="1" dirty="0" smtClean="0"/>
              <a:t>Huang</a:t>
            </a:r>
            <a:r>
              <a:rPr lang="en-US" sz="1800" dirty="0" smtClean="0"/>
              <a:t> </a:t>
            </a:r>
            <a:r>
              <a:rPr lang="en-US" sz="1800" i="1" dirty="0" smtClean="0"/>
              <a:t>Qi </a:t>
            </a:r>
            <a:r>
              <a:rPr lang="zh-CN" altLang="en-US" sz="1800" smtClean="0">
                <a:latin typeface="標楷體" pitchFamily="65" charset="-120"/>
                <a:ea typeface="標楷體" pitchFamily="65" charset="-120"/>
              </a:rPr>
              <a:t>生黄芪</a:t>
            </a:r>
            <a:r>
              <a:rPr lang="en-US" sz="1800" dirty="0" smtClean="0">
                <a:latin typeface="標楷體" pitchFamily="65" charset="-120"/>
                <a:ea typeface="標楷體" pitchFamily="65" charset="-120"/>
              </a:rPr>
              <a:t> </a:t>
            </a:r>
            <a:r>
              <a:rPr lang="en-US" sz="1800" dirty="0" smtClean="0"/>
              <a:t>(Radix Astragali) 12g</a:t>
            </a:r>
          </a:p>
          <a:p>
            <a:r>
              <a:rPr lang="en-US" sz="1800" i="1" dirty="0" smtClean="0"/>
              <a:t>Bai</a:t>
            </a:r>
            <a:r>
              <a:rPr lang="en-US" sz="1800" dirty="0" smtClean="0"/>
              <a:t> </a:t>
            </a:r>
            <a:r>
              <a:rPr lang="en-US" sz="1800" i="1" dirty="0" smtClean="0"/>
              <a:t>Zhu </a:t>
            </a:r>
            <a:r>
              <a:rPr lang="zh-CN" altLang="en-US" sz="1800" smtClean="0">
                <a:latin typeface="標楷體" pitchFamily="65" charset="-120"/>
                <a:ea typeface="標楷體" pitchFamily="65" charset="-120"/>
              </a:rPr>
              <a:t>白术</a:t>
            </a:r>
            <a:r>
              <a:rPr lang="en-US" sz="1800" dirty="0" smtClean="0"/>
              <a:t> (Rhizoma Atractylodis Macrocephalae) 9g</a:t>
            </a:r>
          </a:p>
          <a:p>
            <a:r>
              <a:rPr lang="en-US" sz="1800" i="1" dirty="0" smtClean="0"/>
              <a:t>Fang</a:t>
            </a:r>
            <a:r>
              <a:rPr lang="en-US" sz="1800" dirty="0" smtClean="0"/>
              <a:t> </a:t>
            </a:r>
            <a:r>
              <a:rPr lang="en-US" sz="1800" i="1" dirty="0" smtClean="0"/>
              <a:t>Feng </a:t>
            </a:r>
            <a:r>
              <a:rPr lang="zh-CN" altLang="en-US" sz="1800" smtClean="0">
                <a:latin typeface="標楷體" pitchFamily="65" charset="-120"/>
                <a:ea typeface="標楷體" pitchFamily="65" charset="-120"/>
              </a:rPr>
              <a:t>防风</a:t>
            </a:r>
            <a:r>
              <a:rPr lang="en-US" sz="1800" dirty="0" smtClean="0"/>
              <a:t> (Radix Saposhnikoviae) 6g</a:t>
            </a:r>
          </a:p>
          <a:p>
            <a:r>
              <a:rPr lang="en-US" sz="1800" i="1" dirty="0" smtClean="0"/>
              <a:t>Bei</a:t>
            </a:r>
            <a:r>
              <a:rPr lang="en-US" sz="1800" dirty="0" smtClean="0"/>
              <a:t> </a:t>
            </a:r>
            <a:r>
              <a:rPr lang="en-US" sz="1800" i="1" dirty="0" smtClean="0"/>
              <a:t>Sha</a:t>
            </a:r>
            <a:r>
              <a:rPr lang="en-US" sz="1800" dirty="0" smtClean="0"/>
              <a:t> </a:t>
            </a:r>
            <a:r>
              <a:rPr lang="en-US" sz="1800" i="1" dirty="0" smtClean="0"/>
              <a:t>Shen </a:t>
            </a:r>
            <a:r>
              <a:rPr lang="zh-CN" altLang="en-US" sz="1800" smtClean="0">
                <a:latin typeface="標楷體" pitchFamily="65" charset="-120"/>
                <a:ea typeface="標楷體" pitchFamily="65" charset="-120"/>
              </a:rPr>
              <a:t>北沙参</a:t>
            </a:r>
            <a:r>
              <a:rPr lang="en-US" sz="1800" dirty="0" smtClean="0"/>
              <a:t> (Radix Glehniae) 10g</a:t>
            </a:r>
          </a:p>
          <a:p>
            <a:r>
              <a:rPr lang="fr-FR" sz="1800" i="1" dirty="0" smtClean="0"/>
              <a:t>Mian</a:t>
            </a:r>
            <a:r>
              <a:rPr lang="fr-FR" sz="1800" dirty="0" smtClean="0"/>
              <a:t> </a:t>
            </a:r>
            <a:r>
              <a:rPr lang="fr-FR" sz="1800" i="1" dirty="0" smtClean="0"/>
              <a:t>Ma</a:t>
            </a:r>
            <a:r>
              <a:rPr lang="fr-FR" sz="1800" dirty="0" smtClean="0"/>
              <a:t> </a:t>
            </a:r>
            <a:r>
              <a:rPr lang="fr-FR" sz="1800" i="1" dirty="0" smtClean="0"/>
              <a:t>Guan</a:t>
            </a:r>
            <a:r>
              <a:rPr lang="fr-FR" sz="1800" dirty="0" smtClean="0"/>
              <a:t> </a:t>
            </a:r>
            <a:r>
              <a:rPr lang="fr-FR" sz="1800" i="1" dirty="0" smtClean="0"/>
              <a:t>Zhong </a:t>
            </a:r>
            <a:r>
              <a:rPr lang="zh-CN" altLang="en-US" sz="1800" smtClean="0">
                <a:latin typeface="標楷體" pitchFamily="65" charset="-120"/>
                <a:ea typeface="標楷體" pitchFamily="65" charset="-120"/>
              </a:rPr>
              <a:t>贯众</a:t>
            </a:r>
            <a:r>
              <a:rPr lang="fr-FR" sz="1800" dirty="0" smtClean="0"/>
              <a:t> (Rhizoma Dryopteridis Crassirhizomatis)</a:t>
            </a:r>
            <a:r>
              <a:rPr lang="en-US" sz="1800" dirty="0" smtClean="0"/>
              <a:t> 10g</a:t>
            </a:r>
          </a:p>
          <a:p>
            <a:r>
              <a:rPr lang="en-US" sz="1800" i="1" dirty="0" smtClean="0"/>
              <a:t>Lian</a:t>
            </a:r>
            <a:r>
              <a:rPr lang="en-US" sz="1800" dirty="0" smtClean="0"/>
              <a:t> </a:t>
            </a:r>
            <a:r>
              <a:rPr lang="en-US" sz="1800" i="1" dirty="0" smtClean="0"/>
              <a:t>Qiao </a:t>
            </a:r>
            <a:r>
              <a:rPr lang="zh-CN" altLang="en-US" sz="1800" smtClean="0">
                <a:latin typeface="標楷體" pitchFamily="65" charset="-120"/>
                <a:ea typeface="標楷體" pitchFamily="65" charset="-120"/>
              </a:rPr>
              <a:t>连翘</a:t>
            </a:r>
            <a:r>
              <a:rPr lang="en-US" sz="1800" dirty="0" smtClean="0"/>
              <a:t> (Fructus Forsythiae) 10g</a:t>
            </a:r>
          </a:p>
          <a:p>
            <a:r>
              <a:rPr lang="en-US" sz="1800" i="1" dirty="0" smtClean="0"/>
              <a:t>Yu</a:t>
            </a:r>
            <a:r>
              <a:rPr lang="en-US" sz="1800" dirty="0" smtClean="0"/>
              <a:t> </a:t>
            </a:r>
            <a:r>
              <a:rPr lang="en-US" sz="1800" i="1" dirty="0" smtClean="0"/>
              <a:t>Xing</a:t>
            </a:r>
            <a:r>
              <a:rPr lang="en-US" sz="1800" dirty="0" smtClean="0"/>
              <a:t> </a:t>
            </a:r>
            <a:r>
              <a:rPr lang="en-US" sz="1800" i="1" dirty="0" smtClean="0"/>
              <a:t>Cao </a:t>
            </a:r>
            <a:r>
              <a:rPr lang="zh-CN" altLang="en-US" sz="1800" smtClean="0">
                <a:latin typeface="標楷體" pitchFamily="65" charset="-120"/>
                <a:ea typeface="標楷體" pitchFamily="65" charset="-120"/>
              </a:rPr>
              <a:t>鱼腥草</a:t>
            </a:r>
            <a:r>
              <a:rPr lang="en-US" sz="1800" dirty="0" smtClean="0"/>
              <a:t> (Herba Houttuyniae) 15g</a:t>
            </a:r>
          </a:p>
          <a:p>
            <a:r>
              <a:rPr lang="en-US" sz="1800" i="1" dirty="0" smtClean="0"/>
              <a:t>Jie</a:t>
            </a:r>
            <a:r>
              <a:rPr lang="en-US" sz="1800" dirty="0" smtClean="0"/>
              <a:t> </a:t>
            </a:r>
            <a:r>
              <a:rPr lang="en-US" sz="1800" i="1" dirty="0" smtClean="0"/>
              <a:t>Geng </a:t>
            </a:r>
            <a:r>
              <a:rPr lang="zh-CN" altLang="en-US" sz="1800" smtClean="0">
                <a:latin typeface="標楷體" pitchFamily="65" charset="-120"/>
                <a:ea typeface="標楷體" pitchFamily="65" charset="-120"/>
              </a:rPr>
              <a:t>桔梗</a:t>
            </a:r>
            <a:r>
              <a:rPr lang="en-US" sz="1800" dirty="0" smtClean="0">
                <a:latin typeface="標楷體" pitchFamily="65" charset="-120"/>
                <a:ea typeface="標楷體" pitchFamily="65" charset="-120"/>
              </a:rPr>
              <a:t> </a:t>
            </a:r>
            <a:r>
              <a:rPr lang="en-US" sz="1800" dirty="0" smtClean="0"/>
              <a:t>(Radix Platycodonis) 10g</a:t>
            </a:r>
          </a:p>
          <a:p>
            <a:r>
              <a:rPr lang="fr-FR" sz="1800" i="1" dirty="0" smtClean="0"/>
              <a:t>Gan</a:t>
            </a:r>
            <a:r>
              <a:rPr lang="fr-FR" sz="1800" dirty="0" smtClean="0"/>
              <a:t> </a:t>
            </a:r>
            <a:r>
              <a:rPr lang="fr-FR" sz="1800" i="1" dirty="0" smtClean="0"/>
              <a:t>Cao </a:t>
            </a:r>
            <a:r>
              <a:rPr lang="zh-CN" altLang="en-US" sz="1800" smtClean="0">
                <a:latin typeface="標楷體" pitchFamily="65" charset="-120"/>
                <a:ea typeface="標楷體" pitchFamily="65" charset="-120"/>
              </a:rPr>
              <a:t>甘草</a:t>
            </a:r>
            <a:r>
              <a:rPr lang="fr-FR" sz="1800" dirty="0" smtClean="0"/>
              <a:t> (Radix et Rhizoma Glycyrrhizae)</a:t>
            </a:r>
            <a:r>
              <a:rPr lang="en-US" sz="1800" dirty="0" smtClean="0"/>
              <a:t> 5g</a:t>
            </a:r>
          </a:p>
          <a:p>
            <a:r>
              <a:rPr lang="en-US" sz="1800" i="1" dirty="0" smtClean="0"/>
              <a:t>Cang</a:t>
            </a:r>
            <a:r>
              <a:rPr lang="en-US" sz="1800" dirty="0" smtClean="0"/>
              <a:t> </a:t>
            </a:r>
            <a:r>
              <a:rPr lang="en-US" sz="1800" i="1" dirty="0" smtClean="0"/>
              <a:t>Zhu </a:t>
            </a:r>
            <a:r>
              <a:rPr lang="zh-CN" altLang="en-US" sz="1800" smtClean="0">
                <a:latin typeface="標楷體" pitchFamily="65" charset="-120"/>
                <a:ea typeface="標楷體" pitchFamily="65" charset="-120"/>
              </a:rPr>
              <a:t>苍术</a:t>
            </a:r>
            <a:r>
              <a:rPr lang="en-US" sz="1800" dirty="0" smtClean="0"/>
              <a:t> (Rhizoma Atractylodis) 10g</a:t>
            </a:r>
          </a:p>
          <a:p>
            <a:r>
              <a:rPr lang="fr-FR" sz="1800" i="1" dirty="0" smtClean="0"/>
              <a:t>Yi</a:t>
            </a:r>
            <a:r>
              <a:rPr lang="fr-FR" sz="1800" dirty="0" smtClean="0"/>
              <a:t> </a:t>
            </a:r>
            <a:r>
              <a:rPr lang="fr-FR" sz="1800" i="1" dirty="0" smtClean="0"/>
              <a:t>Yi</a:t>
            </a:r>
            <a:r>
              <a:rPr lang="fr-FR" sz="1800" dirty="0" smtClean="0"/>
              <a:t> </a:t>
            </a:r>
            <a:r>
              <a:rPr lang="fr-FR" sz="1800" i="1" dirty="0" smtClean="0"/>
              <a:t>Ren </a:t>
            </a:r>
            <a:r>
              <a:rPr lang="zh-CN" altLang="en-US" sz="1800" smtClean="0">
                <a:latin typeface="標楷體" pitchFamily="65" charset="-120"/>
                <a:ea typeface="標楷體" pitchFamily="65" charset="-120"/>
              </a:rPr>
              <a:t>薏苡仁</a:t>
            </a:r>
            <a:r>
              <a:rPr lang="fr-FR" sz="1800" dirty="0" smtClean="0"/>
              <a:t> (Semen Coicis)</a:t>
            </a:r>
            <a:r>
              <a:rPr lang="en-US" sz="1800" dirty="0" smtClean="0"/>
              <a:t> 30g</a:t>
            </a:r>
          </a:p>
          <a:p>
            <a:r>
              <a:rPr lang="en-US" sz="1800" i="1" dirty="0" smtClean="0"/>
              <a:t>Guang</a:t>
            </a:r>
            <a:r>
              <a:rPr lang="en-US" sz="1800" dirty="0" smtClean="0"/>
              <a:t> </a:t>
            </a:r>
            <a:r>
              <a:rPr lang="en-US" sz="1800" i="1" dirty="0" smtClean="0"/>
              <a:t>Huo</a:t>
            </a:r>
            <a:r>
              <a:rPr lang="en-US" sz="1800" dirty="0" smtClean="0"/>
              <a:t> </a:t>
            </a:r>
            <a:r>
              <a:rPr lang="en-US" sz="1800" i="1" dirty="0" smtClean="0"/>
              <a:t>Xiang </a:t>
            </a:r>
            <a:r>
              <a:rPr lang="zh-CN" altLang="en-US" sz="1800" smtClean="0">
                <a:latin typeface="標楷體" pitchFamily="65" charset="-120"/>
                <a:ea typeface="標楷體" pitchFamily="65" charset="-120"/>
              </a:rPr>
              <a:t>藿香</a:t>
            </a:r>
            <a:r>
              <a:rPr lang="en-US" sz="1800" dirty="0" smtClean="0"/>
              <a:t> (Herba Pogostemonis) 5g</a:t>
            </a:r>
          </a:p>
          <a:p>
            <a:r>
              <a:rPr lang="en-US" sz="1800" i="1" dirty="0" smtClean="0"/>
              <a:t>Fu</a:t>
            </a:r>
            <a:r>
              <a:rPr lang="en-US" sz="1800" dirty="0" smtClean="0"/>
              <a:t> </a:t>
            </a:r>
            <a:r>
              <a:rPr lang="en-US" sz="1800" i="1" dirty="0" smtClean="0"/>
              <a:t>Shen </a:t>
            </a:r>
            <a:r>
              <a:rPr lang="zh-CN" altLang="en-US" sz="1800" smtClean="0">
                <a:latin typeface="標楷體" pitchFamily="65" charset="-120"/>
                <a:ea typeface="標楷體" pitchFamily="65" charset="-120"/>
              </a:rPr>
              <a:t>茯神</a:t>
            </a:r>
            <a:r>
              <a:rPr lang="en-US" sz="1800" dirty="0" smtClean="0"/>
              <a:t> (Poria Paradicis) 15g</a:t>
            </a:r>
          </a:p>
          <a:p>
            <a:endParaRPr lang="en-US" sz="18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Wind-Heat Invading Exterior Syndrome </a:t>
            </a:r>
            <a:r>
              <a:rPr lang="zh-CN" altLang="en-US" smtClean="0">
                <a:latin typeface="標楷體" pitchFamily="65" charset="-120"/>
                <a:ea typeface="標楷體" pitchFamily="65" charset="-120"/>
              </a:rPr>
              <a:t>风熱袭表证</a:t>
            </a:r>
            <a:r>
              <a:rPr lang="en-US" dirty="0" smtClean="0">
                <a:latin typeface="標楷體" pitchFamily="65" charset="-120"/>
                <a:ea typeface="標楷體" pitchFamily="65" charset="-120"/>
              </a:rPr>
              <a:t/>
            </a:r>
            <a:br>
              <a:rPr lang="en-US" dirty="0" smtClean="0">
                <a:latin typeface="標楷體" pitchFamily="65" charset="-120"/>
                <a:ea typeface="標楷體" pitchFamily="65" charset="-120"/>
              </a:rPr>
            </a:br>
            <a:endParaRPr lang="en-US" dirty="0">
              <a:latin typeface="標楷體" pitchFamily="65" charset="-120"/>
              <a:ea typeface="標楷體" pitchFamily="65" charset="-120"/>
            </a:endParaRPr>
          </a:p>
        </p:txBody>
      </p:sp>
      <p:sp>
        <p:nvSpPr>
          <p:cNvPr id="3" name="Content Placeholder 2"/>
          <p:cNvSpPr>
            <a:spLocks noGrp="1"/>
          </p:cNvSpPr>
          <p:nvPr>
            <p:ph idx="1"/>
          </p:nvPr>
        </p:nvSpPr>
        <p:spPr/>
        <p:txBody>
          <a:bodyPr/>
          <a:lstStyle/>
          <a:p>
            <a:r>
              <a:rPr lang="en-US" dirty="0" smtClean="0"/>
              <a:t>S/sx: headache, sore throat, cough, thick tongue coating, red tongue tip</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Wind-Heat Invading Exterior Syndrome </a:t>
            </a:r>
            <a:r>
              <a:rPr lang="zh-CN" altLang="en-US" smtClean="0">
                <a:latin typeface="標楷體" pitchFamily="65" charset="-120"/>
                <a:ea typeface="標楷體" pitchFamily="65" charset="-120"/>
              </a:rPr>
              <a:t>风熱袭表证</a:t>
            </a:r>
            <a:r>
              <a:rPr lang="en-US" dirty="0" smtClean="0"/>
              <a:t/>
            </a:r>
            <a:br>
              <a:rPr lang="en-US" dirty="0" smtClean="0"/>
            </a:br>
            <a:endParaRPr lang="en-US" dirty="0"/>
          </a:p>
        </p:txBody>
      </p:sp>
      <p:sp>
        <p:nvSpPr>
          <p:cNvPr id="3" name="Content Placeholder 2"/>
          <p:cNvSpPr>
            <a:spLocks noGrp="1"/>
          </p:cNvSpPr>
          <p:nvPr>
            <p:ph sz="half" idx="1"/>
          </p:nvPr>
        </p:nvSpPr>
        <p:spPr>
          <a:xfrm>
            <a:off x="304800" y="1676400"/>
            <a:ext cx="4419600" cy="4343400"/>
          </a:xfrm>
        </p:spPr>
        <p:txBody>
          <a:bodyPr/>
          <a:lstStyle/>
          <a:p>
            <a:r>
              <a:rPr lang="en-US" sz="1700" i="1" dirty="0" smtClean="0"/>
              <a:t>Jin</a:t>
            </a:r>
            <a:r>
              <a:rPr lang="en-US" sz="1700" dirty="0" smtClean="0"/>
              <a:t> </a:t>
            </a:r>
            <a:r>
              <a:rPr lang="en-US" sz="1700" i="1" dirty="0" smtClean="0"/>
              <a:t>Yin</a:t>
            </a:r>
            <a:r>
              <a:rPr lang="en-US" sz="1700" dirty="0" smtClean="0"/>
              <a:t> </a:t>
            </a:r>
            <a:r>
              <a:rPr lang="en-US" sz="1700" i="1" dirty="0" smtClean="0"/>
              <a:t>Hua </a:t>
            </a:r>
            <a:r>
              <a:rPr lang="zh-CN" altLang="en-US" sz="1700" smtClean="0">
                <a:latin typeface="標楷體" pitchFamily="65" charset="-120"/>
                <a:ea typeface="標楷體" pitchFamily="65" charset="-120"/>
              </a:rPr>
              <a:t>金银花</a:t>
            </a:r>
            <a:r>
              <a:rPr lang="en-US" sz="1700" dirty="0" smtClean="0"/>
              <a:t> (Flos Lonicerae Japonicae) 15g</a:t>
            </a:r>
          </a:p>
          <a:p>
            <a:r>
              <a:rPr lang="en-US" sz="1700" i="1" dirty="0" smtClean="0"/>
              <a:t>Lian</a:t>
            </a:r>
            <a:r>
              <a:rPr lang="en-US" sz="1700" dirty="0" smtClean="0"/>
              <a:t> </a:t>
            </a:r>
            <a:r>
              <a:rPr lang="en-US" sz="1700" i="1" dirty="0" smtClean="0"/>
              <a:t>Qiao </a:t>
            </a:r>
            <a:r>
              <a:rPr lang="zh-CN" altLang="en-US" sz="1700" smtClean="0">
                <a:latin typeface="標楷體" pitchFamily="65" charset="-120"/>
                <a:ea typeface="標楷體" pitchFamily="65" charset="-120"/>
              </a:rPr>
              <a:t>连翘</a:t>
            </a:r>
            <a:r>
              <a:rPr lang="en-US" sz="1700" dirty="0" smtClean="0"/>
              <a:t> (Fructus Forsythiae) 10g</a:t>
            </a:r>
          </a:p>
          <a:p>
            <a:r>
              <a:rPr lang="en-US" sz="1700" i="1" dirty="0" smtClean="0"/>
              <a:t>Bo</a:t>
            </a:r>
            <a:r>
              <a:rPr lang="en-US" sz="1700" dirty="0" smtClean="0"/>
              <a:t> </a:t>
            </a:r>
            <a:r>
              <a:rPr lang="en-US" sz="1700" i="1" dirty="0" smtClean="0"/>
              <a:t>He </a:t>
            </a:r>
            <a:r>
              <a:rPr lang="zh-CN" altLang="en-US" sz="1700" smtClean="0">
                <a:latin typeface="標楷體" pitchFamily="65" charset="-120"/>
                <a:ea typeface="標楷體" pitchFamily="65" charset="-120"/>
              </a:rPr>
              <a:t>薄荷</a:t>
            </a:r>
            <a:r>
              <a:rPr lang="en-US" sz="1700" dirty="0" smtClean="0"/>
              <a:t> (Herba Menthae) 5g</a:t>
            </a:r>
          </a:p>
          <a:p>
            <a:r>
              <a:rPr lang="fr-FR" sz="1700" i="1" dirty="0" smtClean="0"/>
              <a:t>Niu</a:t>
            </a:r>
            <a:r>
              <a:rPr lang="fr-FR" sz="1700" dirty="0" smtClean="0"/>
              <a:t> </a:t>
            </a:r>
            <a:r>
              <a:rPr lang="fr-FR" sz="1700" i="1" dirty="0" smtClean="0"/>
              <a:t>Bang</a:t>
            </a:r>
            <a:r>
              <a:rPr lang="fr-FR" sz="1700" dirty="0" smtClean="0"/>
              <a:t> </a:t>
            </a:r>
            <a:r>
              <a:rPr lang="fr-FR" sz="1700" i="1" dirty="0" smtClean="0"/>
              <a:t>Zi </a:t>
            </a:r>
            <a:r>
              <a:rPr lang="zh-CN" altLang="en-US" sz="1700" smtClean="0">
                <a:latin typeface="標楷體" pitchFamily="65" charset="-120"/>
                <a:ea typeface="標楷體" pitchFamily="65" charset="-120"/>
              </a:rPr>
              <a:t>牛蒡子</a:t>
            </a:r>
            <a:r>
              <a:rPr lang="fr-FR" sz="1700" dirty="0" smtClean="0"/>
              <a:t> (Fructus Arctii)</a:t>
            </a:r>
            <a:r>
              <a:rPr lang="en-US" sz="1700" dirty="0" smtClean="0"/>
              <a:t> 10g</a:t>
            </a:r>
          </a:p>
          <a:p>
            <a:r>
              <a:rPr lang="en-US" sz="1700" i="1" dirty="0" smtClean="0"/>
              <a:t>Ban</a:t>
            </a:r>
            <a:r>
              <a:rPr lang="en-US" sz="1700" dirty="0" smtClean="0"/>
              <a:t> </a:t>
            </a:r>
            <a:r>
              <a:rPr lang="en-US" sz="1700" i="1" dirty="0" smtClean="0"/>
              <a:t>Xia </a:t>
            </a:r>
            <a:r>
              <a:rPr lang="zh-CN" altLang="en-US" sz="1700" smtClean="0">
                <a:latin typeface="標楷體" pitchFamily="65" charset="-120"/>
                <a:ea typeface="標楷體" pitchFamily="65" charset="-120"/>
              </a:rPr>
              <a:t>法半夏</a:t>
            </a:r>
            <a:r>
              <a:rPr lang="en-US" sz="1700" dirty="0" smtClean="0">
                <a:latin typeface="標楷體" pitchFamily="65" charset="-120"/>
                <a:ea typeface="標楷體" pitchFamily="65" charset="-120"/>
              </a:rPr>
              <a:t> </a:t>
            </a:r>
            <a:r>
              <a:rPr lang="en-US" sz="1700" dirty="0" smtClean="0"/>
              <a:t>(Rhizoma Pinelliae) 10g</a:t>
            </a:r>
          </a:p>
          <a:p>
            <a:r>
              <a:rPr lang="en-US" sz="1700" i="1" dirty="0" smtClean="0"/>
              <a:t>Chai</a:t>
            </a:r>
            <a:r>
              <a:rPr lang="en-US" sz="1700" dirty="0" smtClean="0"/>
              <a:t> </a:t>
            </a:r>
            <a:r>
              <a:rPr lang="en-US" sz="1700" i="1" dirty="0" smtClean="0"/>
              <a:t>Hu </a:t>
            </a:r>
            <a:r>
              <a:rPr lang="zh-CN" altLang="en-US" sz="1700" smtClean="0">
                <a:latin typeface="標楷體" pitchFamily="65" charset="-120"/>
                <a:ea typeface="標楷體" pitchFamily="65" charset="-120"/>
              </a:rPr>
              <a:t>柴胡</a:t>
            </a:r>
            <a:r>
              <a:rPr lang="en-US" sz="1700" dirty="0" smtClean="0"/>
              <a:t> (Radix Bupleuri) 10g</a:t>
            </a:r>
          </a:p>
          <a:p>
            <a:r>
              <a:rPr lang="en-US" sz="1700" i="1" dirty="0" smtClean="0"/>
              <a:t>Huang</a:t>
            </a:r>
            <a:r>
              <a:rPr lang="en-US" sz="1700" dirty="0" smtClean="0"/>
              <a:t> </a:t>
            </a:r>
            <a:r>
              <a:rPr lang="en-US" sz="1700" i="1" dirty="0" smtClean="0"/>
              <a:t>Qin </a:t>
            </a:r>
            <a:r>
              <a:rPr lang="zh-CN" altLang="en-US" sz="1700" smtClean="0">
                <a:latin typeface="標楷體" pitchFamily="65" charset="-120"/>
                <a:ea typeface="標楷體" pitchFamily="65" charset="-120"/>
              </a:rPr>
              <a:t>黄芩</a:t>
            </a:r>
            <a:r>
              <a:rPr lang="en-US" sz="1700" dirty="0" smtClean="0">
                <a:latin typeface="標楷體" pitchFamily="65" charset="-120"/>
                <a:ea typeface="標楷體" pitchFamily="65" charset="-120"/>
              </a:rPr>
              <a:t> </a:t>
            </a:r>
            <a:r>
              <a:rPr lang="en-US" sz="1700" dirty="0" smtClean="0"/>
              <a:t>(Radix Scutellariae) 10g</a:t>
            </a:r>
          </a:p>
          <a:p>
            <a:r>
              <a:rPr lang="fr-FR" sz="1700" i="1" dirty="0" smtClean="0"/>
              <a:t>Ban</a:t>
            </a:r>
            <a:r>
              <a:rPr lang="fr-FR" sz="1700" dirty="0" smtClean="0"/>
              <a:t> </a:t>
            </a:r>
            <a:r>
              <a:rPr lang="fr-FR" sz="1700" i="1" dirty="0" smtClean="0"/>
              <a:t>Lan</a:t>
            </a:r>
            <a:r>
              <a:rPr lang="fr-FR" sz="1700" dirty="0" smtClean="0"/>
              <a:t> </a:t>
            </a:r>
            <a:r>
              <a:rPr lang="fr-FR" sz="1700" i="1" dirty="0" smtClean="0"/>
              <a:t>Gen </a:t>
            </a:r>
            <a:r>
              <a:rPr lang="zh-CN" altLang="en-US" sz="1700" smtClean="0">
                <a:latin typeface="標楷體" pitchFamily="65" charset="-120"/>
                <a:ea typeface="標楷體" pitchFamily="65" charset="-120"/>
              </a:rPr>
              <a:t>板蓝根</a:t>
            </a:r>
            <a:r>
              <a:rPr lang="fr-FR" sz="1700" dirty="0" smtClean="0"/>
              <a:t> (Radix Isatidis)</a:t>
            </a:r>
            <a:r>
              <a:rPr lang="en-US" sz="1700" dirty="0" smtClean="0"/>
              <a:t> 15g</a:t>
            </a:r>
          </a:p>
          <a:p>
            <a:r>
              <a:rPr lang="en-US" sz="1700" i="1" dirty="0" smtClean="0"/>
              <a:t>Jie</a:t>
            </a:r>
            <a:r>
              <a:rPr lang="en-US" sz="1700" dirty="0" smtClean="0"/>
              <a:t> </a:t>
            </a:r>
            <a:r>
              <a:rPr lang="en-US" sz="1700" i="1" dirty="0" smtClean="0"/>
              <a:t>Geng </a:t>
            </a:r>
            <a:r>
              <a:rPr lang="zh-CN" altLang="en-US" sz="1700" smtClean="0">
                <a:latin typeface="標楷體" pitchFamily="65" charset="-120"/>
                <a:ea typeface="標楷體" pitchFamily="65" charset="-120"/>
              </a:rPr>
              <a:t>桔梗</a:t>
            </a:r>
            <a:r>
              <a:rPr lang="en-US" sz="1700" dirty="0" smtClean="0"/>
              <a:t> (Radix Platycodonis) 10g</a:t>
            </a:r>
          </a:p>
          <a:p>
            <a:r>
              <a:rPr lang="fr-FR" sz="1700" i="1" dirty="0" smtClean="0"/>
              <a:t>Gan</a:t>
            </a:r>
            <a:r>
              <a:rPr lang="fr-FR" sz="1700" dirty="0" smtClean="0"/>
              <a:t> </a:t>
            </a:r>
            <a:r>
              <a:rPr lang="fr-FR" sz="1700" i="1" dirty="0" smtClean="0"/>
              <a:t>Cao </a:t>
            </a:r>
            <a:r>
              <a:rPr lang="zh-CN" altLang="en-US" sz="1700" smtClean="0">
                <a:latin typeface="標楷體" pitchFamily="65" charset="-120"/>
                <a:ea typeface="標楷體" pitchFamily="65" charset="-120"/>
              </a:rPr>
              <a:t>甘草</a:t>
            </a:r>
            <a:r>
              <a:rPr lang="fr-FR" sz="1700" dirty="0" smtClean="0"/>
              <a:t> (Radix et Rhizoma Glycyrrhizae)</a:t>
            </a:r>
            <a:r>
              <a:rPr lang="en-US" sz="1700" dirty="0" smtClean="0"/>
              <a:t> 6g</a:t>
            </a:r>
          </a:p>
          <a:p>
            <a:endParaRPr lang="en-US" sz="1700" dirty="0" smtClean="0"/>
          </a:p>
          <a:p>
            <a:endParaRPr lang="en-US" sz="1700" dirty="0"/>
          </a:p>
        </p:txBody>
      </p:sp>
      <p:sp>
        <p:nvSpPr>
          <p:cNvPr id="4" name="Content Placeholder 3"/>
          <p:cNvSpPr>
            <a:spLocks noGrp="1"/>
          </p:cNvSpPr>
          <p:nvPr>
            <p:ph sz="half" idx="2"/>
          </p:nvPr>
        </p:nvSpPr>
        <p:spPr>
          <a:xfrm>
            <a:off x="4572000" y="1676400"/>
            <a:ext cx="4419600" cy="4343400"/>
          </a:xfrm>
        </p:spPr>
        <p:txBody>
          <a:bodyPr/>
          <a:lstStyle/>
          <a:p>
            <a:r>
              <a:rPr lang="en-US" sz="1700" i="1" dirty="0" smtClean="0"/>
              <a:t>Xuan</a:t>
            </a:r>
            <a:r>
              <a:rPr lang="en-US" sz="1700" dirty="0" smtClean="0"/>
              <a:t> </a:t>
            </a:r>
            <a:r>
              <a:rPr lang="en-US" sz="1700" i="1" dirty="0" smtClean="0"/>
              <a:t>Shen </a:t>
            </a:r>
            <a:r>
              <a:rPr lang="zh-CN" altLang="en-US" sz="1700" smtClean="0">
                <a:latin typeface="標楷體" pitchFamily="65" charset="-120"/>
                <a:ea typeface="標楷體" pitchFamily="65" charset="-120"/>
              </a:rPr>
              <a:t>玄参</a:t>
            </a:r>
            <a:r>
              <a:rPr lang="en-US" sz="1700" dirty="0" smtClean="0">
                <a:latin typeface="標楷體" pitchFamily="65" charset="-120"/>
                <a:ea typeface="標楷體" pitchFamily="65" charset="-120"/>
              </a:rPr>
              <a:t> </a:t>
            </a:r>
            <a:r>
              <a:rPr lang="en-US" sz="1700" dirty="0" smtClean="0"/>
              <a:t>(Radix Scrophulariae) 15g</a:t>
            </a:r>
          </a:p>
          <a:p>
            <a:r>
              <a:rPr lang="en-US" sz="1700" i="1" dirty="0" smtClean="0"/>
              <a:t>She</a:t>
            </a:r>
            <a:r>
              <a:rPr lang="en-US" sz="1700" dirty="0" smtClean="0"/>
              <a:t> </a:t>
            </a:r>
            <a:r>
              <a:rPr lang="en-US" sz="1700" i="1" dirty="0" smtClean="0"/>
              <a:t>Gan </a:t>
            </a:r>
            <a:r>
              <a:rPr lang="zh-CN" altLang="en-US" sz="1700" smtClean="0">
                <a:latin typeface="標楷體" pitchFamily="65" charset="-120"/>
                <a:ea typeface="標楷體" pitchFamily="65" charset="-120"/>
              </a:rPr>
              <a:t>射干</a:t>
            </a:r>
            <a:r>
              <a:rPr lang="en-US" sz="1700" dirty="0" smtClean="0"/>
              <a:t> (Rhizoma Belamcandae) 10g</a:t>
            </a:r>
          </a:p>
          <a:p>
            <a:r>
              <a:rPr lang="en-US" sz="1700" i="1" dirty="0" smtClean="0"/>
              <a:t>Fang</a:t>
            </a:r>
            <a:r>
              <a:rPr lang="en-US" sz="1700" dirty="0" smtClean="0"/>
              <a:t> </a:t>
            </a:r>
            <a:r>
              <a:rPr lang="en-US" sz="1700" i="1" dirty="0" smtClean="0"/>
              <a:t>Feng </a:t>
            </a:r>
            <a:r>
              <a:rPr lang="zh-CN" altLang="en-US" sz="1700" smtClean="0">
                <a:latin typeface="標楷體" pitchFamily="65" charset="-120"/>
                <a:ea typeface="標楷體" pitchFamily="65" charset="-120"/>
              </a:rPr>
              <a:t>防风</a:t>
            </a:r>
            <a:r>
              <a:rPr lang="en-US" sz="1700" dirty="0" smtClean="0"/>
              <a:t> (Radix Saposhnikoviae) 10g</a:t>
            </a:r>
          </a:p>
          <a:p>
            <a:r>
              <a:rPr lang="en-US" sz="1700" i="1" dirty="0" smtClean="0"/>
              <a:t>Ku</a:t>
            </a:r>
            <a:r>
              <a:rPr lang="en-US" sz="1700" dirty="0" smtClean="0"/>
              <a:t> </a:t>
            </a:r>
            <a:r>
              <a:rPr lang="en-US" sz="1700" i="1" dirty="0" smtClean="0"/>
              <a:t>Xing</a:t>
            </a:r>
            <a:r>
              <a:rPr lang="en-US" sz="1700" dirty="0" smtClean="0"/>
              <a:t> </a:t>
            </a:r>
            <a:r>
              <a:rPr lang="en-US" sz="1700" i="1" dirty="0" smtClean="0"/>
              <a:t>Ren </a:t>
            </a:r>
            <a:r>
              <a:rPr lang="zh-CN" altLang="en-US" sz="1700" smtClean="0">
                <a:latin typeface="標楷體" pitchFamily="65" charset="-120"/>
                <a:ea typeface="標楷體" pitchFamily="65" charset="-120"/>
              </a:rPr>
              <a:t>苦杏仁</a:t>
            </a:r>
            <a:r>
              <a:rPr lang="en-US" sz="1700" dirty="0" smtClean="0"/>
              <a:t> (Semen Armeniacae Amarum) 10g</a:t>
            </a:r>
          </a:p>
          <a:p>
            <a:r>
              <a:rPr lang="fr-FR" sz="1700" i="1" dirty="0" smtClean="0"/>
              <a:t>Qiang</a:t>
            </a:r>
            <a:r>
              <a:rPr lang="fr-FR" sz="1700" dirty="0" smtClean="0"/>
              <a:t> </a:t>
            </a:r>
            <a:r>
              <a:rPr lang="fr-FR" sz="1700" i="1" dirty="0" smtClean="0"/>
              <a:t>Huo </a:t>
            </a:r>
            <a:r>
              <a:rPr lang="zh-CN" altLang="en-US" sz="1700" smtClean="0">
                <a:latin typeface="標楷體" pitchFamily="65" charset="-120"/>
                <a:ea typeface="標楷體" pitchFamily="65" charset="-120"/>
              </a:rPr>
              <a:t>羌活</a:t>
            </a:r>
            <a:r>
              <a:rPr lang="fr-FR" sz="1700" dirty="0" smtClean="0"/>
              <a:t> (Rhizoma et Radix Notopterygii)</a:t>
            </a:r>
            <a:r>
              <a:rPr lang="en-US" sz="1700" dirty="0" smtClean="0"/>
              <a:t> 10g</a:t>
            </a:r>
          </a:p>
          <a:p>
            <a:r>
              <a:rPr lang="en-US" sz="1700" i="1" dirty="0" smtClean="0"/>
              <a:t>Cang</a:t>
            </a:r>
            <a:r>
              <a:rPr lang="en-US" sz="1700" dirty="0" smtClean="0"/>
              <a:t> </a:t>
            </a:r>
            <a:r>
              <a:rPr lang="en-US" sz="1700" i="1" dirty="0" smtClean="0"/>
              <a:t>Zhu </a:t>
            </a:r>
            <a:r>
              <a:rPr lang="zh-CN" altLang="en-US" sz="1700" smtClean="0">
                <a:latin typeface="標楷體" pitchFamily="65" charset="-120"/>
                <a:ea typeface="標楷體" pitchFamily="65" charset="-120"/>
              </a:rPr>
              <a:t>苍术</a:t>
            </a:r>
            <a:r>
              <a:rPr lang="en-US" sz="1700" dirty="0" smtClean="0"/>
              <a:t> (Rhizoma Atractylodis) 10g</a:t>
            </a:r>
          </a:p>
          <a:p>
            <a:r>
              <a:rPr lang="fr-FR" sz="1700" i="1" dirty="0" smtClean="0"/>
              <a:t>Dou</a:t>
            </a:r>
            <a:r>
              <a:rPr lang="fr-FR" sz="1700" dirty="0" smtClean="0"/>
              <a:t> </a:t>
            </a:r>
            <a:r>
              <a:rPr lang="fr-FR" sz="1700" i="1" dirty="0" smtClean="0"/>
              <a:t>Kou </a:t>
            </a:r>
            <a:r>
              <a:rPr lang="zh-CN" altLang="en-US" sz="1700" smtClean="0">
                <a:latin typeface="標楷體" pitchFamily="65" charset="-120"/>
                <a:ea typeface="標楷體" pitchFamily="65" charset="-120"/>
              </a:rPr>
              <a:t>蔻仁</a:t>
            </a:r>
            <a:r>
              <a:rPr lang="fr-FR" sz="1700" dirty="0" smtClean="0"/>
              <a:t> (Fructus Amomi Rotundus)</a:t>
            </a:r>
            <a:r>
              <a:rPr lang="en-US" sz="1700" dirty="0" smtClean="0"/>
              <a:t>  6g</a:t>
            </a:r>
          </a:p>
          <a:p>
            <a:endParaRPr lang="en-US" sz="17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 Warmth in Early Phase </a:t>
            </a:r>
            <a:r>
              <a:rPr lang="zh-CN" altLang="en-US" smtClean="0">
                <a:latin typeface="標楷體" pitchFamily="65" charset="-120"/>
                <a:ea typeface="標楷體" pitchFamily="65" charset="-120"/>
              </a:rPr>
              <a:t>濕溫初期</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S/sx: muscle aches and pain, poor appetite, low grade fever, thick tongue coating</a:t>
            </a:r>
          </a:p>
          <a:p>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Damp Warmth in Early Phase </a:t>
            </a:r>
            <a:r>
              <a:rPr lang="zh-CN" altLang="en-US" smtClean="0">
                <a:latin typeface="標楷體" pitchFamily="65" charset="-120"/>
                <a:ea typeface="標楷體" pitchFamily="65" charset="-120"/>
              </a:rPr>
              <a:t>濕溫初期</a:t>
            </a:r>
            <a:r>
              <a:rPr lang="en-US" dirty="0" smtClean="0"/>
              <a:t/>
            </a:r>
            <a:br>
              <a:rPr lang="en-US" dirty="0" smtClean="0"/>
            </a:br>
            <a:endParaRPr lang="en-US" dirty="0"/>
          </a:p>
        </p:txBody>
      </p:sp>
      <p:sp>
        <p:nvSpPr>
          <p:cNvPr id="3" name="Content Placeholder 2"/>
          <p:cNvSpPr>
            <a:spLocks noGrp="1"/>
          </p:cNvSpPr>
          <p:nvPr>
            <p:ph sz="half" idx="1"/>
          </p:nvPr>
        </p:nvSpPr>
        <p:spPr>
          <a:xfrm>
            <a:off x="228600" y="1676400"/>
            <a:ext cx="4495800" cy="4343400"/>
          </a:xfrm>
        </p:spPr>
        <p:txBody>
          <a:bodyPr/>
          <a:lstStyle/>
          <a:p>
            <a:r>
              <a:rPr lang="en-US" sz="1600" i="1" dirty="0" smtClean="0"/>
              <a:t>Jin</a:t>
            </a:r>
            <a:r>
              <a:rPr lang="en-US" sz="1600" dirty="0" smtClean="0"/>
              <a:t> </a:t>
            </a:r>
            <a:r>
              <a:rPr lang="en-US" sz="1600" i="1" dirty="0" smtClean="0"/>
              <a:t>Yin</a:t>
            </a:r>
            <a:r>
              <a:rPr lang="en-US" sz="1600" dirty="0" smtClean="0"/>
              <a:t> </a:t>
            </a:r>
            <a:r>
              <a:rPr lang="en-US" sz="1600" i="1" dirty="0" smtClean="0"/>
              <a:t>Hua </a:t>
            </a:r>
            <a:r>
              <a:rPr lang="zh-CN" altLang="en-US" sz="1600" smtClean="0">
                <a:latin typeface="標楷體" pitchFamily="65" charset="-120"/>
                <a:ea typeface="標楷體" pitchFamily="65" charset="-120"/>
              </a:rPr>
              <a:t>金银花</a:t>
            </a:r>
            <a:r>
              <a:rPr lang="en-US" sz="1600" dirty="0" smtClean="0"/>
              <a:t> (Flos Lonicerae Japonicae) 25g</a:t>
            </a:r>
          </a:p>
          <a:p>
            <a:r>
              <a:rPr lang="en-US" sz="1600" i="1" dirty="0" smtClean="0"/>
              <a:t>Lian</a:t>
            </a:r>
            <a:r>
              <a:rPr lang="en-US" sz="1600" dirty="0" smtClean="0"/>
              <a:t> </a:t>
            </a:r>
            <a:r>
              <a:rPr lang="en-US" sz="1600" i="1" dirty="0" smtClean="0"/>
              <a:t>Qiao </a:t>
            </a:r>
            <a:r>
              <a:rPr lang="zh-CN" altLang="en-US" sz="1600" smtClean="0">
                <a:latin typeface="標楷體" pitchFamily="65" charset="-120"/>
                <a:ea typeface="標楷體" pitchFamily="65" charset="-120"/>
              </a:rPr>
              <a:t>连翘</a:t>
            </a:r>
            <a:r>
              <a:rPr lang="en-US" sz="1600" dirty="0" smtClean="0"/>
              <a:t> (Fructus Forsythiae) 15g</a:t>
            </a:r>
          </a:p>
          <a:p>
            <a:r>
              <a:rPr lang="en-US" sz="1600" i="1" dirty="0" smtClean="0"/>
              <a:t>Sheng</a:t>
            </a:r>
            <a:r>
              <a:rPr lang="en-US" sz="1600" dirty="0" smtClean="0"/>
              <a:t> </a:t>
            </a:r>
            <a:r>
              <a:rPr lang="en-US" sz="1600" i="1" dirty="0" smtClean="0"/>
              <a:t>Ma </a:t>
            </a:r>
            <a:r>
              <a:rPr lang="zh-CN" altLang="en-US" sz="1600" smtClean="0">
                <a:latin typeface="標楷體" pitchFamily="65" charset="-120"/>
                <a:ea typeface="標楷體" pitchFamily="65" charset="-120"/>
              </a:rPr>
              <a:t>升麻</a:t>
            </a:r>
            <a:r>
              <a:rPr lang="en-US" sz="1600" dirty="0" smtClean="0"/>
              <a:t> (Rhizoma Cimicifugae) 25g</a:t>
            </a:r>
          </a:p>
          <a:p>
            <a:r>
              <a:rPr lang="fr-FR" sz="1600" i="1" dirty="0" smtClean="0"/>
              <a:t>Dang</a:t>
            </a:r>
            <a:r>
              <a:rPr lang="fr-FR" sz="1600" dirty="0" smtClean="0"/>
              <a:t> </a:t>
            </a:r>
            <a:r>
              <a:rPr lang="fr-FR" sz="1600" i="1" dirty="0" smtClean="0"/>
              <a:t>Gui </a:t>
            </a:r>
            <a:r>
              <a:rPr lang="zh-CN" altLang="en-US" sz="1600" smtClean="0">
                <a:latin typeface="標楷體" pitchFamily="65" charset="-120"/>
                <a:ea typeface="標楷體" pitchFamily="65" charset="-120"/>
              </a:rPr>
              <a:t>当归</a:t>
            </a:r>
            <a:r>
              <a:rPr lang="fr-FR" sz="1600" dirty="0" smtClean="0"/>
              <a:t> (Radix Angelicae Sinensis)</a:t>
            </a:r>
            <a:r>
              <a:rPr lang="en-US" sz="1600" dirty="0" smtClean="0"/>
              <a:t> 15g</a:t>
            </a:r>
          </a:p>
          <a:p>
            <a:r>
              <a:rPr lang="en-US" sz="1600" i="1" dirty="0" smtClean="0"/>
              <a:t>Ban</a:t>
            </a:r>
            <a:r>
              <a:rPr lang="en-US" sz="1600" dirty="0" smtClean="0"/>
              <a:t> </a:t>
            </a:r>
            <a:r>
              <a:rPr lang="en-US" sz="1600" i="1" dirty="0" smtClean="0"/>
              <a:t>Xia </a:t>
            </a:r>
            <a:r>
              <a:rPr lang="zh-CN" altLang="en-US" sz="1600" smtClean="0">
                <a:latin typeface="標楷體" pitchFamily="65" charset="-120"/>
                <a:ea typeface="標楷體" pitchFamily="65" charset="-120"/>
              </a:rPr>
              <a:t>法半夏</a:t>
            </a:r>
            <a:r>
              <a:rPr lang="en-US" sz="1600" dirty="0" smtClean="0">
                <a:latin typeface="標楷體" pitchFamily="65" charset="-120"/>
                <a:ea typeface="標楷體" pitchFamily="65" charset="-120"/>
              </a:rPr>
              <a:t> </a:t>
            </a:r>
            <a:r>
              <a:rPr lang="en-US" sz="1600" dirty="0" smtClean="0"/>
              <a:t>(Rhizoma Pinelliae) 10g</a:t>
            </a:r>
          </a:p>
          <a:p>
            <a:r>
              <a:rPr lang="en-US" sz="1600" i="1" dirty="0" smtClean="0"/>
              <a:t>Ju</a:t>
            </a:r>
            <a:r>
              <a:rPr lang="en-US" sz="1600" dirty="0" smtClean="0"/>
              <a:t> </a:t>
            </a:r>
            <a:r>
              <a:rPr lang="en-US" sz="1600" i="1" dirty="0" smtClean="0"/>
              <a:t>Hong </a:t>
            </a:r>
            <a:r>
              <a:rPr lang="zh-CN" altLang="en-US" sz="1600" smtClean="0">
                <a:latin typeface="標楷體" pitchFamily="65" charset="-120"/>
                <a:ea typeface="標楷體" pitchFamily="65" charset="-120"/>
              </a:rPr>
              <a:t>橘红</a:t>
            </a:r>
            <a:r>
              <a:rPr lang="en-US" sz="1600" dirty="0" smtClean="0">
                <a:latin typeface="標楷體" pitchFamily="65" charset="-120"/>
                <a:ea typeface="標楷體" pitchFamily="65" charset="-120"/>
              </a:rPr>
              <a:t> </a:t>
            </a:r>
            <a:r>
              <a:rPr lang="en-US" sz="1600" dirty="0" smtClean="0"/>
              <a:t>(Exocarpium Citri Rubrum) 10g</a:t>
            </a:r>
          </a:p>
          <a:p>
            <a:r>
              <a:rPr lang="en-US" sz="1600" i="1" dirty="0" smtClean="0"/>
              <a:t>Fu</a:t>
            </a:r>
            <a:r>
              <a:rPr lang="en-US" sz="1600" dirty="0" smtClean="0"/>
              <a:t> </a:t>
            </a:r>
            <a:r>
              <a:rPr lang="en-US" sz="1600" i="1" dirty="0" smtClean="0"/>
              <a:t>Ling </a:t>
            </a:r>
            <a:r>
              <a:rPr lang="zh-CN" altLang="en-US" sz="1600" smtClean="0">
                <a:latin typeface="標楷體" pitchFamily="65" charset="-120"/>
                <a:ea typeface="標楷體" pitchFamily="65" charset="-120"/>
              </a:rPr>
              <a:t>茯苓</a:t>
            </a:r>
            <a:r>
              <a:rPr lang="en-US" sz="1600" dirty="0" smtClean="0"/>
              <a:t> (Poria) 15g</a:t>
            </a:r>
          </a:p>
          <a:p>
            <a:r>
              <a:rPr lang="en-US" sz="1600" i="1" dirty="0" smtClean="0"/>
              <a:t>Cang</a:t>
            </a:r>
            <a:r>
              <a:rPr lang="en-US" sz="1600" dirty="0" smtClean="0"/>
              <a:t> </a:t>
            </a:r>
            <a:r>
              <a:rPr lang="en-US" sz="1600" i="1" dirty="0" smtClean="0"/>
              <a:t>Zhu </a:t>
            </a:r>
            <a:r>
              <a:rPr lang="zh-CN" altLang="en-US" sz="1600" smtClean="0">
                <a:latin typeface="標楷體" pitchFamily="65" charset="-120"/>
                <a:ea typeface="標楷體" pitchFamily="65" charset="-120"/>
              </a:rPr>
              <a:t>苍术</a:t>
            </a:r>
            <a:r>
              <a:rPr lang="en-US" sz="1600" dirty="0" smtClean="0"/>
              <a:t> (Rhizoma Atractylodis) 15g</a:t>
            </a:r>
          </a:p>
          <a:p>
            <a:r>
              <a:rPr lang="en-US" sz="1600" i="1" dirty="0" smtClean="0"/>
              <a:t>Da</a:t>
            </a:r>
            <a:r>
              <a:rPr lang="en-US" sz="1600" dirty="0" smtClean="0"/>
              <a:t> </a:t>
            </a:r>
            <a:r>
              <a:rPr lang="en-US" sz="1600" i="1" dirty="0" smtClean="0"/>
              <a:t>Fu</a:t>
            </a:r>
            <a:r>
              <a:rPr lang="en-US" sz="1600" dirty="0" smtClean="0"/>
              <a:t> </a:t>
            </a:r>
            <a:r>
              <a:rPr lang="en-US" sz="1600" i="1" dirty="0" smtClean="0"/>
              <a:t>Pi </a:t>
            </a:r>
            <a:r>
              <a:rPr lang="zh-CN" altLang="en-US" sz="1600" smtClean="0">
                <a:latin typeface="標楷體" pitchFamily="65" charset="-120"/>
                <a:ea typeface="標楷體" pitchFamily="65" charset="-120"/>
              </a:rPr>
              <a:t>大腹皮</a:t>
            </a:r>
            <a:r>
              <a:rPr lang="en-US" sz="1600" dirty="0" smtClean="0"/>
              <a:t> (Pericarpium Arecae) 15g</a:t>
            </a:r>
          </a:p>
          <a:p>
            <a:r>
              <a:rPr lang="en-US" sz="1600" i="1" dirty="0" smtClean="0"/>
              <a:t>Chai</a:t>
            </a:r>
            <a:r>
              <a:rPr lang="en-US" sz="1600" dirty="0" smtClean="0"/>
              <a:t> </a:t>
            </a:r>
            <a:r>
              <a:rPr lang="en-US" sz="1600" i="1" dirty="0" smtClean="0"/>
              <a:t>Hu </a:t>
            </a:r>
            <a:r>
              <a:rPr lang="zh-CN" altLang="en-US" sz="1600" smtClean="0">
                <a:latin typeface="標楷體" pitchFamily="65" charset="-120"/>
                <a:ea typeface="標楷體" pitchFamily="65" charset="-120"/>
              </a:rPr>
              <a:t>柴胡</a:t>
            </a:r>
            <a:r>
              <a:rPr lang="en-US" sz="1600" dirty="0" smtClean="0"/>
              <a:t> (Radix Bupleuri) 10g</a:t>
            </a:r>
          </a:p>
          <a:p>
            <a:r>
              <a:rPr lang="en-US" sz="1600" i="1" dirty="0" smtClean="0"/>
              <a:t>Huang</a:t>
            </a:r>
            <a:r>
              <a:rPr lang="en-US" sz="1600" dirty="0" smtClean="0"/>
              <a:t> </a:t>
            </a:r>
            <a:r>
              <a:rPr lang="en-US" sz="1600" i="1" dirty="0" smtClean="0"/>
              <a:t>Qin </a:t>
            </a:r>
            <a:r>
              <a:rPr lang="zh-CN" altLang="en-US" sz="1600" smtClean="0">
                <a:latin typeface="標楷體" pitchFamily="65" charset="-120"/>
                <a:ea typeface="標楷體" pitchFamily="65" charset="-120"/>
              </a:rPr>
              <a:t>黄芩</a:t>
            </a:r>
            <a:r>
              <a:rPr lang="en-US" sz="1600" dirty="0" smtClean="0"/>
              <a:t> (Radix Scutellariae) 15g</a:t>
            </a:r>
          </a:p>
          <a:p>
            <a:endParaRPr lang="en-US" sz="1600" dirty="0" smtClean="0"/>
          </a:p>
          <a:p>
            <a:endParaRPr lang="en-US" sz="1600" dirty="0"/>
          </a:p>
        </p:txBody>
      </p:sp>
      <p:sp>
        <p:nvSpPr>
          <p:cNvPr id="4" name="Content Placeholder 3"/>
          <p:cNvSpPr>
            <a:spLocks noGrp="1"/>
          </p:cNvSpPr>
          <p:nvPr>
            <p:ph sz="half" idx="2"/>
          </p:nvPr>
        </p:nvSpPr>
        <p:spPr>
          <a:xfrm>
            <a:off x="4648200" y="1676400"/>
            <a:ext cx="4343400" cy="4343400"/>
          </a:xfrm>
        </p:spPr>
        <p:txBody>
          <a:bodyPr/>
          <a:lstStyle/>
          <a:p>
            <a:r>
              <a:rPr lang="en-US" sz="1600" i="1" dirty="0" smtClean="0"/>
              <a:t>Ku</a:t>
            </a:r>
            <a:r>
              <a:rPr lang="en-US" sz="1600" dirty="0" smtClean="0"/>
              <a:t> </a:t>
            </a:r>
            <a:r>
              <a:rPr lang="en-US" sz="1600" i="1" dirty="0" smtClean="0"/>
              <a:t>Xing</a:t>
            </a:r>
            <a:r>
              <a:rPr lang="en-US" sz="1600" dirty="0" smtClean="0"/>
              <a:t> </a:t>
            </a:r>
            <a:r>
              <a:rPr lang="en-US" sz="1600" i="1" dirty="0" smtClean="0"/>
              <a:t>Ren </a:t>
            </a:r>
            <a:r>
              <a:rPr lang="zh-CN" altLang="en-US" sz="1600" smtClean="0">
                <a:latin typeface="標楷體" pitchFamily="65" charset="-120"/>
                <a:ea typeface="標楷體" pitchFamily="65" charset="-120"/>
              </a:rPr>
              <a:t>杏仁</a:t>
            </a:r>
            <a:r>
              <a:rPr lang="en-US" sz="1600" dirty="0" smtClean="0"/>
              <a:t> (Semen Armeniacae Amarum) 10g</a:t>
            </a:r>
          </a:p>
          <a:p>
            <a:r>
              <a:rPr lang="en-US" sz="1600" i="1" dirty="0" smtClean="0"/>
              <a:t>Guang</a:t>
            </a:r>
            <a:r>
              <a:rPr lang="en-US" sz="1600" dirty="0" smtClean="0"/>
              <a:t> </a:t>
            </a:r>
            <a:r>
              <a:rPr lang="en-US" sz="1600" i="1" dirty="0" smtClean="0"/>
              <a:t>Huo</a:t>
            </a:r>
            <a:r>
              <a:rPr lang="en-US" sz="1600" dirty="0" smtClean="0"/>
              <a:t> </a:t>
            </a:r>
            <a:r>
              <a:rPr lang="en-US" sz="1600" i="1" dirty="0" smtClean="0"/>
              <a:t>Xiang </a:t>
            </a:r>
            <a:r>
              <a:rPr lang="zh-CN" altLang="en-US" sz="1600" smtClean="0">
                <a:latin typeface="標楷體" pitchFamily="65" charset="-120"/>
                <a:ea typeface="標楷體" pitchFamily="65" charset="-120"/>
              </a:rPr>
              <a:t>藿香</a:t>
            </a:r>
            <a:r>
              <a:rPr lang="en-US" sz="1600" dirty="0" smtClean="0"/>
              <a:t> (Herba Pogostemonis) 10g</a:t>
            </a:r>
          </a:p>
          <a:p>
            <a:r>
              <a:rPr lang="fr-FR" sz="1600" i="1" dirty="0" smtClean="0"/>
              <a:t>Hou</a:t>
            </a:r>
            <a:r>
              <a:rPr lang="fr-FR" sz="1600" dirty="0" smtClean="0"/>
              <a:t> </a:t>
            </a:r>
            <a:r>
              <a:rPr lang="fr-FR" sz="1600" i="1" dirty="0" smtClean="0"/>
              <a:t>Po </a:t>
            </a:r>
            <a:r>
              <a:rPr lang="zh-CN" altLang="en-US" sz="1600" smtClean="0">
                <a:latin typeface="標楷體" pitchFamily="65" charset="-120"/>
                <a:ea typeface="標楷體" pitchFamily="65" charset="-120"/>
              </a:rPr>
              <a:t>厚朴</a:t>
            </a:r>
            <a:r>
              <a:rPr lang="fr-FR" sz="1600" dirty="0" smtClean="0"/>
              <a:t> (Cortex Magnoliae Officinalis)</a:t>
            </a:r>
            <a:r>
              <a:rPr lang="en-US" sz="1600" dirty="0" smtClean="0"/>
              <a:t> 6g</a:t>
            </a:r>
          </a:p>
          <a:p>
            <a:r>
              <a:rPr lang="en-US" sz="1600" i="1" dirty="0" smtClean="0"/>
              <a:t>She</a:t>
            </a:r>
            <a:r>
              <a:rPr lang="en-US" sz="1600" dirty="0" smtClean="0"/>
              <a:t> </a:t>
            </a:r>
            <a:r>
              <a:rPr lang="en-US" sz="1600" i="1" dirty="0" smtClean="0"/>
              <a:t>Gan </a:t>
            </a:r>
            <a:r>
              <a:rPr lang="zh-CN" altLang="en-US" sz="1600" smtClean="0">
                <a:latin typeface="標楷體" pitchFamily="65" charset="-120"/>
                <a:ea typeface="標楷體" pitchFamily="65" charset="-120"/>
              </a:rPr>
              <a:t>射干</a:t>
            </a:r>
            <a:r>
              <a:rPr lang="en-US" sz="1600" dirty="0" smtClean="0">
                <a:latin typeface="標楷體" pitchFamily="65" charset="-120"/>
                <a:ea typeface="標楷體" pitchFamily="65" charset="-120"/>
              </a:rPr>
              <a:t> (</a:t>
            </a:r>
            <a:r>
              <a:rPr lang="en-US" sz="1600" dirty="0" smtClean="0"/>
              <a:t>Rhizoma Belamcandae) 10g</a:t>
            </a:r>
          </a:p>
          <a:p>
            <a:r>
              <a:rPr lang="en-US" sz="1600" i="1" dirty="0" smtClean="0"/>
              <a:t>Zhi Qiao </a:t>
            </a:r>
            <a:r>
              <a:rPr lang="zh-CN" altLang="en-US" sz="1600" smtClean="0">
                <a:latin typeface="標楷體" pitchFamily="65" charset="-120"/>
                <a:ea typeface="標楷體" pitchFamily="65" charset="-120"/>
              </a:rPr>
              <a:t>枳壳</a:t>
            </a:r>
            <a:r>
              <a:rPr lang="en-US" sz="1600" dirty="0" smtClean="0"/>
              <a:t> (Fructus Aurantii) 10g</a:t>
            </a:r>
          </a:p>
          <a:p>
            <a:r>
              <a:rPr lang="en-US" sz="1600" i="1" dirty="0" smtClean="0"/>
              <a:t>Zhu Ru </a:t>
            </a:r>
            <a:r>
              <a:rPr lang="zh-CN" altLang="en-US" sz="1600" smtClean="0">
                <a:latin typeface="標楷體" pitchFamily="65" charset="-120"/>
                <a:ea typeface="標楷體" pitchFamily="65" charset="-120"/>
              </a:rPr>
              <a:t>竹茹</a:t>
            </a:r>
            <a:r>
              <a:rPr lang="en-US" sz="1600" dirty="0" smtClean="0"/>
              <a:t> (Caulis Bambusae in Taenia) 10g</a:t>
            </a:r>
          </a:p>
          <a:p>
            <a:r>
              <a:rPr lang="en-US" sz="1600" i="1" dirty="0" smtClean="0"/>
              <a:t>Ma</a:t>
            </a:r>
            <a:r>
              <a:rPr lang="en-US" sz="1600" dirty="0" smtClean="0"/>
              <a:t> </a:t>
            </a:r>
            <a:r>
              <a:rPr lang="en-US" sz="1600" i="1" dirty="0" smtClean="0"/>
              <a:t>Huang </a:t>
            </a:r>
            <a:r>
              <a:rPr lang="zh-CN" altLang="en-US" sz="1600" smtClean="0">
                <a:latin typeface="標楷體" pitchFamily="65" charset="-120"/>
                <a:ea typeface="標楷體" pitchFamily="65" charset="-120"/>
              </a:rPr>
              <a:t>炙麻黄</a:t>
            </a:r>
            <a:r>
              <a:rPr lang="en-US" sz="1600" dirty="0" smtClean="0"/>
              <a:t> (Herba Ephedrae), honey-baked 6g</a:t>
            </a:r>
          </a:p>
          <a:p>
            <a:r>
              <a:rPr lang="en-US" sz="1600" i="1" dirty="0" smtClean="0"/>
              <a:t>Hong</a:t>
            </a:r>
            <a:r>
              <a:rPr lang="en-US" sz="1600" dirty="0" smtClean="0"/>
              <a:t> </a:t>
            </a:r>
            <a:r>
              <a:rPr lang="en-US" sz="1600" i="1" dirty="0" smtClean="0"/>
              <a:t>Jing</a:t>
            </a:r>
            <a:r>
              <a:rPr lang="en-US" sz="1600" dirty="0" smtClean="0"/>
              <a:t> </a:t>
            </a:r>
            <a:r>
              <a:rPr lang="en-US" sz="1600" i="1" dirty="0" smtClean="0"/>
              <a:t>Tian </a:t>
            </a:r>
            <a:r>
              <a:rPr lang="zh-CN" altLang="en-US" sz="1600" smtClean="0">
                <a:latin typeface="標楷體" pitchFamily="65" charset="-120"/>
                <a:ea typeface="標楷體" pitchFamily="65" charset="-120"/>
              </a:rPr>
              <a:t>红景天</a:t>
            </a:r>
            <a:r>
              <a:rPr lang="en-US" sz="1600" dirty="0" smtClean="0"/>
              <a:t> (Radix et Rhizoma Rhodiolae Crenulatae) 10g</a:t>
            </a:r>
          </a:p>
          <a:p>
            <a:endParaRPr lang="en-US" sz="16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Damp Heat Obstructing Lung Syndrome </a:t>
            </a:r>
            <a:r>
              <a:rPr lang="zh-CN" altLang="en-US" smtClean="0">
                <a:latin typeface="標楷體" pitchFamily="65" charset="-120"/>
                <a:ea typeface="標楷體" pitchFamily="65" charset="-120"/>
              </a:rPr>
              <a:t>濕熱壅肺証</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S/sx: dry cough, shortness of breath</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Damp Heat Obstructing Lung Syndrome</a:t>
            </a:r>
            <a:r>
              <a:rPr lang="zh-CN" altLang="en-US" smtClean="0">
                <a:latin typeface="標楷體" pitchFamily="65" charset="-120"/>
                <a:ea typeface="標楷體" pitchFamily="65" charset="-120"/>
              </a:rPr>
              <a:t>濕熱壅肺証</a:t>
            </a:r>
            <a:r>
              <a:rPr lang="en-US" dirty="0" smtClean="0"/>
              <a:t/>
            </a:r>
            <a:br>
              <a:rPr lang="en-US" dirty="0" smtClean="0"/>
            </a:br>
            <a:endParaRPr lang="en-US" dirty="0"/>
          </a:p>
        </p:txBody>
      </p:sp>
      <p:sp>
        <p:nvSpPr>
          <p:cNvPr id="3" name="Content Placeholder 2"/>
          <p:cNvSpPr>
            <a:spLocks noGrp="1"/>
          </p:cNvSpPr>
          <p:nvPr>
            <p:ph sz="half" idx="1"/>
          </p:nvPr>
        </p:nvSpPr>
        <p:spPr>
          <a:xfrm>
            <a:off x="152400" y="1676400"/>
            <a:ext cx="4572000" cy="4343400"/>
          </a:xfrm>
        </p:spPr>
        <p:txBody>
          <a:bodyPr/>
          <a:lstStyle/>
          <a:p>
            <a:r>
              <a:rPr lang="fr-FR" sz="1400" i="1" dirty="0" smtClean="0"/>
              <a:t>Sang</a:t>
            </a:r>
            <a:r>
              <a:rPr lang="fr-FR" sz="1400" dirty="0" smtClean="0"/>
              <a:t> </a:t>
            </a:r>
            <a:r>
              <a:rPr lang="fr-FR" sz="1400" i="1" dirty="0" smtClean="0"/>
              <a:t>Bai</a:t>
            </a:r>
            <a:r>
              <a:rPr lang="fr-FR" sz="1400" dirty="0" smtClean="0"/>
              <a:t> </a:t>
            </a:r>
            <a:r>
              <a:rPr lang="fr-FR" sz="1400" i="1" dirty="0" smtClean="0"/>
              <a:t>Pi</a:t>
            </a:r>
            <a:r>
              <a:rPr lang="fr-FR" sz="1400" dirty="0" smtClean="0"/>
              <a:t> </a:t>
            </a:r>
            <a:r>
              <a:rPr lang="zh-CN" altLang="en-US" sz="1400" smtClean="0">
                <a:latin typeface="標楷體" pitchFamily="65" charset="-120"/>
                <a:ea typeface="標楷體" pitchFamily="65" charset="-120"/>
              </a:rPr>
              <a:t>桑白皮</a:t>
            </a:r>
            <a:r>
              <a:rPr lang="fr-FR" sz="1400" dirty="0" smtClean="0"/>
              <a:t> (Cortex Mori)</a:t>
            </a:r>
            <a:r>
              <a:rPr lang="en-US" sz="1400" dirty="0" smtClean="0"/>
              <a:t> 15g</a:t>
            </a:r>
          </a:p>
          <a:p>
            <a:r>
              <a:rPr lang="en-US" sz="1400" i="1" dirty="0" smtClean="0"/>
              <a:t>Chuan</a:t>
            </a:r>
            <a:r>
              <a:rPr lang="en-US" sz="1400" dirty="0" smtClean="0"/>
              <a:t> </a:t>
            </a:r>
            <a:r>
              <a:rPr lang="en-US" sz="1400" i="1" dirty="0" smtClean="0"/>
              <a:t>Bei</a:t>
            </a:r>
            <a:r>
              <a:rPr lang="en-US" sz="1400" dirty="0" smtClean="0"/>
              <a:t> </a:t>
            </a:r>
            <a:r>
              <a:rPr lang="en-US" sz="1400" i="1" dirty="0" smtClean="0"/>
              <a:t>Mu</a:t>
            </a:r>
            <a:r>
              <a:rPr lang="en-US" sz="1400" dirty="0" smtClean="0"/>
              <a:t> </a:t>
            </a:r>
            <a:r>
              <a:rPr lang="zh-CN" altLang="en-US" sz="1400" smtClean="0">
                <a:latin typeface="標楷體" pitchFamily="65" charset="-120"/>
                <a:ea typeface="標楷體" pitchFamily="65" charset="-120"/>
              </a:rPr>
              <a:t>川贝</a:t>
            </a:r>
            <a:r>
              <a:rPr lang="en-US" sz="1400" dirty="0" smtClean="0">
                <a:latin typeface="標楷體" pitchFamily="65" charset="-120"/>
                <a:ea typeface="標楷體" pitchFamily="65" charset="-120"/>
              </a:rPr>
              <a:t> </a:t>
            </a:r>
            <a:r>
              <a:rPr lang="en-US" sz="1400" dirty="0" smtClean="0"/>
              <a:t>(Bulbus Fritillariae Cirrhosae) 10g</a:t>
            </a:r>
          </a:p>
          <a:p>
            <a:r>
              <a:rPr lang="en-US" sz="1400" i="1" dirty="0" smtClean="0"/>
              <a:t>Bai</a:t>
            </a:r>
            <a:r>
              <a:rPr lang="en-US" sz="1400" dirty="0" smtClean="0"/>
              <a:t> </a:t>
            </a:r>
            <a:r>
              <a:rPr lang="en-US" sz="1400" i="1" dirty="0" smtClean="0"/>
              <a:t>Bu</a:t>
            </a:r>
            <a:r>
              <a:rPr lang="en-US" sz="1400" dirty="0" smtClean="0"/>
              <a:t> </a:t>
            </a:r>
            <a:r>
              <a:rPr lang="zh-CN" altLang="en-US" sz="1400" smtClean="0">
                <a:latin typeface="標楷體" pitchFamily="65" charset="-120"/>
                <a:ea typeface="標楷體" pitchFamily="65" charset="-120"/>
              </a:rPr>
              <a:t>百部</a:t>
            </a:r>
            <a:r>
              <a:rPr lang="en-US" sz="1400" dirty="0" smtClean="0"/>
              <a:t> (Radix Stemonae) 10g</a:t>
            </a:r>
          </a:p>
          <a:p>
            <a:r>
              <a:rPr lang="en-US" sz="1400" i="1" dirty="0" smtClean="0"/>
              <a:t>Yu</a:t>
            </a:r>
            <a:r>
              <a:rPr lang="en-US" sz="1400" dirty="0" smtClean="0"/>
              <a:t> </a:t>
            </a:r>
            <a:r>
              <a:rPr lang="en-US" sz="1400" i="1" dirty="0" smtClean="0"/>
              <a:t>Xing</a:t>
            </a:r>
            <a:r>
              <a:rPr lang="en-US" sz="1400" dirty="0" smtClean="0"/>
              <a:t> </a:t>
            </a:r>
            <a:r>
              <a:rPr lang="en-US" sz="1400" i="1" dirty="0" smtClean="0"/>
              <a:t>Cao </a:t>
            </a:r>
            <a:r>
              <a:rPr lang="zh-CN" altLang="en-US" sz="1400" smtClean="0">
                <a:latin typeface="標楷體" pitchFamily="65" charset="-120"/>
                <a:ea typeface="標楷體" pitchFamily="65" charset="-120"/>
              </a:rPr>
              <a:t>鱼腥草</a:t>
            </a:r>
            <a:r>
              <a:rPr lang="zh-CN" altLang="en-US" sz="1400" smtClean="0"/>
              <a:t> </a:t>
            </a:r>
            <a:r>
              <a:rPr lang="en-US" sz="1400" dirty="0" smtClean="0"/>
              <a:t>(Herba Houttuyniae) 30g</a:t>
            </a:r>
          </a:p>
          <a:p>
            <a:r>
              <a:rPr lang="en-US" sz="1400" i="1" dirty="0" smtClean="0"/>
              <a:t>Lian</a:t>
            </a:r>
            <a:r>
              <a:rPr lang="en-US" sz="1400" dirty="0" smtClean="0"/>
              <a:t> </a:t>
            </a:r>
            <a:r>
              <a:rPr lang="en-US" sz="1400" i="1" dirty="0" smtClean="0"/>
              <a:t>Qiao</a:t>
            </a:r>
            <a:r>
              <a:rPr lang="en-US" sz="1400" dirty="0" smtClean="0"/>
              <a:t> </a:t>
            </a:r>
            <a:r>
              <a:rPr lang="zh-CN" altLang="en-US" sz="1400" smtClean="0">
                <a:latin typeface="標楷體" pitchFamily="65" charset="-120"/>
                <a:ea typeface="標楷體" pitchFamily="65" charset="-120"/>
              </a:rPr>
              <a:t>连翘</a:t>
            </a:r>
            <a:r>
              <a:rPr lang="en-US" sz="1400" dirty="0" smtClean="0"/>
              <a:t> (Fructus Forsythiae) 15g</a:t>
            </a:r>
          </a:p>
          <a:p>
            <a:r>
              <a:rPr lang="en-US" sz="1400" i="1" dirty="0" smtClean="0"/>
              <a:t>Bai</a:t>
            </a:r>
            <a:r>
              <a:rPr lang="en-US" sz="1400" dirty="0" smtClean="0"/>
              <a:t> </a:t>
            </a:r>
            <a:r>
              <a:rPr lang="en-US" sz="1400" i="1" dirty="0" smtClean="0"/>
              <a:t>Jiang</a:t>
            </a:r>
            <a:r>
              <a:rPr lang="en-US" sz="1400" dirty="0" smtClean="0"/>
              <a:t> </a:t>
            </a:r>
            <a:r>
              <a:rPr lang="en-US" sz="1400" i="1" dirty="0" smtClean="0"/>
              <a:t>Cao</a:t>
            </a:r>
            <a:r>
              <a:rPr lang="en-US" sz="1400" dirty="0" smtClean="0"/>
              <a:t> </a:t>
            </a:r>
            <a:r>
              <a:rPr lang="zh-CN" altLang="en-US" sz="1400" smtClean="0">
                <a:latin typeface="標楷體" pitchFamily="65" charset="-120"/>
                <a:ea typeface="標楷體" pitchFamily="65" charset="-120"/>
              </a:rPr>
              <a:t>败酱草</a:t>
            </a:r>
            <a:r>
              <a:rPr lang="en-US" sz="1400" dirty="0" smtClean="0"/>
              <a:t> (Herba cum Radice Patriniae) 15g</a:t>
            </a:r>
          </a:p>
          <a:p>
            <a:r>
              <a:rPr lang="fr-FR" sz="1400" i="1" dirty="0" smtClean="0"/>
              <a:t>Yi</a:t>
            </a:r>
            <a:r>
              <a:rPr lang="fr-FR" sz="1400" dirty="0" smtClean="0"/>
              <a:t> </a:t>
            </a:r>
            <a:r>
              <a:rPr lang="fr-FR" sz="1400" i="1" dirty="0" smtClean="0"/>
              <a:t>Yi</a:t>
            </a:r>
            <a:r>
              <a:rPr lang="fr-FR" sz="1400" dirty="0" smtClean="0"/>
              <a:t> </a:t>
            </a:r>
            <a:r>
              <a:rPr lang="fr-FR" sz="1400" i="1" dirty="0" smtClean="0"/>
              <a:t>Ren</a:t>
            </a:r>
            <a:r>
              <a:rPr lang="fr-FR" sz="1400" dirty="0" smtClean="0"/>
              <a:t> </a:t>
            </a:r>
            <a:r>
              <a:rPr lang="zh-CN" altLang="en-US" sz="1400" smtClean="0">
                <a:latin typeface="標楷體" pitchFamily="65" charset="-120"/>
                <a:ea typeface="標楷體" pitchFamily="65" charset="-120"/>
              </a:rPr>
              <a:t>薏苡仁</a:t>
            </a:r>
            <a:r>
              <a:rPr lang="fr-FR" sz="1400" dirty="0" smtClean="0"/>
              <a:t> (Semen Coicis)</a:t>
            </a:r>
            <a:r>
              <a:rPr lang="en-US" sz="1400" dirty="0" smtClean="0"/>
              <a:t> 15g</a:t>
            </a:r>
          </a:p>
          <a:p>
            <a:r>
              <a:rPr lang="en-US" sz="1400" i="1" dirty="0" smtClean="0"/>
              <a:t>Mai</a:t>
            </a:r>
            <a:r>
              <a:rPr lang="en-US" sz="1400" dirty="0" smtClean="0"/>
              <a:t> </a:t>
            </a:r>
            <a:r>
              <a:rPr lang="en-US" sz="1400" i="1" dirty="0" smtClean="0"/>
              <a:t>Dong</a:t>
            </a:r>
            <a:r>
              <a:rPr lang="en-US" sz="1400" dirty="0" smtClean="0"/>
              <a:t> </a:t>
            </a:r>
            <a:r>
              <a:rPr lang="zh-CN" altLang="en-US" sz="1400" smtClean="0">
                <a:latin typeface="標楷體" pitchFamily="65" charset="-120"/>
                <a:ea typeface="標楷體" pitchFamily="65" charset="-120"/>
              </a:rPr>
              <a:t>麦冬</a:t>
            </a:r>
            <a:r>
              <a:rPr lang="en-US" sz="1400" dirty="0" smtClean="0"/>
              <a:t> (Radix Ophiopogonis) 15g</a:t>
            </a:r>
          </a:p>
          <a:p>
            <a:r>
              <a:rPr lang="en-US" sz="1400" i="1" dirty="0" smtClean="0"/>
              <a:t>Lu</a:t>
            </a:r>
            <a:r>
              <a:rPr lang="en-US" sz="1400" dirty="0" smtClean="0"/>
              <a:t> </a:t>
            </a:r>
            <a:r>
              <a:rPr lang="en-US" sz="1400" i="1" dirty="0" smtClean="0"/>
              <a:t>Gen</a:t>
            </a:r>
            <a:r>
              <a:rPr lang="en-US" sz="1400" dirty="0" smtClean="0"/>
              <a:t> </a:t>
            </a:r>
            <a:r>
              <a:rPr lang="zh-CN" altLang="en-US" sz="1400" smtClean="0">
                <a:latin typeface="標楷體" pitchFamily="65" charset="-120"/>
                <a:ea typeface="標楷體" pitchFamily="65" charset="-120"/>
              </a:rPr>
              <a:t>芦根</a:t>
            </a:r>
            <a:r>
              <a:rPr lang="en-US" sz="1400" dirty="0" smtClean="0"/>
              <a:t> (Rhizoma Phragmitis) 25g</a:t>
            </a:r>
          </a:p>
          <a:p>
            <a:r>
              <a:rPr lang="en-US" sz="1400" i="1" dirty="0" smtClean="0"/>
              <a:t>Dong</a:t>
            </a:r>
            <a:r>
              <a:rPr lang="en-US" sz="1400" dirty="0" smtClean="0"/>
              <a:t> </a:t>
            </a:r>
            <a:r>
              <a:rPr lang="en-US" sz="1400" i="1" dirty="0" smtClean="0"/>
              <a:t>Gua</a:t>
            </a:r>
            <a:r>
              <a:rPr lang="en-US" sz="1400" dirty="0" smtClean="0"/>
              <a:t> </a:t>
            </a:r>
            <a:r>
              <a:rPr lang="en-US" sz="1400" i="1" dirty="0" smtClean="0"/>
              <a:t>Zi</a:t>
            </a:r>
            <a:r>
              <a:rPr lang="en-US" sz="1400" dirty="0" smtClean="0"/>
              <a:t> </a:t>
            </a:r>
            <a:r>
              <a:rPr lang="zh-CN" altLang="en-US" sz="1400" smtClean="0">
                <a:latin typeface="標楷體" pitchFamily="65" charset="-120"/>
                <a:ea typeface="標楷體" pitchFamily="65" charset="-120"/>
              </a:rPr>
              <a:t>冬瓜仁</a:t>
            </a:r>
            <a:r>
              <a:rPr lang="en-US" sz="1400" dirty="0" smtClean="0"/>
              <a:t> (Semen Benincasae) 10g</a:t>
            </a:r>
          </a:p>
          <a:p>
            <a:r>
              <a:rPr lang="en-US" sz="1400" i="1" dirty="0" smtClean="0"/>
              <a:t>Jie</a:t>
            </a:r>
            <a:r>
              <a:rPr lang="en-US" sz="1400" dirty="0" smtClean="0"/>
              <a:t> </a:t>
            </a:r>
            <a:r>
              <a:rPr lang="en-US" sz="1400" i="1" dirty="0" smtClean="0"/>
              <a:t>Geng</a:t>
            </a:r>
            <a:r>
              <a:rPr lang="en-US" sz="1400" dirty="0" smtClean="0"/>
              <a:t> </a:t>
            </a:r>
            <a:r>
              <a:rPr lang="zh-CN" altLang="en-US" sz="1400" smtClean="0">
                <a:latin typeface="標楷體" pitchFamily="65" charset="-120"/>
                <a:ea typeface="標楷體" pitchFamily="65" charset="-120"/>
              </a:rPr>
              <a:t>桔梗</a:t>
            </a:r>
            <a:r>
              <a:rPr lang="en-US" sz="1400" dirty="0" smtClean="0"/>
              <a:t> (Radix Platycodonis) 10g</a:t>
            </a:r>
          </a:p>
          <a:p>
            <a:r>
              <a:rPr lang="en-US" sz="1400" i="1" dirty="0" smtClean="0"/>
              <a:t>Ku</a:t>
            </a:r>
            <a:r>
              <a:rPr lang="en-US" sz="1400" dirty="0" smtClean="0"/>
              <a:t> </a:t>
            </a:r>
            <a:r>
              <a:rPr lang="en-US" sz="1400" i="1" dirty="0" smtClean="0"/>
              <a:t>Xing</a:t>
            </a:r>
            <a:r>
              <a:rPr lang="en-US" sz="1400" dirty="0" smtClean="0"/>
              <a:t> </a:t>
            </a:r>
            <a:r>
              <a:rPr lang="en-US" sz="1400" i="1" dirty="0" smtClean="0"/>
              <a:t>Ren</a:t>
            </a:r>
            <a:r>
              <a:rPr lang="en-US" sz="1400" dirty="0" smtClean="0"/>
              <a:t> </a:t>
            </a:r>
            <a:r>
              <a:rPr lang="zh-CN" altLang="en-US" sz="1400" smtClean="0">
                <a:latin typeface="標楷體" pitchFamily="65" charset="-120"/>
                <a:ea typeface="標楷體" pitchFamily="65" charset="-120"/>
              </a:rPr>
              <a:t>苦杏仁</a:t>
            </a:r>
            <a:r>
              <a:rPr lang="en-US" sz="1400" dirty="0" smtClean="0"/>
              <a:t> (Semen Armeniacae Amarum) 10g</a:t>
            </a:r>
          </a:p>
        </p:txBody>
      </p:sp>
      <p:sp>
        <p:nvSpPr>
          <p:cNvPr id="4" name="Content Placeholder 3"/>
          <p:cNvSpPr>
            <a:spLocks noGrp="1"/>
          </p:cNvSpPr>
          <p:nvPr>
            <p:ph sz="half" idx="2"/>
          </p:nvPr>
        </p:nvSpPr>
        <p:spPr>
          <a:xfrm>
            <a:off x="4724400" y="1676400"/>
            <a:ext cx="4267200" cy="4343400"/>
          </a:xfrm>
        </p:spPr>
        <p:txBody>
          <a:bodyPr/>
          <a:lstStyle/>
          <a:p>
            <a:r>
              <a:rPr lang="en-US" sz="1400" i="1" dirty="0" smtClean="0"/>
              <a:t>Chai</a:t>
            </a:r>
            <a:r>
              <a:rPr lang="en-US" sz="1400" dirty="0" smtClean="0"/>
              <a:t> </a:t>
            </a:r>
            <a:r>
              <a:rPr lang="en-US" sz="1400" i="1" dirty="0" smtClean="0"/>
              <a:t>Hu</a:t>
            </a:r>
            <a:r>
              <a:rPr lang="en-US" sz="1400" dirty="0" smtClean="0"/>
              <a:t> </a:t>
            </a:r>
            <a:r>
              <a:rPr lang="zh-CN" altLang="en-US" sz="1400" smtClean="0">
                <a:latin typeface="標楷體" pitchFamily="65" charset="-120"/>
                <a:ea typeface="標楷體" pitchFamily="65" charset="-120"/>
              </a:rPr>
              <a:t>柴胡</a:t>
            </a:r>
            <a:r>
              <a:rPr lang="en-US" sz="1400" dirty="0" smtClean="0">
                <a:latin typeface="標楷體" pitchFamily="65" charset="-120"/>
                <a:ea typeface="標楷體" pitchFamily="65" charset="-120"/>
              </a:rPr>
              <a:t> </a:t>
            </a:r>
            <a:r>
              <a:rPr lang="en-US" sz="1400" dirty="0" smtClean="0"/>
              <a:t>(Radix Bupleuri) 10g</a:t>
            </a:r>
          </a:p>
          <a:p>
            <a:r>
              <a:rPr lang="en-US" sz="1400" i="1" dirty="0" smtClean="0"/>
              <a:t>Huang</a:t>
            </a:r>
            <a:r>
              <a:rPr lang="en-US" sz="1400" dirty="0" smtClean="0"/>
              <a:t> </a:t>
            </a:r>
            <a:r>
              <a:rPr lang="en-US" sz="1400" i="1" dirty="0" smtClean="0"/>
              <a:t>Qin</a:t>
            </a:r>
            <a:r>
              <a:rPr lang="en-US" sz="1400" dirty="0" smtClean="0"/>
              <a:t> </a:t>
            </a:r>
            <a:r>
              <a:rPr lang="zh-CN" altLang="en-US" sz="1400" smtClean="0">
                <a:latin typeface="標楷體" pitchFamily="65" charset="-120"/>
                <a:ea typeface="標楷體" pitchFamily="65" charset="-120"/>
              </a:rPr>
              <a:t>黄芩</a:t>
            </a:r>
            <a:r>
              <a:rPr lang="en-US" sz="1400" dirty="0" smtClean="0"/>
              <a:t> (Radix Scutellariae) 15g</a:t>
            </a:r>
          </a:p>
          <a:p>
            <a:r>
              <a:rPr lang="fr-FR" sz="1400" i="1" dirty="0" smtClean="0"/>
              <a:t>Hou</a:t>
            </a:r>
            <a:r>
              <a:rPr lang="fr-FR" sz="1400" dirty="0" smtClean="0"/>
              <a:t> </a:t>
            </a:r>
            <a:r>
              <a:rPr lang="fr-FR" sz="1400" i="1" dirty="0" smtClean="0"/>
              <a:t>Po</a:t>
            </a:r>
            <a:r>
              <a:rPr lang="fr-FR" sz="1400" dirty="0" smtClean="0"/>
              <a:t> </a:t>
            </a:r>
            <a:r>
              <a:rPr lang="zh-CN" altLang="en-US" sz="1400" smtClean="0">
                <a:latin typeface="標楷體" pitchFamily="65" charset="-120"/>
                <a:ea typeface="標楷體" pitchFamily="65" charset="-120"/>
              </a:rPr>
              <a:t>厚朴</a:t>
            </a:r>
            <a:r>
              <a:rPr lang="fr-FR" sz="1400" dirty="0" smtClean="0"/>
              <a:t> (Cortex Magnoliae Officinalis)</a:t>
            </a:r>
            <a:r>
              <a:rPr lang="en-US" sz="1400" dirty="0" smtClean="0"/>
              <a:t> 10g</a:t>
            </a:r>
          </a:p>
          <a:p>
            <a:r>
              <a:rPr lang="en-US" sz="1400" i="1" dirty="0" smtClean="0"/>
              <a:t>Hong</a:t>
            </a:r>
            <a:r>
              <a:rPr lang="en-US" sz="1400" dirty="0" smtClean="0"/>
              <a:t> </a:t>
            </a:r>
            <a:r>
              <a:rPr lang="en-US" sz="1400" i="1" dirty="0" smtClean="0"/>
              <a:t>Jing</a:t>
            </a:r>
            <a:r>
              <a:rPr lang="en-US" sz="1400" dirty="0" smtClean="0"/>
              <a:t> </a:t>
            </a:r>
            <a:r>
              <a:rPr lang="en-US" sz="1400" i="1" dirty="0" smtClean="0"/>
              <a:t>Tian</a:t>
            </a:r>
            <a:r>
              <a:rPr lang="en-US" sz="1400" dirty="0" smtClean="0"/>
              <a:t> </a:t>
            </a:r>
            <a:r>
              <a:rPr lang="zh-CN" altLang="en-US" sz="1400" smtClean="0">
                <a:latin typeface="標楷體" pitchFamily="65" charset="-120"/>
                <a:ea typeface="標楷體" pitchFamily="65" charset="-120"/>
              </a:rPr>
              <a:t>红景天</a:t>
            </a:r>
            <a:r>
              <a:rPr lang="en-US" sz="1400" dirty="0" smtClean="0"/>
              <a:t> (Radix et Rhizoma Rhodiolae Crenulatae) 15g</a:t>
            </a:r>
          </a:p>
          <a:p>
            <a:r>
              <a:rPr lang="en-US" sz="1400" i="1" dirty="0" smtClean="0"/>
              <a:t>Sheng</a:t>
            </a:r>
            <a:r>
              <a:rPr lang="en-US" sz="1400" dirty="0" smtClean="0"/>
              <a:t> </a:t>
            </a:r>
            <a:r>
              <a:rPr lang="en-US" sz="1400" i="1" dirty="0" smtClean="0"/>
              <a:t>Ma</a:t>
            </a:r>
            <a:r>
              <a:rPr lang="en-US" sz="1400" dirty="0" smtClean="0"/>
              <a:t> </a:t>
            </a:r>
            <a:r>
              <a:rPr lang="zh-CN" altLang="en-US" sz="1400" smtClean="0">
                <a:latin typeface="標楷體" pitchFamily="65" charset="-120"/>
                <a:ea typeface="標楷體" pitchFamily="65" charset="-120"/>
              </a:rPr>
              <a:t>升麻</a:t>
            </a:r>
            <a:r>
              <a:rPr lang="zh-CN" altLang="en-US" sz="1400" smtClean="0"/>
              <a:t> </a:t>
            </a:r>
            <a:r>
              <a:rPr lang="en-US" sz="1400" dirty="0" smtClean="0"/>
              <a:t> (Rhizoma Cimicifugae) 30g</a:t>
            </a:r>
          </a:p>
          <a:p>
            <a:r>
              <a:rPr lang="fr-FR" sz="1400" i="1" dirty="0" smtClean="0"/>
              <a:t>Dang</a:t>
            </a:r>
            <a:r>
              <a:rPr lang="fr-FR" sz="1400" dirty="0" smtClean="0"/>
              <a:t> </a:t>
            </a:r>
            <a:r>
              <a:rPr lang="fr-FR" sz="1400" i="1" dirty="0" smtClean="0"/>
              <a:t>Gui</a:t>
            </a:r>
            <a:r>
              <a:rPr lang="fr-FR" sz="1400" dirty="0" smtClean="0"/>
              <a:t> </a:t>
            </a:r>
            <a:r>
              <a:rPr lang="zh-CN" altLang="en-US" sz="1400" smtClean="0">
                <a:latin typeface="標楷體" pitchFamily="65" charset="-120"/>
                <a:ea typeface="標楷體" pitchFamily="65" charset="-120"/>
              </a:rPr>
              <a:t>当归</a:t>
            </a:r>
            <a:r>
              <a:rPr lang="zh-CN" altLang="en-US" sz="1400" smtClean="0"/>
              <a:t> </a:t>
            </a:r>
            <a:r>
              <a:rPr lang="fr-FR" sz="1400" dirty="0" smtClean="0"/>
              <a:t> (Radix Angelicae Sinensis)</a:t>
            </a:r>
            <a:r>
              <a:rPr lang="en-US" sz="1400" dirty="0" smtClean="0"/>
              <a:t> 25g</a:t>
            </a:r>
          </a:p>
          <a:p>
            <a:r>
              <a:rPr lang="en-US" sz="1400" i="1" dirty="0" smtClean="0"/>
              <a:t>Bing</a:t>
            </a:r>
            <a:r>
              <a:rPr lang="en-US" sz="1400" dirty="0" smtClean="0"/>
              <a:t> </a:t>
            </a:r>
            <a:r>
              <a:rPr lang="en-US" sz="1400" i="1" dirty="0" smtClean="0"/>
              <a:t>Lang</a:t>
            </a:r>
            <a:r>
              <a:rPr lang="en-US" sz="1400" dirty="0" smtClean="0"/>
              <a:t> </a:t>
            </a:r>
            <a:r>
              <a:rPr lang="zh-CN" altLang="en-US" sz="1400" smtClean="0">
                <a:latin typeface="標楷體" pitchFamily="65" charset="-120"/>
                <a:ea typeface="標楷體" pitchFamily="65" charset="-120"/>
              </a:rPr>
              <a:t>槟榔</a:t>
            </a:r>
            <a:r>
              <a:rPr lang="en-US" sz="1400" dirty="0" smtClean="0"/>
              <a:t> (Semen Arecae) 10g</a:t>
            </a:r>
          </a:p>
          <a:p>
            <a:r>
              <a:rPr lang="en-US" sz="1400" i="1" dirty="0" smtClean="0"/>
              <a:t>Cao</a:t>
            </a:r>
            <a:r>
              <a:rPr lang="en-US" sz="1400" dirty="0" smtClean="0"/>
              <a:t> </a:t>
            </a:r>
            <a:r>
              <a:rPr lang="en-US" sz="1400" i="1" dirty="0" smtClean="0"/>
              <a:t>Guo</a:t>
            </a:r>
            <a:r>
              <a:rPr lang="en-US" sz="1400" dirty="0" smtClean="0"/>
              <a:t> </a:t>
            </a:r>
            <a:r>
              <a:rPr lang="zh-CN" altLang="en-US" sz="1400" smtClean="0">
                <a:latin typeface="標楷體" pitchFamily="65" charset="-120"/>
                <a:ea typeface="標楷體" pitchFamily="65" charset="-120"/>
              </a:rPr>
              <a:t>草果</a:t>
            </a:r>
            <a:r>
              <a:rPr lang="en-US" sz="1400" dirty="0" smtClean="0">
                <a:latin typeface="標楷體" pitchFamily="65" charset="-120"/>
                <a:ea typeface="標楷體" pitchFamily="65" charset="-120"/>
              </a:rPr>
              <a:t> </a:t>
            </a:r>
            <a:r>
              <a:rPr lang="en-US" sz="1400" dirty="0" smtClean="0"/>
              <a:t>(Fructus Tsaoko) 6g</a:t>
            </a:r>
          </a:p>
          <a:p>
            <a:r>
              <a:rPr lang="en-US" sz="1400" i="1" dirty="0" smtClean="0"/>
              <a:t>Zhi</a:t>
            </a:r>
            <a:r>
              <a:rPr lang="en-US" sz="1400" dirty="0" smtClean="0"/>
              <a:t> </a:t>
            </a:r>
            <a:r>
              <a:rPr lang="en-US" sz="1400" i="1" dirty="0" smtClean="0"/>
              <a:t>Mu</a:t>
            </a:r>
            <a:r>
              <a:rPr lang="en-US" sz="1400" dirty="0" smtClean="0"/>
              <a:t> </a:t>
            </a:r>
            <a:r>
              <a:rPr lang="zh-CN" altLang="en-US" sz="1400" smtClean="0">
                <a:latin typeface="標楷體" pitchFamily="65" charset="-120"/>
                <a:ea typeface="標楷體" pitchFamily="65" charset="-120"/>
              </a:rPr>
              <a:t>知母</a:t>
            </a:r>
            <a:r>
              <a:rPr lang="en-US" sz="1400" dirty="0" smtClean="0"/>
              <a:t> (Rhizoma Anemarrhenae) 10g</a:t>
            </a:r>
          </a:p>
          <a:p>
            <a:r>
              <a:rPr lang="en-US" sz="1400" i="1" dirty="0" smtClean="0"/>
              <a:t>Bai</a:t>
            </a:r>
            <a:r>
              <a:rPr lang="en-US" sz="1400" dirty="0" smtClean="0"/>
              <a:t> </a:t>
            </a:r>
            <a:r>
              <a:rPr lang="en-US" sz="1400" i="1" dirty="0" smtClean="0"/>
              <a:t>Shao</a:t>
            </a:r>
            <a:r>
              <a:rPr lang="en-US" sz="1400" dirty="0" smtClean="0"/>
              <a:t> </a:t>
            </a:r>
            <a:r>
              <a:rPr lang="zh-CN" altLang="en-US" sz="1400" smtClean="0">
                <a:latin typeface="標楷體" pitchFamily="65" charset="-120"/>
                <a:ea typeface="標楷體" pitchFamily="65" charset="-120"/>
              </a:rPr>
              <a:t>芍药</a:t>
            </a:r>
            <a:r>
              <a:rPr lang="en-US" sz="1400" dirty="0" smtClean="0"/>
              <a:t> (Radix Paeoniae Alba) 10g</a:t>
            </a:r>
          </a:p>
          <a:p>
            <a:r>
              <a:rPr lang="en-US" sz="1400" i="1" dirty="0" smtClean="0"/>
              <a:t>Chao San Xian </a:t>
            </a:r>
            <a:r>
              <a:rPr lang="zh-CN" altLang="en-US" sz="1400" smtClean="0">
                <a:latin typeface="標楷體" pitchFamily="65" charset="-120"/>
                <a:ea typeface="標楷體" pitchFamily="65" charset="-120"/>
              </a:rPr>
              <a:t>炒三仙</a:t>
            </a:r>
            <a:r>
              <a:rPr lang="en-US" sz="1400" dirty="0" smtClean="0"/>
              <a:t>: </a:t>
            </a:r>
            <a:r>
              <a:rPr lang="en-US" sz="1400" i="1" dirty="0" smtClean="0"/>
              <a:t>Shen Qu</a:t>
            </a:r>
            <a:r>
              <a:rPr lang="en-US" sz="1400" dirty="0" smtClean="0"/>
              <a:t> (Massa Medicata Fermentata), </a:t>
            </a:r>
            <a:r>
              <a:rPr lang="en-US" sz="1400" i="1" dirty="0" smtClean="0"/>
              <a:t>Shan Zha</a:t>
            </a:r>
            <a:r>
              <a:rPr lang="en-US" sz="1400" dirty="0" smtClean="0"/>
              <a:t> (Fructus Crataegi)  and </a:t>
            </a:r>
            <a:r>
              <a:rPr lang="en-US" sz="1400" i="1" dirty="0" smtClean="0"/>
              <a:t>Mai Ya</a:t>
            </a:r>
            <a:r>
              <a:rPr lang="en-US" sz="1400" dirty="0" smtClean="0"/>
              <a:t> (Fructus Hordei Germinatus), blend &amp; dry-fry together 20g</a:t>
            </a:r>
          </a:p>
          <a:p>
            <a:endParaRPr lang="en-US" sz="1400" dirty="0" smtClean="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Pathophysiology</a:t>
            </a:r>
            <a:endParaRPr lang="en-US" dirty="0"/>
          </a:p>
        </p:txBody>
      </p:sp>
      <p:sp>
        <p:nvSpPr>
          <p:cNvPr id="3" name="Content Placeholder 2"/>
          <p:cNvSpPr>
            <a:spLocks noGrp="1"/>
          </p:cNvSpPr>
          <p:nvPr>
            <p:ph idx="1"/>
          </p:nvPr>
        </p:nvSpPr>
        <p:spPr>
          <a:xfrm>
            <a:off x="609600" y="1676400"/>
            <a:ext cx="8229600" cy="4343400"/>
          </a:xfrm>
        </p:spPr>
        <p:txBody>
          <a:bodyPr/>
          <a:lstStyle/>
          <a:p>
            <a:r>
              <a:rPr lang="en-US" dirty="0" smtClean="0"/>
              <a:t>In addition to hyper-inflammatory injury, the lung suffers physical injuries (diffuse alveolar damage, including hyaline membranes) and physiological compromises (wheezing, shortness of breath, etc).</a:t>
            </a:r>
          </a:p>
          <a:p>
            <a:endParaRPr lang="en-US" sz="1000" dirty="0" smtClean="0"/>
          </a:p>
          <a:p>
            <a:endParaRPr lang="en-US" sz="1000" dirty="0" smtClean="0"/>
          </a:p>
          <a:p>
            <a:endParaRPr lang="en-US" sz="1000" dirty="0" smtClean="0"/>
          </a:p>
          <a:p>
            <a:endParaRPr lang="en-US" sz="1000" dirty="0" smtClean="0"/>
          </a:p>
          <a:p>
            <a:r>
              <a:rPr lang="en-US" sz="1000" dirty="0" smtClean="0"/>
              <a:t>Xu Z, et al. Pathological findings of COVID-19 associated with acute respiratory distress syndrome. </a:t>
            </a:r>
            <a:r>
              <a:rPr lang="en-US" sz="1000" dirty="0" smtClean="0">
                <a:hlinkClick r:id="rId2"/>
              </a:rPr>
              <a:t>https://www.thelancet.com/action/showPdf?pii=S2213-2600%2820%2930076-X</a:t>
            </a:r>
            <a:endParaRPr lang="en-US" sz="1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Epidemic Toxins Blocking the Lung</a:t>
            </a:r>
            <a:br>
              <a:rPr lang="en-US" dirty="0" smtClean="0"/>
            </a:br>
            <a:r>
              <a:rPr lang="zh-CN" altLang="en-US" smtClean="0">
                <a:latin typeface="標楷體" pitchFamily="65" charset="-120"/>
                <a:ea typeface="標楷體" pitchFamily="65" charset="-120"/>
              </a:rPr>
              <a:t>疫毒闭肺证</a:t>
            </a:r>
            <a:r>
              <a:rPr lang="en-US" altLang="en-US" b="1" dirty="0" smtClean="0">
                <a:latin typeface="標楷體" pitchFamily="65" charset="-120"/>
                <a:ea typeface="標楷體" pitchFamily="65" charset="-120"/>
              </a:rPr>
              <a:t/>
            </a:r>
            <a:br>
              <a:rPr lang="en-US" altLang="en-US" b="1" dirty="0" smtClean="0">
                <a:latin typeface="標楷體" pitchFamily="65" charset="-120"/>
                <a:ea typeface="標楷體" pitchFamily="65" charset="-120"/>
              </a:rPr>
            </a:br>
            <a:endParaRPr lang="en-US" altLang="en-US" b="1" dirty="0" smtClean="0">
              <a:latin typeface="標楷體" pitchFamily="65" charset="-120"/>
              <a:ea typeface="標楷體" pitchFamily="65" charset="-120"/>
            </a:endParaRPr>
          </a:p>
        </p:txBody>
      </p:sp>
      <p:sp>
        <p:nvSpPr>
          <p:cNvPr id="3" name="Content Placeholder 2"/>
          <p:cNvSpPr>
            <a:spLocks noGrp="1"/>
          </p:cNvSpPr>
          <p:nvPr>
            <p:ph idx="1"/>
          </p:nvPr>
        </p:nvSpPr>
        <p:spPr/>
        <p:txBody>
          <a:bodyPr/>
          <a:lstStyle/>
          <a:p>
            <a:r>
              <a:rPr lang="en-US" dirty="0" smtClean="0"/>
              <a:t>S/sx: fever, severe breathing difficulties, wheezing, severe hypoxemia, dark red tongue, thick tongue coating</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Epidemic Toxins Blocking the Lung</a:t>
            </a:r>
            <a:br>
              <a:rPr lang="en-US" dirty="0" smtClean="0"/>
            </a:br>
            <a:r>
              <a:rPr lang="zh-CN" altLang="en-US" smtClean="0">
                <a:latin typeface="標楷體" pitchFamily="65" charset="-120"/>
                <a:ea typeface="標楷體" pitchFamily="65" charset="-120"/>
              </a:rPr>
              <a:t>疫毒闭肺证</a:t>
            </a:r>
            <a:r>
              <a:rPr lang="en-US" altLang="en-US" dirty="0" smtClean="0">
                <a:latin typeface="標楷體" pitchFamily="65" charset="-120"/>
                <a:ea typeface="標楷體" pitchFamily="65" charset="-120"/>
              </a:rPr>
              <a:t/>
            </a:r>
            <a:br>
              <a:rPr lang="en-US" altLang="en-US" dirty="0" smtClean="0">
                <a:latin typeface="標楷體" pitchFamily="65" charset="-120"/>
                <a:ea typeface="標楷體" pitchFamily="65" charset="-120"/>
              </a:rPr>
            </a:br>
            <a:endParaRPr lang="en-US" altLang="en-US" dirty="0" smtClean="0">
              <a:latin typeface="標楷體" pitchFamily="65" charset="-120"/>
              <a:ea typeface="標楷體" pitchFamily="65" charset="-120"/>
            </a:endParaRPr>
          </a:p>
        </p:txBody>
      </p:sp>
      <p:sp>
        <p:nvSpPr>
          <p:cNvPr id="3" name="Content Placeholder 2"/>
          <p:cNvSpPr>
            <a:spLocks noGrp="1"/>
          </p:cNvSpPr>
          <p:nvPr>
            <p:ph sz="half" idx="1"/>
          </p:nvPr>
        </p:nvSpPr>
        <p:spPr>
          <a:xfrm>
            <a:off x="152400" y="1676400"/>
            <a:ext cx="4419600" cy="4343400"/>
          </a:xfrm>
        </p:spPr>
        <p:txBody>
          <a:bodyPr/>
          <a:lstStyle/>
          <a:p>
            <a:r>
              <a:rPr lang="fr-FR" sz="1600" i="1" dirty="0" smtClean="0"/>
              <a:t>Ting</a:t>
            </a:r>
            <a:r>
              <a:rPr lang="fr-FR" sz="1600" dirty="0" smtClean="0"/>
              <a:t> </a:t>
            </a:r>
            <a:r>
              <a:rPr lang="fr-FR" sz="1600" i="1" dirty="0" smtClean="0"/>
              <a:t>Li</a:t>
            </a:r>
            <a:r>
              <a:rPr lang="fr-FR" sz="1600" dirty="0" smtClean="0"/>
              <a:t> </a:t>
            </a:r>
            <a:r>
              <a:rPr lang="fr-FR" sz="1600" i="1" dirty="0" smtClean="0"/>
              <a:t>Zi </a:t>
            </a:r>
            <a:r>
              <a:rPr lang="zh-CN" altLang="en-US" sz="1600" smtClean="0">
                <a:latin typeface="標楷體" pitchFamily="65" charset="-120"/>
                <a:ea typeface="標楷體" pitchFamily="65" charset="-120"/>
              </a:rPr>
              <a:t>葶苈子</a:t>
            </a:r>
            <a:r>
              <a:rPr lang="fr-FR" sz="1600" dirty="0" smtClean="0">
                <a:latin typeface="標楷體" pitchFamily="65" charset="-120"/>
                <a:ea typeface="標楷體" pitchFamily="65" charset="-120"/>
              </a:rPr>
              <a:t> </a:t>
            </a:r>
            <a:r>
              <a:rPr lang="fr-FR" sz="1600" dirty="0" smtClean="0"/>
              <a:t>(Semen Descurainiae seu Lepidii)</a:t>
            </a:r>
            <a:r>
              <a:rPr lang="en-US" sz="1600" dirty="0" smtClean="0"/>
              <a:t> 15g</a:t>
            </a:r>
          </a:p>
          <a:p>
            <a:r>
              <a:rPr lang="en-US" sz="1600" i="1" dirty="0" smtClean="0"/>
              <a:t>Ma</a:t>
            </a:r>
            <a:r>
              <a:rPr lang="en-US" sz="1600" dirty="0" smtClean="0"/>
              <a:t> </a:t>
            </a:r>
            <a:r>
              <a:rPr lang="en-US" sz="1600" i="1" dirty="0" smtClean="0"/>
              <a:t>Huang </a:t>
            </a:r>
            <a:r>
              <a:rPr lang="zh-CN" altLang="en-US" sz="1600" smtClean="0">
                <a:latin typeface="標楷體" pitchFamily="65" charset="-120"/>
                <a:ea typeface="標楷體" pitchFamily="65" charset="-120"/>
              </a:rPr>
              <a:t>炙麻黄</a:t>
            </a:r>
            <a:r>
              <a:rPr lang="en-US" sz="1600" dirty="0" smtClean="0"/>
              <a:t> (Herba Ephedrae), honey-fried 10g</a:t>
            </a:r>
          </a:p>
          <a:p>
            <a:r>
              <a:rPr lang="en-US" sz="1600" i="1" dirty="0" smtClean="0"/>
              <a:t>Sheng</a:t>
            </a:r>
            <a:r>
              <a:rPr lang="en-US" sz="1600" dirty="0" smtClean="0"/>
              <a:t> </a:t>
            </a:r>
            <a:r>
              <a:rPr lang="en-US" sz="1600" i="1" dirty="0" smtClean="0"/>
              <a:t>Ma </a:t>
            </a:r>
            <a:r>
              <a:rPr lang="zh-CN" altLang="en-US" sz="1600" smtClean="0">
                <a:latin typeface="標楷體" pitchFamily="65" charset="-120"/>
                <a:ea typeface="標楷體" pitchFamily="65" charset="-120"/>
              </a:rPr>
              <a:t>升麻</a:t>
            </a:r>
            <a:r>
              <a:rPr lang="en-US" sz="1600" dirty="0" smtClean="0"/>
              <a:t> (Rhizoma Cimicifugae) 30g</a:t>
            </a:r>
          </a:p>
          <a:p>
            <a:r>
              <a:rPr lang="fr-FR" sz="1600" i="1" dirty="0" smtClean="0"/>
              <a:t>Dang</a:t>
            </a:r>
            <a:r>
              <a:rPr lang="fr-FR" sz="1600" dirty="0" smtClean="0"/>
              <a:t> </a:t>
            </a:r>
            <a:r>
              <a:rPr lang="fr-FR" sz="1600" i="1" dirty="0" smtClean="0"/>
              <a:t>Gui </a:t>
            </a:r>
            <a:r>
              <a:rPr lang="zh-CN" altLang="en-US" sz="1600" smtClean="0">
                <a:latin typeface="標楷體" pitchFamily="65" charset="-120"/>
                <a:ea typeface="標楷體" pitchFamily="65" charset="-120"/>
              </a:rPr>
              <a:t>当归</a:t>
            </a:r>
            <a:r>
              <a:rPr lang="fr-FR" sz="1600" dirty="0" smtClean="0"/>
              <a:t> (Radix Angelicae Sinensis)</a:t>
            </a:r>
            <a:r>
              <a:rPr lang="en-US" sz="1600" dirty="0" smtClean="0"/>
              <a:t> 25g</a:t>
            </a:r>
          </a:p>
          <a:p>
            <a:r>
              <a:rPr lang="en-US" sz="1600" i="1" dirty="0" smtClean="0"/>
              <a:t>Lu</a:t>
            </a:r>
            <a:r>
              <a:rPr lang="en-US" sz="1600" dirty="0" smtClean="0"/>
              <a:t> </a:t>
            </a:r>
            <a:r>
              <a:rPr lang="en-US" sz="1600" i="1" dirty="0" smtClean="0"/>
              <a:t>Gen </a:t>
            </a:r>
            <a:r>
              <a:rPr lang="zh-CN" altLang="en-US" sz="1600" smtClean="0">
                <a:latin typeface="標楷體" pitchFamily="65" charset="-120"/>
                <a:ea typeface="標楷體" pitchFamily="65" charset="-120"/>
              </a:rPr>
              <a:t>芦根</a:t>
            </a:r>
            <a:r>
              <a:rPr lang="en-US" sz="1600" dirty="0" smtClean="0"/>
              <a:t> (Rhizoma Phragmitis) 25g</a:t>
            </a:r>
          </a:p>
          <a:p>
            <a:r>
              <a:rPr lang="fr-FR" sz="1600" i="1" dirty="0" smtClean="0"/>
              <a:t>Yi</a:t>
            </a:r>
            <a:r>
              <a:rPr lang="fr-FR" sz="1600" dirty="0" smtClean="0"/>
              <a:t> </a:t>
            </a:r>
            <a:r>
              <a:rPr lang="fr-FR" sz="1600" i="1" dirty="0" smtClean="0"/>
              <a:t>Yi</a:t>
            </a:r>
            <a:r>
              <a:rPr lang="fr-FR" sz="1600" dirty="0" smtClean="0"/>
              <a:t> </a:t>
            </a:r>
            <a:r>
              <a:rPr lang="fr-FR" sz="1600" i="1" dirty="0" smtClean="0"/>
              <a:t>Ren </a:t>
            </a:r>
            <a:r>
              <a:rPr lang="zh-CN" altLang="en-US" sz="1600" smtClean="0">
                <a:latin typeface="標楷體" pitchFamily="65" charset="-120"/>
                <a:ea typeface="標楷體" pitchFamily="65" charset="-120"/>
              </a:rPr>
              <a:t>薏米仁</a:t>
            </a:r>
            <a:r>
              <a:rPr lang="fr-FR" sz="1600" dirty="0" smtClean="0">
                <a:latin typeface="標楷體" pitchFamily="65" charset="-120"/>
                <a:ea typeface="標楷體" pitchFamily="65" charset="-120"/>
              </a:rPr>
              <a:t> </a:t>
            </a:r>
            <a:r>
              <a:rPr lang="fr-FR" sz="1600" dirty="0" smtClean="0"/>
              <a:t>(Semen Coicis)</a:t>
            </a:r>
            <a:r>
              <a:rPr lang="en-US" sz="1600" dirty="0" smtClean="0"/>
              <a:t> 30g</a:t>
            </a:r>
          </a:p>
          <a:p>
            <a:r>
              <a:rPr lang="en-US" sz="1600" i="1" dirty="0" smtClean="0"/>
              <a:t>Dong</a:t>
            </a:r>
            <a:r>
              <a:rPr lang="en-US" sz="1600" dirty="0" smtClean="0"/>
              <a:t> </a:t>
            </a:r>
            <a:r>
              <a:rPr lang="en-US" sz="1600" i="1" dirty="0" smtClean="0"/>
              <a:t>Gua</a:t>
            </a:r>
            <a:r>
              <a:rPr lang="en-US" sz="1600" dirty="0" smtClean="0"/>
              <a:t> </a:t>
            </a:r>
            <a:r>
              <a:rPr lang="en-US" sz="1600" i="1" dirty="0" smtClean="0"/>
              <a:t>Zi </a:t>
            </a:r>
            <a:r>
              <a:rPr lang="zh-CN" altLang="en-US" sz="1600" smtClean="0">
                <a:latin typeface="標楷體" pitchFamily="65" charset="-120"/>
                <a:ea typeface="標楷體" pitchFamily="65" charset="-120"/>
              </a:rPr>
              <a:t>冬瓜仁</a:t>
            </a:r>
            <a:r>
              <a:rPr lang="en-US" sz="1600" dirty="0" smtClean="0">
                <a:latin typeface="標楷體" pitchFamily="65" charset="-120"/>
                <a:ea typeface="標楷體" pitchFamily="65" charset="-120"/>
              </a:rPr>
              <a:t> </a:t>
            </a:r>
            <a:r>
              <a:rPr lang="en-US" sz="1600" dirty="0" smtClean="0"/>
              <a:t>(Semen Benincasae) 15g</a:t>
            </a:r>
          </a:p>
          <a:p>
            <a:r>
              <a:rPr lang="en-US" sz="1600" i="1" dirty="0" smtClean="0"/>
              <a:t>Tao</a:t>
            </a:r>
            <a:r>
              <a:rPr lang="en-US" sz="1600" dirty="0" smtClean="0"/>
              <a:t> </a:t>
            </a:r>
            <a:r>
              <a:rPr lang="en-US" sz="1600" i="1" dirty="0" smtClean="0"/>
              <a:t>Ren </a:t>
            </a:r>
            <a:r>
              <a:rPr lang="zh-CN" altLang="en-US" sz="1600" smtClean="0">
                <a:latin typeface="標楷體" pitchFamily="65" charset="-120"/>
                <a:ea typeface="標楷體" pitchFamily="65" charset="-120"/>
              </a:rPr>
              <a:t>桃仁</a:t>
            </a:r>
            <a:r>
              <a:rPr lang="en-US" sz="1600" dirty="0" smtClean="0"/>
              <a:t> (Semen Persicae) 12g</a:t>
            </a:r>
          </a:p>
          <a:p>
            <a:r>
              <a:rPr lang="en-US" sz="1600" i="1" dirty="0" smtClean="0"/>
              <a:t>Ban</a:t>
            </a:r>
            <a:r>
              <a:rPr lang="en-US" sz="1600" dirty="0" smtClean="0"/>
              <a:t> </a:t>
            </a:r>
            <a:r>
              <a:rPr lang="en-US" sz="1600" i="1" dirty="0" smtClean="0"/>
              <a:t>Xia </a:t>
            </a:r>
            <a:r>
              <a:rPr lang="zh-CN" altLang="en-US" sz="1600" smtClean="0">
                <a:latin typeface="標楷體" pitchFamily="65" charset="-120"/>
                <a:ea typeface="標楷體" pitchFamily="65" charset="-120"/>
              </a:rPr>
              <a:t>法半夏</a:t>
            </a:r>
            <a:r>
              <a:rPr lang="en-US" sz="1600" dirty="0" smtClean="0"/>
              <a:t> (Rhizoma Pinelliae) 10g</a:t>
            </a:r>
          </a:p>
          <a:p>
            <a:r>
              <a:rPr lang="en-US" sz="1600" i="1" dirty="0" smtClean="0"/>
              <a:t>Gua</a:t>
            </a:r>
            <a:r>
              <a:rPr lang="en-US" sz="1600" dirty="0" smtClean="0"/>
              <a:t> </a:t>
            </a:r>
            <a:r>
              <a:rPr lang="en-US" sz="1600" i="1" dirty="0" smtClean="0"/>
              <a:t>Lou</a:t>
            </a:r>
            <a:r>
              <a:rPr lang="en-US" sz="1600" dirty="0" smtClean="0"/>
              <a:t> </a:t>
            </a:r>
            <a:r>
              <a:rPr lang="en-US" sz="1600" i="1" dirty="0" smtClean="0"/>
              <a:t>Pi </a:t>
            </a:r>
            <a:r>
              <a:rPr lang="zh-CN" altLang="en-US" sz="1600" smtClean="0">
                <a:latin typeface="標楷體" pitchFamily="65" charset="-120"/>
                <a:ea typeface="標楷體" pitchFamily="65" charset="-120"/>
              </a:rPr>
              <a:t>瓜蒌皮</a:t>
            </a:r>
            <a:r>
              <a:rPr lang="en-US" sz="1600" dirty="0" smtClean="0"/>
              <a:t>(Pericarpium Trichosanthis) 15g</a:t>
            </a:r>
          </a:p>
          <a:p>
            <a:endParaRPr lang="en-US" sz="1600" dirty="0" smtClean="0"/>
          </a:p>
        </p:txBody>
      </p:sp>
      <p:sp>
        <p:nvSpPr>
          <p:cNvPr id="4" name="Content Placeholder 3"/>
          <p:cNvSpPr>
            <a:spLocks noGrp="1"/>
          </p:cNvSpPr>
          <p:nvPr>
            <p:ph sz="half" idx="2"/>
          </p:nvPr>
        </p:nvSpPr>
        <p:spPr>
          <a:xfrm>
            <a:off x="4572000" y="1676400"/>
            <a:ext cx="4419600" cy="4343400"/>
          </a:xfrm>
        </p:spPr>
        <p:txBody>
          <a:bodyPr/>
          <a:lstStyle/>
          <a:p>
            <a:r>
              <a:rPr lang="en-US" sz="1600" i="1" dirty="0" smtClean="0"/>
              <a:t>Cang</a:t>
            </a:r>
            <a:r>
              <a:rPr lang="en-US" sz="1600" dirty="0" smtClean="0"/>
              <a:t> </a:t>
            </a:r>
            <a:r>
              <a:rPr lang="en-US" sz="1600" i="1" dirty="0" smtClean="0"/>
              <a:t>Zhu </a:t>
            </a:r>
            <a:r>
              <a:rPr lang="zh-CN" altLang="en-US" sz="1600" smtClean="0">
                <a:latin typeface="標楷體" pitchFamily="65" charset="-120"/>
                <a:ea typeface="標楷體" pitchFamily="65" charset="-120"/>
              </a:rPr>
              <a:t>苍术</a:t>
            </a:r>
            <a:r>
              <a:rPr lang="en-US" sz="1600" dirty="0" smtClean="0"/>
              <a:t> (Rhizoma Atractylodis) 15g</a:t>
            </a:r>
          </a:p>
          <a:p>
            <a:r>
              <a:rPr lang="en-US" sz="1600" i="1" dirty="0" smtClean="0"/>
              <a:t>Jie</a:t>
            </a:r>
            <a:r>
              <a:rPr lang="en-US" sz="1600" dirty="0" smtClean="0"/>
              <a:t> </a:t>
            </a:r>
            <a:r>
              <a:rPr lang="en-US" sz="1600" i="1" dirty="0" smtClean="0"/>
              <a:t>Geng </a:t>
            </a:r>
            <a:r>
              <a:rPr lang="zh-CN" altLang="en-US" sz="1600" smtClean="0">
                <a:latin typeface="標楷體" pitchFamily="65" charset="-120"/>
                <a:ea typeface="標楷體" pitchFamily="65" charset="-120"/>
              </a:rPr>
              <a:t>桔梗</a:t>
            </a:r>
            <a:r>
              <a:rPr lang="en-US" sz="1600" dirty="0" smtClean="0"/>
              <a:t> (Radix Platycodonis) 10g</a:t>
            </a:r>
          </a:p>
          <a:p>
            <a:r>
              <a:rPr lang="en-US" sz="1600" i="1" dirty="0" smtClean="0"/>
              <a:t>Jiang</a:t>
            </a:r>
            <a:r>
              <a:rPr lang="en-US" sz="1600" dirty="0" smtClean="0"/>
              <a:t> </a:t>
            </a:r>
            <a:r>
              <a:rPr lang="en-US" sz="1600" i="1" dirty="0" smtClean="0"/>
              <a:t>Huang </a:t>
            </a:r>
            <a:r>
              <a:rPr lang="zh-CN" altLang="en-US" sz="1600" smtClean="0">
                <a:latin typeface="標楷體" pitchFamily="65" charset="-120"/>
                <a:ea typeface="標楷體" pitchFamily="65" charset="-120"/>
              </a:rPr>
              <a:t>姜黄</a:t>
            </a:r>
            <a:r>
              <a:rPr lang="en-US" sz="1600" dirty="0" smtClean="0"/>
              <a:t> (Rhizoma Curcumae Longae) 10g</a:t>
            </a:r>
          </a:p>
          <a:p>
            <a:r>
              <a:rPr lang="en-US" sz="1600" i="1" dirty="0" smtClean="0"/>
              <a:t>Chan</a:t>
            </a:r>
            <a:r>
              <a:rPr lang="en-US" sz="1600" dirty="0" smtClean="0"/>
              <a:t> </a:t>
            </a:r>
            <a:r>
              <a:rPr lang="en-US" sz="1600" i="1" dirty="0" smtClean="0"/>
              <a:t>Tui </a:t>
            </a:r>
            <a:r>
              <a:rPr lang="zh-CN" altLang="en-US" sz="1600" smtClean="0">
                <a:latin typeface="標楷體" pitchFamily="65" charset="-120"/>
                <a:ea typeface="標楷體" pitchFamily="65" charset="-120"/>
              </a:rPr>
              <a:t>蝉蜕</a:t>
            </a:r>
            <a:r>
              <a:rPr lang="en-US" sz="1600" dirty="0" smtClean="0"/>
              <a:t> (Periostracum Cicadae) 6g</a:t>
            </a:r>
          </a:p>
          <a:p>
            <a:r>
              <a:rPr lang="en-US" sz="1600" i="1" dirty="0" smtClean="0"/>
              <a:t>Jiang</a:t>
            </a:r>
            <a:r>
              <a:rPr lang="en-US" sz="1600" dirty="0" smtClean="0"/>
              <a:t> </a:t>
            </a:r>
            <a:r>
              <a:rPr lang="en-US" sz="1600" i="1" dirty="0" smtClean="0"/>
              <a:t>Can </a:t>
            </a:r>
            <a:r>
              <a:rPr lang="zh-CN" altLang="en-US" sz="1600" smtClean="0">
                <a:latin typeface="標楷體" pitchFamily="65" charset="-120"/>
                <a:ea typeface="標楷體" pitchFamily="65" charset="-120"/>
              </a:rPr>
              <a:t>僵蚕</a:t>
            </a:r>
            <a:r>
              <a:rPr lang="en-US" sz="1600" dirty="0" smtClean="0"/>
              <a:t> (Bombyx Batryticatus) 10g</a:t>
            </a:r>
          </a:p>
          <a:p>
            <a:r>
              <a:rPr lang="fr-FR" sz="1600" i="1" dirty="0" smtClean="0"/>
              <a:t>Da</a:t>
            </a:r>
            <a:r>
              <a:rPr lang="fr-FR" sz="1600" dirty="0" smtClean="0"/>
              <a:t> </a:t>
            </a:r>
            <a:r>
              <a:rPr lang="fr-FR" sz="1600" i="1" dirty="0" smtClean="0"/>
              <a:t>Huang </a:t>
            </a:r>
            <a:r>
              <a:rPr lang="zh-CN" altLang="en-US" sz="1600" smtClean="0">
                <a:latin typeface="標楷體" pitchFamily="65" charset="-120"/>
                <a:ea typeface="標楷體" pitchFamily="65" charset="-120"/>
              </a:rPr>
              <a:t>熟大黃</a:t>
            </a:r>
            <a:r>
              <a:rPr lang="fr-FR" sz="1600" dirty="0" smtClean="0"/>
              <a:t> (Radix et Rhizoma Rhei)</a:t>
            </a:r>
            <a:r>
              <a:rPr lang="en-US" sz="1600" dirty="0" smtClean="0"/>
              <a:t>, cooked 6g</a:t>
            </a:r>
          </a:p>
          <a:p>
            <a:r>
              <a:rPr lang="en-US" sz="1600" i="1" dirty="0" smtClean="0"/>
              <a:t>Yu</a:t>
            </a:r>
            <a:r>
              <a:rPr lang="en-US" sz="1600" dirty="0" smtClean="0"/>
              <a:t> </a:t>
            </a:r>
            <a:r>
              <a:rPr lang="en-US" sz="1600" i="1" dirty="0" smtClean="0"/>
              <a:t>Xing</a:t>
            </a:r>
            <a:r>
              <a:rPr lang="en-US" sz="1600" dirty="0" smtClean="0"/>
              <a:t> </a:t>
            </a:r>
            <a:r>
              <a:rPr lang="en-US" sz="1600" i="1" dirty="0" smtClean="0"/>
              <a:t>Cao </a:t>
            </a:r>
            <a:r>
              <a:rPr lang="zh-CN" altLang="en-US" sz="1600" smtClean="0">
                <a:latin typeface="標楷體" pitchFamily="65" charset="-120"/>
                <a:ea typeface="標楷體" pitchFamily="65" charset="-120"/>
              </a:rPr>
              <a:t>鱼腥草</a:t>
            </a:r>
            <a:r>
              <a:rPr lang="en-US" sz="1600" dirty="0" smtClean="0"/>
              <a:t> (Herba Houttuyniae) 30g</a:t>
            </a:r>
          </a:p>
          <a:p>
            <a:r>
              <a:rPr lang="en-US" sz="1600" i="1" dirty="0" smtClean="0"/>
              <a:t>Jin</a:t>
            </a:r>
            <a:r>
              <a:rPr lang="en-US" sz="1600" dirty="0" smtClean="0"/>
              <a:t> </a:t>
            </a:r>
            <a:r>
              <a:rPr lang="en-US" sz="1600" i="1" dirty="0" smtClean="0"/>
              <a:t>Yin</a:t>
            </a:r>
            <a:r>
              <a:rPr lang="en-US" sz="1600" dirty="0" smtClean="0"/>
              <a:t> </a:t>
            </a:r>
            <a:r>
              <a:rPr lang="en-US" sz="1600" i="1" dirty="0" smtClean="0"/>
              <a:t>Hua </a:t>
            </a:r>
            <a:r>
              <a:rPr lang="zh-CN" altLang="en-US" sz="1600" smtClean="0">
                <a:latin typeface="標楷體" pitchFamily="65" charset="-120"/>
                <a:ea typeface="標楷體" pitchFamily="65" charset="-120"/>
              </a:rPr>
              <a:t>金银花</a:t>
            </a:r>
            <a:r>
              <a:rPr lang="en-US" sz="1600" dirty="0" smtClean="0"/>
              <a:t> (Flos Lonicerae Japonicae) 15g</a:t>
            </a:r>
          </a:p>
          <a:p>
            <a:r>
              <a:rPr lang="en-US" sz="1600" i="1" dirty="0" smtClean="0"/>
              <a:t>Lian</a:t>
            </a:r>
            <a:r>
              <a:rPr lang="en-US" sz="1600" dirty="0" smtClean="0"/>
              <a:t> </a:t>
            </a:r>
            <a:r>
              <a:rPr lang="en-US" sz="1600" i="1" dirty="0" smtClean="0"/>
              <a:t>Qiao </a:t>
            </a:r>
            <a:r>
              <a:rPr lang="zh-CN" altLang="en-US" sz="1600" smtClean="0">
                <a:latin typeface="標楷體" pitchFamily="65" charset="-120"/>
                <a:ea typeface="標楷體" pitchFamily="65" charset="-120"/>
              </a:rPr>
              <a:t>连翘</a:t>
            </a:r>
            <a:r>
              <a:rPr lang="en-US" sz="1600" dirty="0" smtClean="0"/>
              <a:t> (Fructus Forsythiae) 15g</a:t>
            </a:r>
          </a:p>
          <a:p>
            <a:r>
              <a:rPr lang="en-US" sz="1600" i="1" dirty="0" smtClean="0"/>
              <a:t>Shi</a:t>
            </a:r>
            <a:r>
              <a:rPr lang="en-US" sz="1600" dirty="0" smtClean="0"/>
              <a:t> </a:t>
            </a:r>
            <a:r>
              <a:rPr lang="en-US" sz="1600" i="1" dirty="0" smtClean="0"/>
              <a:t>Gao </a:t>
            </a:r>
            <a:r>
              <a:rPr lang="zh-CN" altLang="en-US" sz="1600" smtClean="0">
                <a:latin typeface="標楷體" pitchFamily="65" charset="-120"/>
                <a:ea typeface="標楷體" pitchFamily="65" charset="-120"/>
              </a:rPr>
              <a:t>石膏</a:t>
            </a:r>
            <a:r>
              <a:rPr lang="en-US" sz="1600" dirty="0" smtClean="0"/>
              <a:t> (Gypsum Fibrosum) 20g</a:t>
            </a:r>
          </a:p>
          <a:p>
            <a:endParaRPr lang="en-US" sz="1600" dirty="0" smtClean="0"/>
          </a:p>
          <a:p>
            <a:endParaRPr lang="en-US" sz="16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Interior and Abandoned Exterior</a:t>
            </a:r>
            <a:r>
              <a:rPr lang="zh-CN" altLang="en-US" smtClean="0">
                <a:latin typeface="標楷體" pitchFamily="65" charset="-120"/>
                <a:ea typeface="標楷體" pitchFamily="65" charset="-120"/>
              </a:rPr>
              <a:t>内闭外脱</a:t>
            </a:r>
            <a:r>
              <a:rPr lang="en-US" altLang="en-US" b="1" dirty="0" smtClean="0">
                <a:latin typeface="標楷體" pitchFamily="65" charset="-120"/>
                <a:ea typeface="標楷體" pitchFamily="65" charset="-120"/>
              </a:rPr>
              <a:t/>
            </a:r>
            <a:br>
              <a:rPr lang="en-US" altLang="en-US" b="1" dirty="0" smtClean="0">
                <a:latin typeface="標楷體" pitchFamily="65" charset="-120"/>
                <a:ea typeface="標楷體" pitchFamily="65" charset="-120"/>
              </a:rPr>
            </a:br>
            <a:endParaRPr lang="en-US" altLang="en-US" b="1" dirty="0" smtClean="0">
              <a:latin typeface="標楷體" pitchFamily="65" charset="-120"/>
              <a:ea typeface="標楷體" pitchFamily="65" charset="-120"/>
            </a:endParaRPr>
          </a:p>
        </p:txBody>
      </p:sp>
      <p:sp>
        <p:nvSpPr>
          <p:cNvPr id="3" name="Content Placeholder 2"/>
          <p:cNvSpPr>
            <a:spLocks noGrp="1"/>
          </p:cNvSpPr>
          <p:nvPr>
            <p:ph idx="1"/>
          </p:nvPr>
        </p:nvSpPr>
        <p:spPr/>
        <p:txBody>
          <a:bodyPr/>
          <a:lstStyle/>
          <a:p>
            <a:r>
              <a:rPr lang="en-US" dirty="0" smtClean="0"/>
              <a:t>S/sx: high fever, delirium, restlessness, irritability, burning sensations in the chest and abdomen, cold hands and feet, hurried breathing, ECMO needed.</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Closed Interior and Abandoned Exterior</a:t>
            </a:r>
            <a:r>
              <a:rPr lang="zh-CN" altLang="en-US" smtClean="0">
                <a:latin typeface="標楷體" pitchFamily="65" charset="-120"/>
                <a:ea typeface="標楷體" pitchFamily="65" charset="-120"/>
              </a:rPr>
              <a:t>内闭外脱</a:t>
            </a:r>
            <a:r>
              <a:rPr lang="en-US" altLang="en-US" dirty="0" smtClean="0">
                <a:latin typeface="標楷體" pitchFamily="65" charset="-120"/>
                <a:ea typeface="標楷體" pitchFamily="65" charset="-120"/>
              </a:rPr>
              <a:t/>
            </a:r>
            <a:br>
              <a:rPr lang="en-US" altLang="en-US" dirty="0" smtClean="0">
                <a:latin typeface="標楷體" pitchFamily="65" charset="-120"/>
                <a:ea typeface="標楷體" pitchFamily="65" charset="-120"/>
              </a:rPr>
            </a:br>
            <a:endParaRPr lang="en-US" altLang="en-US" dirty="0" smtClean="0">
              <a:latin typeface="標楷體" pitchFamily="65" charset="-120"/>
              <a:ea typeface="標楷體" pitchFamily="65" charset="-120"/>
            </a:endParaRPr>
          </a:p>
        </p:txBody>
      </p:sp>
      <p:sp>
        <p:nvSpPr>
          <p:cNvPr id="3" name="Content Placeholder 2"/>
          <p:cNvSpPr>
            <a:spLocks noGrp="1"/>
          </p:cNvSpPr>
          <p:nvPr>
            <p:ph idx="1"/>
          </p:nvPr>
        </p:nvSpPr>
        <p:spPr/>
        <p:txBody>
          <a:bodyPr/>
          <a:lstStyle/>
          <a:p>
            <a:r>
              <a:rPr lang="zh-CN" altLang="en-US" sz="2400" smtClean="0">
                <a:latin typeface="標楷體" pitchFamily="65" charset="-120"/>
                <a:ea typeface="標楷體" pitchFamily="65" charset="-120"/>
              </a:rPr>
              <a:t>四逆加人参汤、安宫牛黄丸</a:t>
            </a:r>
            <a:r>
              <a:rPr lang="zh-CN" altLang="en-US" sz="2400" smtClean="0"/>
              <a:t> </a:t>
            </a:r>
            <a:r>
              <a:rPr lang="en-US" sz="2400" dirty="0" smtClean="0"/>
              <a:t>(</a:t>
            </a:r>
            <a:r>
              <a:rPr lang="en-US" sz="2400" i="1" dirty="0" smtClean="0"/>
              <a:t>Si</a:t>
            </a:r>
            <a:r>
              <a:rPr lang="en-US" sz="2400" dirty="0" smtClean="0"/>
              <a:t> </a:t>
            </a:r>
            <a:r>
              <a:rPr lang="en-US" sz="2400" i="1" dirty="0" smtClean="0"/>
              <a:t>Ni</a:t>
            </a:r>
            <a:r>
              <a:rPr lang="en-US" sz="2400" dirty="0" smtClean="0"/>
              <a:t> </a:t>
            </a:r>
            <a:r>
              <a:rPr lang="en-US" sz="2400" i="1" dirty="0" smtClean="0"/>
              <a:t>Jia</a:t>
            </a:r>
            <a:r>
              <a:rPr lang="en-US" sz="2400" dirty="0" smtClean="0"/>
              <a:t> </a:t>
            </a:r>
            <a:r>
              <a:rPr lang="en-US" sz="2400" i="1" dirty="0" smtClean="0"/>
              <a:t>Ren</a:t>
            </a:r>
            <a:r>
              <a:rPr lang="en-US" sz="2400" dirty="0" smtClean="0"/>
              <a:t> </a:t>
            </a:r>
            <a:r>
              <a:rPr lang="en-US" sz="2400" i="1" dirty="0" smtClean="0"/>
              <a:t>Shen</a:t>
            </a:r>
            <a:r>
              <a:rPr lang="en-US" sz="2400" dirty="0" smtClean="0"/>
              <a:t> </a:t>
            </a:r>
            <a:r>
              <a:rPr lang="en-US" sz="2400" i="1" dirty="0" smtClean="0"/>
              <a:t>Tang</a:t>
            </a:r>
            <a:r>
              <a:rPr lang="en-US" sz="2400" dirty="0" smtClean="0"/>
              <a:t> (Frigid Extremities Decoction plus Ginseng), </a:t>
            </a:r>
            <a:r>
              <a:rPr lang="en-US" sz="2400" i="1" dirty="0" smtClean="0"/>
              <a:t>An</a:t>
            </a:r>
            <a:r>
              <a:rPr lang="en-US" sz="2400" dirty="0" smtClean="0"/>
              <a:t> </a:t>
            </a:r>
            <a:r>
              <a:rPr lang="en-US" sz="2400" i="1" dirty="0" smtClean="0"/>
              <a:t>Gong</a:t>
            </a:r>
            <a:r>
              <a:rPr lang="en-US" sz="2400" dirty="0" smtClean="0"/>
              <a:t> </a:t>
            </a:r>
            <a:r>
              <a:rPr lang="en-US" sz="2400" i="1" dirty="0" smtClean="0"/>
              <a:t>Niu</a:t>
            </a:r>
            <a:r>
              <a:rPr lang="en-US" sz="2400" dirty="0" smtClean="0"/>
              <a:t> </a:t>
            </a:r>
            <a:r>
              <a:rPr lang="en-US" sz="2400" i="1" dirty="0" smtClean="0"/>
              <a:t>Huang</a:t>
            </a:r>
            <a:r>
              <a:rPr lang="en-US" sz="2400" dirty="0" smtClean="0"/>
              <a:t> </a:t>
            </a:r>
            <a:r>
              <a:rPr lang="en-US" sz="2400" i="1" dirty="0" smtClean="0"/>
              <a:t>Wan</a:t>
            </a:r>
            <a:r>
              <a:rPr lang="en-US" sz="2400" dirty="0" smtClean="0"/>
              <a:t> (Calm the Palace Pill with Cattle Gallstone) </a:t>
            </a:r>
          </a:p>
          <a:p>
            <a:r>
              <a:rPr lang="en-US" sz="2400" dirty="0" smtClean="0"/>
              <a:t> </a:t>
            </a:r>
            <a:r>
              <a:rPr lang="en-US" sz="2400" i="1" dirty="0" smtClean="0"/>
              <a:t>An</a:t>
            </a:r>
            <a:r>
              <a:rPr lang="en-US" sz="2400" dirty="0" smtClean="0"/>
              <a:t> </a:t>
            </a:r>
            <a:r>
              <a:rPr lang="en-US" sz="2400" i="1" dirty="0" smtClean="0"/>
              <a:t>Gong</a:t>
            </a:r>
            <a:r>
              <a:rPr lang="en-US" sz="2400" dirty="0" smtClean="0"/>
              <a:t> </a:t>
            </a:r>
            <a:r>
              <a:rPr lang="en-US" sz="2400" i="1" dirty="0" smtClean="0"/>
              <a:t>Niu</a:t>
            </a:r>
            <a:r>
              <a:rPr lang="en-US" sz="2400" dirty="0" smtClean="0"/>
              <a:t> </a:t>
            </a:r>
            <a:r>
              <a:rPr lang="en-US" sz="2400" i="1" dirty="0" smtClean="0"/>
              <a:t>Huang</a:t>
            </a:r>
            <a:r>
              <a:rPr lang="en-US" sz="2400" dirty="0" smtClean="0"/>
              <a:t> </a:t>
            </a:r>
            <a:r>
              <a:rPr lang="en-US" sz="2400" i="1" dirty="0" smtClean="0"/>
              <a:t>Wan</a:t>
            </a:r>
            <a:r>
              <a:rPr lang="en-US" sz="2400" dirty="0" smtClean="0"/>
              <a:t> (Calm the Palace Pill with Cattle Gallstone) plus </a:t>
            </a:r>
            <a:r>
              <a:rPr lang="en-US" sz="2400" i="1" dirty="0" smtClean="0"/>
              <a:t>Ren</a:t>
            </a:r>
            <a:r>
              <a:rPr lang="en-US" sz="2400" dirty="0" smtClean="0"/>
              <a:t> </a:t>
            </a:r>
            <a:r>
              <a:rPr lang="en-US" sz="2400" i="1" dirty="0" smtClean="0"/>
              <a:t>Shen</a:t>
            </a:r>
            <a:r>
              <a:rPr lang="en-US" sz="2400" dirty="0" smtClean="0"/>
              <a:t> (Radix et Rhizoma Ginseng) 15g, </a:t>
            </a:r>
            <a:r>
              <a:rPr lang="fr-FR" sz="2400" i="1" dirty="0" smtClean="0"/>
              <a:t>Fu</a:t>
            </a:r>
            <a:r>
              <a:rPr lang="fr-FR" sz="2400" dirty="0" smtClean="0"/>
              <a:t> </a:t>
            </a:r>
            <a:r>
              <a:rPr lang="fr-FR" sz="2400" i="1" dirty="0" smtClean="0"/>
              <a:t>Zi</a:t>
            </a:r>
            <a:r>
              <a:rPr lang="fr-FR" sz="2400" dirty="0" smtClean="0"/>
              <a:t> (Radix Aconiti Lateralis Praeparata)</a:t>
            </a:r>
            <a:r>
              <a:rPr lang="en-US" sz="2400" dirty="0" smtClean="0"/>
              <a:t> 15g, </a:t>
            </a:r>
            <a:r>
              <a:rPr lang="fr-FR" sz="2400" i="1" dirty="0" smtClean="0"/>
              <a:t>Gan</a:t>
            </a:r>
            <a:r>
              <a:rPr lang="fr-FR" sz="2400" dirty="0" smtClean="0"/>
              <a:t> </a:t>
            </a:r>
            <a:r>
              <a:rPr lang="fr-FR" sz="2400" i="1" dirty="0" smtClean="0"/>
              <a:t>Cao</a:t>
            </a:r>
            <a:r>
              <a:rPr lang="fr-FR" sz="2400" dirty="0" smtClean="0"/>
              <a:t> (Radix et Rhizoma Glycyrrhizae)</a:t>
            </a:r>
            <a:r>
              <a:rPr lang="en-US" sz="2400" dirty="0" smtClean="0"/>
              <a:t> 10g, </a:t>
            </a:r>
            <a:r>
              <a:rPr lang="fr-FR" sz="2400" i="1" dirty="0" smtClean="0"/>
              <a:t>Shi</a:t>
            </a:r>
            <a:r>
              <a:rPr lang="fr-FR" sz="2400" dirty="0" smtClean="0"/>
              <a:t> </a:t>
            </a:r>
            <a:r>
              <a:rPr lang="fr-FR" sz="2400" i="1" dirty="0" smtClean="0"/>
              <a:t>Chang</a:t>
            </a:r>
            <a:r>
              <a:rPr lang="fr-FR" sz="2400" dirty="0" smtClean="0"/>
              <a:t> </a:t>
            </a:r>
            <a:r>
              <a:rPr lang="fr-FR" sz="2400" i="1" dirty="0" smtClean="0"/>
              <a:t>Pu</a:t>
            </a:r>
            <a:r>
              <a:rPr lang="fr-FR" sz="2400" dirty="0" smtClean="0"/>
              <a:t> (Rhizoma Acori Tatarinowii)</a:t>
            </a:r>
            <a:r>
              <a:rPr lang="en-US" sz="2400" dirty="0" smtClean="0"/>
              <a:t> 10g</a:t>
            </a:r>
          </a:p>
          <a:p>
            <a:r>
              <a:rPr lang="en-US" sz="2400" dirty="0" smtClean="0"/>
              <a:t>If needed, intravenous infusion of Shenfu </a:t>
            </a:r>
            <a:r>
              <a:rPr lang="zh-CN" altLang="en-US" sz="2400" smtClean="0">
                <a:latin typeface="標楷體" pitchFamily="65" charset="-120"/>
                <a:ea typeface="標楷體" pitchFamily="65" charset="-120"/>
              </a:rPr>
              <a:t>参附</a:t>
            </a:r>
            <a:r>
              <a:rPr lang="en-US" sz="2400" dirty="0" smtClean="0"/>
              <a:t> Injection, Shengmai </a:t>
            </a:r>
            <a:r>
              <a:rPr lang="zh-CN" altLang="en-US" sz="2400" smtClean="0">
                <a:latin typeface="標楷體" pitchFamily="65" charset="-120"/>
                <a:ea typeface="標楷體" pitchFamily="65" charset="-120"/>
              </a:rPr>
              <a:t>生脉</a:t>
            </a:r>
            <a:r>
              <a:rPr lang="en-US" sz="2400" dirty="0" smtClean="0">
                <a:latin typeface="標楷體" pitchFamily="65" charset="-120"/>
                <a:ea typeface="標楷體" pitchFamily="65" charset="-120"/>
              </a:rPr>
              <a:t> </a:t>
            </a:r>
            <a:r>
              <a:rPr lang="en-US" sz="2400" dirty="0" smtClean="0"/>
              <a:t>Injection</a:t>
            </a:r>
          </a:p>
          <a:p>
            <a:endParaRPr lang="en-US" sz="24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Insufficiency of qi and yin, Deficiency of Lung and Spleen. </a:t>
            </a:r>
            <a:r>
              <a:rPr lang="zh-CN" altLang="en-US" smtClean="0">
                <a:latin typeface="標楷體" pitchFamily="65" charset="-120"/>
                <a:ea typeface="標楷體" pitchFamily="65" charset="-120"/>
              </a:rPr>
              <a:t>气阴不足，肺脾两虚</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dirty="0" smtClean="0"/>
              <a:t>S/sx: dry cough, feeling of chest oppression, shortness of breath, dyspnea upon movement</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Insufficiency of qi and yin, Deficiency of Lung and Spleen. </a:t>
            </a:r>
            <a:r>
              <a:rPr lang="zh-CN" altLang="en-US" smtClean="0">
                <a:latin typeface="標楷體" pitchFamily="65" charset="-120"/>
                <a:ea typeface="標楷體" pitchFamily="65" charset="-120"/>
              </a:rPr>
              <a:t>气阴不足，肺脾两虚</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sz="1800" i="1" dirty="0" smtClean="0"/>
              <a:t>Sha</a:t>
            </a:r>
            <a:r>
              <a:rPr lang="en-US" sz="1800" dirty="0" smtClean="0"/>
              <a:t> </a:t>
            </a:r>
            <a:r>
              <a:rPr lang="en-US" sz="1800" i="1" dirty="0" smtClean="0"/>
              <a:t>Shen </a:t>
            </a:r>
            <a:r>
              <a:rPr lang="zh-CN" altLang="en-US" sz="1800" smtClean="0">
                <a:latin typeface="標楷體" pitchFamily="65" charset="-120"/>
                <a:ea typeface="標楷體" pitchFamily="65" charset="-120"/>
              </a:rPr>
              <a:t>沙参</a:t>
            </a:r>
            <a:r>
              <a:rPr lang="en-US" sz="1800" dirty="0" smtClean="0"/>
              <a:t> (Radix Glehniae seu Adenophorae) 15g</a:t>
            </a:r>
          </a:p>
          <a:p>
            <a:r>
              <a:rPr lang="en-US" sz="1800" i="1" dirty="0" smtClean="0"/>
              <a:t>Mai</a:t>
            </a:r>
            <a:r>
              <a:rPr lang="en-US" sz="1800" dirty="0" smtClean="0"/>
              <a:t> </a:t>
            </a:r>
            <a:r>
              <a:rPr lang="en-US" sz="1800" i="1" dirty="0" smtClean="0"/>
              <a:t>Dong </a:t>
            </a:r>
            <a:r>
              <a:rPr lang="zh-CN" altLang="en-US" sz="1800" smtClean="0">
                <a:latin typeface="標楷體" pitchFamily="65" charset="-120"/>
                <a:ea typeface="標楷體" pitchFamily="65" charset="-120"/>
              </a:rPr>
              <a:t>麦冬</a:t>
            </a:r>
            <a:r>
              <a:rPr lang="en-US" sz="1800" dirty="0" smtClean="0"/>
              <a:t> (Radix Ophiopogonis) 15g</a:t>
            </a:r>
          </a:p>
          <a:p>
            <a:r>
              <a:rPr lang="fr-FR" sz="1800" i="1" dirty="0" smtClean="0"/>
              <a:t>Yu</a:t>
            </a:r>
            <a:r>
              <a:rPr lang="fr-FR" sz="1800" dirty="0" smtClean="0"/>
              <a:t> </a:t>
            </a:r>
            <a:r>
              <a:rPr lang="fr-FR" sz="1800" i="1" dirty="0" smtClean="0"/>
              <a:t>Zhu </a:t>
            </a:r>
            <a:r>
              <a:rPr lang="zh-CN" altLang="en-US" sz="1800" smtClean="0">
                <a:latin typeface="標楷體" pitchFamily="65" charset="-120"/>
                <a:ea typeface="標楷體" pitchFamily="65" charset="-120"/>
              </a:rPr>
              <a:t>玉竹</a:t>
            </a:r>
            <a:r>
              <a:rPr lang="fr-FR" sz="1800" dirty="0" smtClean="0"/>
              <a:t> (Rhizoma Polygonati Odorati)</a:t>
            </a:r>
            <a:r>
              <a:rPr lang="en-US" sz="1800" dirty="0" smtClean="0"/>
              <a:t> 10g</a:t>
            </a:r>
          </a:p>
          <a:p>
            <a:r>
              <a:rPr lang="en-US" sz="1800" i="1" dirty="0" smtClean="0"/>
              <a:t>Tian</a:t>
            </a:r>
            <a:r>
              <a:rPr lang="en-US" sz="1800" dirty="0" smtClean="0"/>
              <a:t> </a:t>
            </a:r>
            <a:r>
              <a:rPr lang="en-US" sz="1800" i="1" dirty="0" smtClean="0"/>
              <a:t>Hua</a:t>
            </a:r>
            <a:r>
              <a:rPr lang="en-US" sz="1800" dirty="0" smtClean="0"/>
              <a:t> </a:t>
            </a:r>
            <a:r>
              <a:rPr lang="en-US" sz="1800" i="1" dirty="0" smtClean="0"/>
              <a:t>Fen </a:t>
            </a:r>
            <a:r>
              <a:rPr lang="zh-CN" altLang="en-US" sz="1800" smtClean="0">
                <a:latin typeface="標楷體" pitchFamily="65" charset="-120"/>
                <a:ea typeface="標楷體" pitchFamily="65" charset="-120"/>
              </a:rPr>
              <a:t>天花粉</a:t>
            </a:r>
            <a:r>
              <a:rPr lang="en-US" sz="1800" dirty="0" smtClean="0"/>
              <a:t> (Radix Trichosanthis) 15g</a:t>
            </a:r>
          </a:p>
          <a:p>
            <a:r>
              <a:rPr lang="fr-FR" sz="1800" i="1" dirty="0" smtClean="0"/>
              <a:t>Xi</a:t>
            </a:r>
            <a:r>
              <a:rPr lang="fr-FR" sz="1800" dirty="0" smtClean="0"/>
              <a:t> </a:t>
            </a:r>
            <a:r>
              <a:rPr lang="fr-FR" sz="1800" i="1" dirty="0" smtClean="0"/>
              <a:t>Yang</a:t>
            </a:r>
            <a:r>
              <a:rPr lang="fr-FR" sz="1800" dirty="0" smtClean="0"/>
              <a:t> </a:t>
            </a:r>
            <a:r>
              <a:rPr lang="fr-FR" sz="1800" i="1" dirty="0" smtClean="0"/>
              <a:t>Shen </a:t>
            </a:r>
            <a:r>
              <a:rPr lang="zh-CN" altLang="en-US" sz="1800" smtClean="0">
                <a:latin typeface="標楷體" pitchFamily="65" charset="-120"/>
                <a:ea typeface="標楷體" pitchFamily="65" charset="-120"/>
              </a:rPr>
              <a:t>西洋参</a:t>
            </a:r>
            <a:r>
              <a:rPr lang="fr-FR" sz="1800" dirty="0" smtClean="0"/>
              <a:t> (Radix Panacis Quinquefolii)</a:t>
            </a:r>
            <a:r>
              <a:rPr lang="en-US" sz="1800" dirty="0" smtClean="0"/>
              <a:t> 10g</a:t>
            </a:r>
          </a:p>
          <a:p>
            <a:r>
              <a:rPr lang="fr-FR" sz="1800" i="1" dirty="0" smtClean="0"/>
              <a:t>Wu</a:t>
            </a:r>
            <a:r>
              <a:rPr lang="fr-FR" sz="1800" dirty="0" smtClean="0"/>
              <a:t> </a:t>
            </a:r>
            <a:r>
              <a:rPr lang="fr-FR" sz="1800" i="1" dirty="0" smtClean="0"/>
              <a:t>Wei</a:t>
            </a:r>
            <a:r>
              <a:rPr lang="fr-FR" sz="1800" dirty="0" smtClean="0"/>
              <a:t> </a:t>
            </a:r>
            <a:r>
              <a:rPr lang="fr-FR" sz="1800" i="1" dirty="0" smtClean="0"/>
              <a:t>Zi </a:t>
            </a:r>
            <a:r>
              <a:rPr lang="zh-CN" altLang="en-US" sz="1800" smtClean="0">
                <a:latin typeface="標楷體" pitchFamily="65" charset="-120"/>
                <a:ea typeface="標楷體" pitchFamily="65" charset="-120"/>
              </a:rPr>
              <a:t>五味子</a:t>
            </a:r>
            <a:r>
              <a:rPr lang="fr-FR" sz="1800" dirty="0" smtClean="0"/>
              <a:t> (Fructus Schisandrae Chinensis)</a:t>
            </a:r>
            <a:r>
              <a:rPr lang="en-US" sz="1800" dirty="0" smtClean="0"/>
              <a:t> 10g</a:t>
            </a:r>
          </a:p>
          <a:p>
            <a:r>
              <a:rPr lang="fr-FR" sz="1800" i="1" dirty="0" smtClean="0"/>
              <a:t>Si</a:t>
            </a:r>
            <a:r>
              <a:rPr lang="fr-FR" sz="1800" dirty="0" smtClean="0"/>
              <a:t> </a:t>
            </a:r>
            <a:r>
              <a:rPr lang="fr-FR" sz="1800" i="1" dirty="0" smtClean="0"/>
              <a:t>Gua</a:t>
            </a:r>
            <a:r>
              <a:rPr lang="fr-FR" sz="1800" dirty="0" smtClean="0"/>
              <a:t> </a:t>
            </a:r>
            <a:r>
              <a:rPr lang="fr-FR" sz="1800" i="1" dirty="0" smtClean="0"/>
              <a:t>Luo </a:t>
            </a:r>
            <a:r>
              <a:rPr lang="zh-CN" altLang="en-US" sz="1800" smtClean="0">
                <a:latin typeface="標楷體" pitchFamily="65" charset="-120"/>
                <a:ea typeface="標楷體" pitchFamily="65" charset="-120"/>
              </a:rPr>
              <a:t>丝瓜络</a:t>
            </a:r>
            <a:r>
              <a:rPr lang="fr-FR" sz="1800" dirty="0" smtClean="0"/>
              <a:t> (Retinervus Luffae Fructus)</a:t>
            </a:r>
            <a:r>
              <a:rPr lang="en-US" sz="1800" dirty="0" smtClean="0"/>
              <a:t> 15g</a:t>
            </a:r>
          </a:p>
          <a:p>
            <a:r>
              <a:rPr lang="fr-FR" sz="1800" i="1" dirty="0" smtClean="0"/>
              <a:t>Bai</a:t>
            </a:r>
            <a:r>
              <a:rPr lang="fr-FR" sz="1800" dirty="0" smtClean="0"/>
              <a:t> </a:t>
            </a:r>
            <a:r>
              <a:rPr lang="fr-FR" sz="1800" i="1" dirty="0" smtClean="0"/>
              <a:t>Bian</a:t>
            </a:r>
            <a:r>
              <a:rPr lang="fr-FR" sz="1800" dirty="0" smtClean="0"/>
              <a:t> </a:t>
            </a:r>
            <a:r>
              <a:rPr lang="fr-FR" sz="1800" i="1" dirty="0" smtClean="0"/>
              <a:t>Dou</a:t>
            </a:r>
            <a:r>
              <a:rPr lang="zh-CN" altLang="en-US" sz="1800" smtClean="0">
                <a:latin typeface="標楷體" pitchFamily="65" charset="-120"/>
                <a:ea typeface="標楷體" pitchFamily="65" charset="-120"/>
              </a:rPr>
              <a:t>扁豆</a:t>
            </a:r>
            <a:r>
              <a:rPr lang="fr-FR" sz="1800" dirty="0" smtClean="0"/>
              <a:t> (Semen Lablab Album)</a:t>
            </a:r>
            <a:r>
              <a:rPr lang="en-US" sz="1800" dirty="0" smtClean="0"/>
              <a:t> 10g</a:t>
            </a:r>
          </a:p>
          <a:p>
            <a:r>
              <a:rPr lang="en-US" sz="1800" i="1" dirty="0" smtClean="0"/>
              <a:t>Sang</a:t>
            </a:r>
            <a:r>
              <a:rPr lang="en-US" sz="1800" dirty="0" smtClean="0"/>
              <a:t> </a:t>
            </a:r>
            <a:r>
              <a:rPr lang="en-US" sz="1800" i="1" dirty="0" smtClean="0"/>
              <a:t>Ye </a:t>
            </a:r>
            <a:r>
              <a:rPr lang="zh-CN" altLang="en-US" sz="1800" smtClean="0">
                <a:latin typeface="標楷體" pitchFamily="65" charset="-120"/>
                <a:ea typeface="標楷體" pitchFamily="65" charset="-120"/>
              </a:rPr>
              <a:t>桑叶</a:t>
            </a:r>
            <a:r>
              <a:rPr lang="en-US" sz="1800" dirty="0" smtClean="0"/>
              <a:t> (Folium Mori) 10g</a:t>
            </a:r>
          </a:p>
          <a:p>
            <a:r>
              <a:rPr lang="en-US" sz="1800" i="1" dirty="0" smtClean="0"/>
              <a:t>Ju</a:t>
            </a:r>
            <a:r>
              <a:rPr lang="en-US" sz="1800" dirty="0" smtClean="0"/>
              <a:t> </a:t>
            </a:r>
            <a:r>
              <a:rPr lang="en-US" sz="1800" i="1" dirty="0" smtClean="0"/>
              <a:t>Luo </a:t>
            </a:r>
            <a:r>
              <a:rPr lang="zh-CN" altLang="en-US" sz="1800" smtClean="0">
                <a:latin typeface="標楷體" pitchFamily="65" charset="-120"/>
                <a:ea typeface="標楷體" pitchFamily="65" charset="-120"/>
              </a:rPr>
              <a:t>橘络</a:t>
            </a:r>
            <a:r>
              <a:rPr lang="en-US" sz="1800" dirty="0" smtClean="0"/>
              <a:t> (Vascular Citri Reticulatae) 5g</a:t>
            </a:r>
          </a:p>
          <a:p>
            <a:r>
              <a:rPr lang="fr-FR" sz="1800" i="1" dirty="0" smtClean="0"/>
              <a:t>Zi</a:t>
            </a:r>
            <a:r>
              <a:rPr lang="fr-FR" sz="1800" dirty="0" smtClean="0"/>
              <a:t> </a:t>
            </a:r>
            <a:r>
              <a:rPr lang="fr-FR" sz="1800" i="1" dirty="0" smtClean="0"/>
              <a:t>Su</a:t>
            </a:r>
            <a:r>
              <a:rPr lang="fr-FR" sz="1800" dirty="0" smtClean="0"/>
              <a:t> </a:t>
            </a:r>
            <a:r>
              <a:rPr lang="fr-FR" sz="1800" i="1" dirty="0" smtClean="0"/>
              <a:t>Zi </a:t>
            </a:r>
            <a:r>
              <a:rPr lang="zh-CN" altLang="en-US" sz="1800" smtClean="0">
                <a:latin typeface="標楷體" pitchFamily="65" charset="-120"/>
                <a:ea typeface="標楷體" pitchFamily="65" charset="-120"/>
              </a:rPr>
              <a:t>苏子</a:t>
            </a:r>
            <a:r>
              <a:rPr lang="fr-FR" sz="1800" dirty="0" smtClean="0"/>
              <a:t> (Fructus Perillae)</a:t>
            </a:r>
            <a:r>
              <a:rPr lang="en-US" sz="1800" dirty="0" smtClean="0"/>
              <a:t> 10g</a:t>
            </a:r>
          </a:p>
          <a:p>
            <a:r>
              <a:rPr lang="en-US" sz="1800" i="1" dirty="0" smtClean="0"/>
              <a:t>Zhe</a:t>
            </a:r>
            <a:r>
              <a:rPr lang="en-US" sz="1800" dirty="0" smtClean="0"/>
              <a:t> </a:t>
            </a:r>
            <a:r>
              <a:rPr lang="en-US" sz="1800" i="1" dirty="0" smtClean="0"/>
              <a:t>Bei</a:t>
            </a:r>
            <a:r>
              <a:rPr lang="en-US" sz="1800" dirty="0" smtClean="0"/>
              <a:t> </a:t>
            </a:r>
            <a:r>
              <a:rPr lang="en-US" sz="1800" i="1" dirty="0" smtClean="0"/>
              <a:t>Mu </a:t>
            </a:r>
            <a:r>
              <a:rPr lang="zh-CN" altLang="en-US" sz="1800" smtClean="0">
                <a:latin typeface="標楷體" pitchFamily="65" charset="-120"/>
                <a:ea typeface="標楷體" pitchFamily="65" charset="-120"/>
              </a:rPr>
              <a:t>浙贝</a:t>
            </a:r>
            <a:r>
              <a:rPr lang="en-US" sz="1800" dirty="0" smtClean="0"/>
              <a:t> (Bulbus Fritillariae Thunbergii) 10g</a:t>
            </a:r>
          </a:p>
          <a:p>
            <a:r>
              <a:rPr lang="en-US" sz="1800" i="1" dirty="0" smtClean="0"/>
              <a:t>Ku</a:t>
            </a:r>
            <a:r>
              <a:rPr lang="en-US" sz="1800" dirty="0" smtClean="0"/>
              <a:t> </a:t>
            </a:r>
            <a:r>
              <a:rPr lang="en-US" sz="1800" i="1" dirty="0" smtClean="0"/>
              <a:t>Xing</a:t>
            </a:r>
            <a:r>
              <a:rPr lang="en-US" sz="1800" dirty="0" smtClean="0"/>
              <a:t> </a:t>
            </a:r>
            <a:r>
              <a:rPr lang="en-US" sz="1800" i="1" dirty="0" smtClean="0"/>
              <a:t>Ren </a:t>
            </a:r>
            <a:r>
              <a:rPr lang="zh-CN" altLang="en-US" sz="1800" smtClean="0">
                <a:latin typeface="標楷體" pitchFamily="65" charset="-120"/>
                <a:ea typeface="標楷體" pitchFamily="65" charset="-120"/>
              </a:rPr>
              <a:t>杏仁</a:t>
            </a:r>
            <a:r>
              <a:rPr lang="en-US" sz="1800" dirty="0" smtClean="0">
                <a:latin typeface="標楷體" pitchFamily="65" charset="-120"/>
                <a:ea typeface="標楷體" pitchFamily="65" charset="-120"/>
              </a:rPr>
              <a:t> </a:t>
            </a:r>
            <a:r>
              <a:rPr lang="en-US" sz="1800" dirty="0" smtClean="0"/>
              <a:t>(Semen Armeniacae Amarum) 10g</a:t>
            </a:r>
          </a:p>
          <a:p>
            <a:r>
              <a:rPr lang="fr-FR" sz="1800" i="1" dirty="0" smtClean="0"/>
              <a:t>Gan</a:t>
            </a:r>
            <a:r>
              <a:rPr lang="fr-FR" sz="1800" dirty="0" smtClean="0"/>
              <a:t> </a:t>
            </a:r>
            <a:r>
              <a:rPr lang="fr-FR" sz="1800" i="1" dirty="0" smtClean="0"/>
              <a:t>Cao </a:t>
            </a:r>
            <a:r>
              <a:rPr lang="zh-CN" altLang="en-US" sz="1800" smtClean="0">
                <a:latin typeface="標楷體" pitchFamily="65" charset="-120"/>
                <a:ea typeface="標楷體" pitchFamily="65" charset="-120"/>
              </a:rPr>
              <a:t>甘草</a:t>
            </a:r>
            <a:r>
              <a:rPr lang="fr-FR" sz="1800" dirty="0" smtClean="0"/>
              <a:t> (Radix et Rhizoma Glycyrrhizae)</a:t>
            </a:r>
            <a:r>
              <a:rPr lang="en-US" sz="1800" dirty="0" smtClean="0"/>
              <a:t> 6g</a:t>
            </a:r>
          </a:p>
          <a:p>
            <a:r>
              <a:rPr lang="en-US" sz="1800" i="1" dirty="0" smtClean="0"/>
              <a:t>Di</a:t>
            </a:r>
            <a:r>
              <a:rPr lang="en-US" sz="1800" dirty="0" smtClean="0"/>
              <a:t> </a:t>
            </a:r>
            <a:r>
              <a:rPr lang="en-US" sz="1800" i="1" dirty="0" smtClean="0"/>
              <a:t>Long </a:t>
            </a:r>
            <a:r>
              <a:rPr lang="zh-CN" altLang="en-US" sz="1800" smtClean="0">
                <a:latin typeface="標楷體" pitchFamily="65" charset="-120"/>
                <a:ea typeface="標楷體" pitchFamily="65" charset="-120"/>
              </a:rPr>
              <a:t>地龙</a:t>
            </a:r>
            <a:r>
              <a:rPr lang="en-US" sz="1800" dirty="0" smtClean="0"/>
              <a:t> (Pheretima) 10g</a:t>
            </a:r>
          </a:p>
          <a:p>
            <a:endParaRPr lang="en-US" sz="18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743200" y="185124"/>
            <a:ext cx="3886200" cy="5682276"/>
          </a:xfrm>
          <a:prstGeom prst="rect">
            <a:avLst/>
          </a:prstGeom>
          <a:noFill/>
          <a:ln w="9525">
            <a:noFill/>
            <a:miter lim="800000"/>
            <a:headEnd/>
            <a:tailEnd/>
          </a:ln>
          <a:effectLst/>
        </p:spPr>
      </p:pic>
      <p:sp>
        <p:nvSpPr>
          <p:cNvPr id="3" name="Rectangle 2"/>
          <p:cNvSpPr/>
          <p:nvPr/>
        </p:nvSpPr>
        <p:spPr>
          <a:xfrm>
            <a:off x="609600" y="6324600"/>
            <a:ext cx="4572000" cy="400110"/>
          </a:xfrm>
          <a:prstGeom prst="rect">
            <a:avLst/>
          </a:prstGeom>
        </p:spPr>
        <p:txBody>
          <a:bodyPr>
            <a:spAutoFit/>
          </a:bodyPr>
          <a:lstStyle/>
          <a:p>
            <a:r>
              <a:rPr lang="zh-CN" altLang="en-US" sz="1000" u="sng" smtClean="0">
                <a:solidFill>
                  <a:schemeClr val="bg1"/>
                </a:solidFill>
                <a:hlinkClick r:id="rId3"/>
              </a:rPr>
              <a:t>英文版全文 </a:t>
            </a:r>
            <a:r>
              <a:rPr lang="en-US" altLang="zh-CN" sz="1000" u="sng" dirty="0" smtClean="0">
                <a:solidFill>
                  <a:schemeClr val="bg1"/>
                </a:solidFill>
                <a:hlinkClick r:id="rId3"/>
              </a:rPr>
              <a:t>_ </a:t>
            </a:r>
            <a:r>
              <a:rPr lang="zh-CN" altLang="en-US" sz="1000" u="sng" smtClean="0">
                <a:solidFill>
                  <a:schemeClr val="bg1"/>
                </a:solidFill>
                <a:hlinkClick r:id="rId3"/>
              </a:rPr>
              <a:t>新型冠状病毒肺炎防控和诊疗指南 </a:t>
            </a:r>
            <a:r>
              <a:rPr lang="en-US" sz="1000" u="sng" dirty="0" smtClean="0">
                <a:hlinkClick r:id="rId3"/>
              </a:rPr>
              <a:t>https://mp.weixin.qq.com/s/nOAmosQ4YqkXHKdJbBE9GA</a:t>
            </a:r>
            <a:endParaRPr lang="en-US" sz="1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Arial Narrow" pitchFamily="34" charset="0"/>
              </a:rPr>
              <a:t>Guidance for Corona Virus Disease 2019</a:t>
            </a:r>
            <a:endParaRPr lang="en-US" sz="4000" dirty="0">
              <a:latin typeface="Arial Narrow" pitchFamily="34" charset="0"/>
            </a:endParaRPr>
          </a:p>
        </p:txBody>
      </p:sp>
      <p:sp>
        <p:nvSpPr>
          <p:cNvPr id="6" name="Content Placeholder 5"/>
          <p:cNvSpPr>
            <a:spLocks noGrp="1"/>
          </p:cNvSpPr>
          <p:nvPr>
            <p:ph idx="1"/>
          </p:nvPr>
        </p:nvSpPr>
        <p:spPr/>
        <p:txBody>
          <a:bodyPr/>
          <a:lstStyle/>
          <a:p>
            <a:r>
              <a:rPr lang="en-US" dirty="0" smtClean="0"/>
              <a:t>Medical Observation Period </a:t>
            </a:r>
            <a:r>
              <a:rPr lang="zh-TW" altLang="en-US" smtClean="0">
                <a:latin typeface="標楷體" pitchFamily="65" charset="-120"/>
                <a:ea typeface="標楷體" pitchFamily="65" charset="-120"/>
              </a:rPr>
              <a:t>医学观察</a:t>
            </a:r>
            <a:endParaRPr lang="en-US" altLang="zh-TW" dirty="0" smtClean="0">
              <a:latin typeface="標楷體" pitchFamily="65" charset="-120"/>
              <a:ea typeface="標楷體" pitchFamily="65" charset="-120"/>
            </a:endParaRPr>
          </a:p>
          <a:p>
            <a:r>
              <a:rPr lang="en-US" dirty="0" smtClean="0"/>
              <a:t>Clinical Treatment Period </a:t>
            </a:r>
            <a:r>
              <a:rPr lang="zh-TW" altLang="en-US" smtClean="0">
                <a:latin typeface="標楷體" pitchFamily="65" charset="-120"/>
                <a:ea typeface="標楷體" pitchFamily="65" charset="-120"/>
              </a:rPr>
              <a:t>临床治疗</a:t>
            </a:r>
            <a:endParaRPr lang="en-US" altLang="zh-TW" dirty="0" smtClean="0">
              <a:latin typeface="標楷體" pitchFamily="65" charset="-120"/>
              <a:ea typeface="標楷體" pitchFamily="65" charset="-120"/>
            </a:endParaRPr>
          </a:p>
          <a:p>
            <a:r>
              <a:rPr lang="en-US" altLang="zh-TW" dirty="0" smtClean="0"/>
              <a:t>Recovery Period </a:t>
            </a:r>
            <a:r>
              <a:rPr lang="zh-TW" altLang="en-US" smtClean="0">
                <a:latin typeface="標楷體" pitchFamily="65" charset="-120"/>
                <a:ea typeface="標楷體" pitchFamily="65" charset="-120"/>
              </a:rPr>
              <a:t>恢复期</a:t>
            </a:r>
            <a:endParaRPr lang="en-US" altLang="zh-TW" dirty="0" smtClean="0">
              <a:latin typeface="標楷體" pitchFamily="65" charset="-120"/>
              <a:ea typeface="標楷體" pitchFamily="65" charset="-120"/>
            </a:endParaRPr>
          </a:p>
          <a:p>
            <a:endParaRPr lang="en-US" altLang="zh-TW" dirty="0" smtClean="0"/>
          </a:p>
        </p:txBody>
      </p:sp>
      <p:sp>
        <p:nvSpPr>
          <p:cNvPr id="7" name="Rectangle 6"/>
          <p:cNvSpPr/>
          <p:nvPr/>
        </p:nvSpPr>
        <p:spPr>
          <a:xfrm>
            <a:off x="457200" y="6096000"/>
            <a:ext cx="4572000" cy="400110"/>
          </a:xfrm>
          <a:prstGeom prst="rect">
            <a:avLst/>
          </a:prstGeom>
        </p:spPr>
        <p:txBody>
          <a:bodyPr>
            <a:spAutoFit/>
          </a:bodyPr>
          <a:lstStyle/>
          <a:p>
            <a:r>
              <a:rPr lang="zh-CN" altLang="en-US" sz="1000" u="sng" smtClean="0">
                <a:hlinkClick r:id="rId2"/>
              </a:rPr>
              <a:t>英文版全文 </a:t>
            </a:r>
            <a:r>
              <a:rPr lang="en-US" altLang="zh-CN" sz="1000" u="sng" dirty="0" smtClean="0">
                <a:hlinkClick r:id="rId2"/>
              </a:rPr>
              <a:t>_ </a:t>
            </a:r>
            <a:r>
              <a:rPr lang="zh-CN" altLang="en-US" sz="1000" u="sng" smtClean="0">
                <a:hlinkClick r:id="rId2"/>
              </a:rPr>
              <a:t>新型冠状病毒肺炎防控和诊疗指南 </a:t>
            </a:r>
            <a:endParaRPr lang="en-US" altLang="zh-CN" sz="1000" u="sng" dirty="0" smtClean="0">
              <a:hlinkClick r:id="rId2"/>
            </a:endParaRPr>
          </a:p>
          <a:p>
            <a:r>
              <a:rPr lang="en-US" sz="1000" u="sng" dirty="0" smtClean="0">
                <a:hlinkClick r:id="rId2"/>
              </a:rPr>
              <a:t>https://mp.weixin.qq.com/s/nOAmosQ4YqkXHKdJbBE9GA</a:t>
            </a:r>
            <a:endParaRPr lang="en-US" sz="10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4000" dirty="0" smtClean="0">
                <a:latin typeface="Arial Narrow" pitchFamily="34" charset="0"/>
              </a:rPr>
              <a:t>Guidance for Corona Virus Disease 2019</a:t>
            </a:r>
            <a:endParaRPr lang="en-US" sz="4000" dirty="0">
              <a:latin typeface="Arial Narrow" pitchFamily="34" charset="0"/>
            </a:endParaRPr>
          </a:p>
        </p:txBody>
      </p:sp>
      <p:sp>
        <p:nvSpPr>
          <p:cNvPr id="6" name="Content Placeholder 5"/>
          <p:cNvSpPr>
            <a:spLocks noGrp="1"/>
          </p:cNvSpPr>
          <p:nvPr>
            <p:ph idx="1"/>
          </p:nvPr>
        </p:nvSpPr>
        <p:spPr/>
        <p:txBody>
          <a:bodyPr/>
          <a:lstStyle/>
          <a:p>
            <a:r>
              <a:rPr lang="en-US" sz="2400" dirty="0" smtClean="0"/>
              <a:t>Medical Observation Period </a:t>
            </a:r>
            <a:r>
              <a:rPr lang="zh-TW" altLang="en-US" sz="2400" smtClean="0">
                <a:latin typeface="標楷體" pitchFamily="65" charset="-120"/>
                <a:ea typeface="標楷體" pitchFamily="65" charset="-120"/>
              </a:rPr>
              <a:t>医学观察</a:t>
            </a:r>
            <a:endParaRPr lang="en-US" altLang="zh-TW" sz="2400" dirty="0" smtClean="0">
              <a:latin typeface="標楷體" pitchFamily="65" charset="-120"/>
              <a:ea typeface="標楷體" pitchFamily="65" charset="-120"/>
            </a:endParaRPr>
          </a:p>
          <a:p>
            <a:r>
              <a:rPr lang="en-US" sz="2400" dirty="0" smtClean="0"/>
              <a:t>Clinical Treatment Period </a:t>
            </a:r>
            <a:r>
              <a:rPr lang="zh-TW" altLang="en-US" sz="2400" smtClean="0">
                <a:latin typeface="標楷體" pitchFamily="65" charset="-120"/>
                <a:ea typeface="標楷體" pitchFamily="65" charset="-120"/>
              </a:rPr>
              <a:t>临床治疗</a:t>
            </a:r>
            <a:endParaRPr lang="en-US" altLang="zh-TW" sz="2400" dirty="0" smtClean="0">
              <a:latin typeface="標楷體" pitchFamily="65" charset="-120"/>
              <a:ea typeface="標楷體" pitchFamily="65" charset="-120"/>
            </a:endParaRPr>
          </a:p>
          <a:p>
            <a:pPr lvl="1"/>
            <a:r>
              <a:rPr lang="en-US" sz="2000" dirty="0" smtClean="0"/>
              <a:t>Cold Dampness Stagnating Lungs </a:t>
            </a:r>
            <a:r>
              <a:rPr lang="zh-TW" altLang="en-US" sz="2000" smtClean="0">
                <a:latin typeface="標楷體" pitchFamily="65" charset="-120"/>
                <a:ea typeface="標楷體" pitchFamily="65" charset="-120"/>
              </a:rPr>
              <a:t>寒湿郁肺证</a:t>
            </a:r>
            <a:endParaRPr lang="en-US" altLang="zh-TW" sz="2000" dirty="0" smtClean="0">
              <a:latin typeface="標楷體" pitchFamily="65" charset="-120"/>
              <a:ea typeface="標楷體" pitchFamily="65" charset="-120"/>
            </a:endParaRPr>
          </a:p>
          <a:p>
            <a:pPr lvl="1"/>
            <a:r>
              <a:rPr lang="en-US" sz="2000" dirty="0" smtClean="0"/>
              <a:t>Damp-Heat Accumulated Lung </a:t>
            </a:r>
            <a:r>
              <a:rPr lang="zh-TW" altLang="en-US" sz="2000" smtClean="0">
                <a:latin typeface="標楷體" pitchFamily="65" charset="-120"/>
                <a:ea typeface="標楷體" pitchFamily="65" charset="-120"/>
              </a:rPr>
              <a:t>湿热蘊肺证</a:t>
            </a:r>
            <a:endParaRPr lang="en-US" altLang="zh-TW" sz="2000" dirty="0" smtClean="0">
              <a:latin typeface="標楷體" pitchFamily="65" charset="-120"/>
              <a:ea typeface="標楷體" pitchFamily="65" charset="-120"/>
            </a:endParaRPr>
          </a:p>
          <a:p>
            <a:pPr lvl="1"/>
            <a:r>
              <a:rPr lang="en-US" sz="2000" dirty="0" smtClean="0"/>
              <a:t>Damp-Poison Stagnating Lung </a:t>
            </a:r>
            <a:r>
              <a:rPr lang="zh-TW" altLang="en-US" sz="2000" smtClean="0">
                <a:latin typeface="標楷體" pitchFamily="65" charset="-120"/>
                <a:ea typeface="標楷體" pitchFamily="65" charset="-120"/>
              </a:rPr>
              <a:t>湿毒郁肺证</a:t>
            </a:r>
            <a:endParaRPr lang="en-US" altLang="zh-TW" sz="2000" dirty="0" smtClean="0">
              <a:latin typeface="標楷體" pitchFamily="65" charset="-120"/>
              <a:ea typeface="標楷體" pitchFamily="65" charset="-120"/>
            </a:endParaRPr>
          </a:p>
          <a:p>
            <a:pPr lvl="1"/>
            <a:r>
              <a:rPr lang="en-US" sz="2000" dirty="0" smtClean="0"/>
              <a:t>Cold Dampness Obstructing Lung </a:t>
            </a:r>
            <a:r>
              <a:rPr lang="zh-TW" altLang="en-US" sz="2000" smtClean="0">
                <a:latin typeface="標楷體" pitchFamily="65" charset="-120"/>
                <a:ea typeface="標楷體" pitchFamily="65" charset="-120"/>
              </a:rPr>
              <a:t>寒湿阻肺证</a:t>
            </a:r>
            <a:endParaRPr lang="en-US" altLang="zh-TW" sz="2000" dirty="0" smtClean="0">
              <a:latin typeface="標楷體" pitchFamily="65" charset="-120"/>
              <a:ea typeface="標楷體" pitchFamily="65" charset="-120"/>
            </a:endParaRPr>
          </a:p>
          <a:p>
            <a:pPr lvl="1"/>
            <a:r>
              <a:rPr lang="en-US" sz="2000" dirty="0" smtClean="0"/>
              <a:t>Lung Blocked by Epidemic Toxin  </a:t>
            </a:r>
            <a:r>
              <a:rPr lang="zh-TW" altLang="en-US" sz="2000" smtClean="0">
                <a:latin typeface="標楷體" pitchFamily="65" charset="-120"/>
                <a:ea typeface="標楷體" pitchFamily="65" charset="-120"/>
              </a:rPr>
              <a:t>疫毒闭肺证</a:t>
            </a:r>
            <a:endParaRPr lang="en-US" altLang="zh-TW" sz="2000" dirty="0" smtClean="0">
              <a:latin typeface="標楷體" pitchFamily="65" charset="-120"/>
              <a:ea typeface="標楷體" pitchFamily="65" charset="-120"/>
            </a:endParaRPr>
          </a:p>
          <a:p>
            <a:pPr lvl="1"/>
            <a:r>
              <a:rPr lang="en-US" sz="2000" dirty="0" smtClean="0"/>
              <a:t>Flaring Heat in Qi and Ying </a:t>
            </a:r>
            <a:r>
              <a:rPr lang="zh-TW" altLang="en-US" sz="2000" smtClean="0">
                <a:latin typeface="標楷體" pitchFamily="65" charset="-120"/>
                <a:ea typeface="標楷體" pitchFamily="65" charset="-120"/>
              </a:rPr>
              <a:t>气营两燔</a:t>
            </a:r>
            <a:endParaRPr lang="en-US" altLang="zh-TW" sz="2000" dirty="0" smtClean="0">
              <a:latin typeface="標楷體" pitchFamily="65" charset="-120"/>
              <a:ea typeface="標楷體" pitchFamily="65" charset="-120"/>
            </a:endParaRPr>
          </a:p>
          <a:p>
            <a:pPr lvl="1"/>
            <a:r>
              <a:rPr lang="en-US" sz="2000" dirty="0" smtClean="0"/>
              <a:t>Internal Block and Outward Desertion </a:t>
            </a:r>
            <a:r>
              <a:rPr lang="zh-TW" altLang="en-US" sz="2000" smtClean="0">
                <a:latin typeface="標楷體" pitchFamily="65" charset="-120"/>
                <a:ea typeface="標楷體" pitchFamily="65" charset="-120"/>
              </a:rPr>
              <a:t>内闭外脱</a:t>
            </a:r>
            <a:endParaRPr lang="en-US" altLang="zh-TW" sz="2000" dirty="0" smtClean="0">
              <a:latin typeface="標楷體" pitchFamily="65" charset="-120"/>
              <a:ea typeface="標楷體" pitchFamily="65" charset="-120"/>
            </a:endParaRPr>
          </a:p>
          <a:p>
            <a:r>
              <a:rPr lang="en-US" sz="2400" dirty="0" smtClean="0"/>
              <a:t>Recovery Period </a:t>
            </a:r>
            <a:r>
              <a:rPr lang="zh-TW" altLang="en-US" sz="2400" smtClean="0">
                <a:latin typeface="標楷體" pitchFamily="65" charset="-120"/>
                <a:ea typeface="標楷體" pitchFamily="65" charset="-120"/>
              </a:rPr>
              <a:t>恢复期</a:t>
            </a:r>
            <a:endParaRPr lang="en-US" altLang="zh-TW" sz="2400" dirty="0" smtClean="0">
              <a:latin typeface="標楷體" pitchFamily="65" charset="-120"/>
              <a:ea typeface="標楷體" pitchFamily="65" charset="-120"/>
            </a:endParaRPr>
          </a:p>
          <a:p>
            <a:pPr lvl="1"/>
            <a:r>
              <a:rPr lang="en-US" sz="2000" dirty="0" smtClean="0"/>
              <a:t>Lung and Spleen Qi Deficiency </a:t>
            </a:r>
            <a:r>
              <a:rPr lang="zh-TW" altLang="en-US" sz="2000" smtClean="0">
                <a:latin typeface="標楷體" pitchFamily="65" charset="-120"/>
                <a:ea typeface="標楷體" pitchFamily="65" charset="-120"/>
              </a:rPr>
              <a:t>肺脾气虚证</a:t>
            </a:r>
            <a:endParaRPr lang="en-US" altLang="zh-TW" sz="2000" dirty="0" smtClean="0">
              <a:latin typeface="標楷體" pitchFamily="65" charset="-120"/>
              <a:ea typeface="標楷體" pitchFamily="65" charset="-120"/>
            </a:endParaRPr>
          </a:p>
          <a:p>
            <a:pPr lvl="1"/>
            <a:r>
              <a:rPr lang="en-US" sz="2000" dirty="0" smtClean="0"/>
              <a:t>Deficiency of Qi and Yin </a:t>
            </a:r>
            <a:r>
              <a:rPr lang="zh-TW" altLang="en-US" sz="2000" smtClean="0">
                <a:latin typeface="標楷體" pitchFamily="65" charset="-120"/>
                <a:ea typeface="標楷體" pitchFamily="65" charset="-120"/>
              </a:rPr>
              <a:t>气阴两虚证</a:t>
            </a:r>
            <a:endParaRPr lang="en-US" sz="2000" dirty="0">
              <a:latin typeface="標楷體" pitchFamily="65" charset="-120"/>
              <a:ea typeface="標楷體" pitchFamily="65" charset="-12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6434" name="AutoShape 2" descr="Image result for covid 19 in wuhan hospital waiting ro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46436" name="AutoShape 4" descr="Image result for covid 19 in wuhan hospital waiting ro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46438" name="Picture 6" descr="Image result for wuhan patients in waiting room"/>
          <p:cNvPicPr>
            <a:picLocks noChangeAspect="1" noChangeArrowheads="1"/>
          </p:cNvPicPr>
          <p:nvPr/>
        </p:nvPicPr>
        <p:blipFill>
          <a:blip r:embed="rId2"/>
          <a:srcRect/>
          <a:stretch>
            <a:fillRect/>
          </a:stretch>
        </p:blipFill>
        <p:spPr bwMode="auto">
          <a:xfrm>
            <a:off x="457200" y="457200"/>
            <a:ext cx="8229600" cy="5789626"/>
          </a:xfrm>
          <a:prstGeom prst="rect">
            <a:avLst/>
          </a:prstGeom>
          <a:noFill/>
        </p:spPr>
      </p:pic>
      <p:sp>
        <p:nvSpPr>
          <p:cNvPr id="146440" name="AutoShape 8" descr="Image result for wuhan patients in waiting ro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Biopsy</a:t>
            </a:r>
            <a:endParaRPr lang="en-US" dirty="0"/>
          </a:p>
        </p:txBody>
      </p:sp>
      <p:sp>
        <p:nvSpPr>
          <p:cNvPr id="3" name="Content Placeholder 2"/>
          <p:cNvSpPr>
            <a:spLocks noGrp="1"/>
          </p:cNvSpPr>
          <p:nvPr>
            <p:ph idx="1"/>
          </p:nvPr>
        </p:nvSpPr>
        <p:spPr/>
        <p:txBody>
          <a:bodyPr/>
          <a:lstStyle/>
          <a:p>
            <a:r>
              <a:rPr lang="en-US" dirty="0" smtClean="0"/>
              <a:t>“Edema, proteinaceous exudate, focal reactive hyperplasia of pneumocytes with patchy inflammatory cellular infiltration, and multinucleated giant cells. Fibroblastic plugs were noted in airspaces.”</a:t>
            </a:r>
          </a:p>
          <a:p>
            <a:endParaRPr lang="en-US" dirty="0" smtClean="0"/>
          </a:p>
          <a:p>
            <a:endParaRPr lang="en-US" dirty="0" smtClean="0"/>
          </a:p>
          <a:p>
            <a:r>
              <a:rPr lang="en-US" sz="1000" dirty="0" smtClean="0"/>
              <a:t>Xiao, Shu-Yuan. Pulmonary Pathology of Early COVID-19 Pneumonia Identified Retrospectively in Two Patients With Lung Cancer, The ASCO Post. 3/12/2020. </a:t>
            </a:r>
            <a:r>
              <a:rPr lang="en-US" sz="1000" dirty="0" smtClean="0">
                <a:hlinkClick r:id="rId2"/>
              </a:rPr>
              <a:t>https://ascopost.com/news/march-2020/pulmonary-pathology-of-early-covid-19-pneumonia-identified-retrospectively-in-two-patients-with-lung-cancer/</a:t>
            </a:r>
            <a:endParaRPr lang="en-US" sz="1000" dirty="0" smtClean="0"/>
          </a:p>
          <a:p>
            <a:endParaRPr lang="en-US" sz="1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54626" name="Picture 2"/>
          <p:cNvPicPr>
            <a:picLocks noChangeAspect="1" noChangeArrowheads="1"/>
          </p:cNvPicPr>
          <p:nvPr/>
        </p:nvPicPr>
        <p:blipFill>
          <a:blip r:embed="rId2"/>
          <a:srcRect/>
          <a:stretch>
            <a:fillRect/>
          </a:stretch>
        </p:blipFill>
        <p:spPr bwMode="auto">
          <a:xfrm>
            <a:off x="378794" y="533400"/>
            <a:ext cx="8536606" cy="52578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i="1" dirty="0" smtClean="0"/>
              <a:t>Qing Fei Pai Du Tang </a:t>
            </a:r>
            <a:r>
              <a:rPr lang="zh-CN" altLang="en-US" sz="3200" b="1" smtClean="0">
                <a:latin typeface="標楷體" pitchFamily="65" charset="-120"/>
                <a:ea typeface="標楷體" pitchFamily="65" charset="-120"/>
              </a:rPr>
              <a:t>清肺排毒汤</a:t>
            </a:r>
            <a:r>
              <a:rPr lang="en-US" sz="3200" i="1" dirty="0" smtClean="0"/>
              <a:t/>
            </a:r>
            <a:br>
              <a:rPr lang="en-US" sz="3200" i="1" dirty="0" smtClean="0"/>
            </a:br>
            <a:r>
              <a:rPr lang="en-US" sz="2800" dirty="0" smtClean="0"/>
              <a:t>(Clear the Lung and Eliminate Toxins Decoction)</a:t>
            </a:r>
            <a:endParaRPr lang="en-US" sz="3200" dirty="0"/>
          </a:p>
        </p:txBody>
      </p:sp>
      <p:sp>
        <p:nvSpPr>
          <p:cNvPr id="5" name="Content Placeholder 4"/>
          <p:cNvSpPr>
            <a:spLocks noGrp="1"/>
          </p:cNvSpPr>
          <p:nvPr>
            <p:ph sz="half" idx="1"/>
          </p:nvPr>
        </p:nvSpPr>
        <p:spPr>
          <a:xfrm>
            <a:off x="228600" y="1676400"/>
            <a:ext cx="4648200" cy="4343400"/>
          </a:xfrm>
        </p:spPr>
        <p:txBody>
          <a:bodyPr/>
          <a:lstStyle/>
          <a:p>
            <a:r>
              <a:rPr lang="en-US" sz="1700" i="1" dirty="0" smtClean="0">
                <a:latin typeface="Arial Narrow" pitchFamily="34" charset="0"/>
              </a:rPr>
              <a:t>Ma</a:t>
            </a:r>
            <a:r>
              <a:rPr lang="en-US" sz="1700" dirty="0" smtClean="0">
                <a:latin typeface="Arial Narrow" pitchFamily="34" charset="0"/>
              </a:rPr>
              <a:t> </a:t>
            </a:r>
            <a:r>
              <a:rPr lang="en-US" sz="1700" i="1" dirty="0" smtClean="0">
                <a:latin typeface="Arial Narrow" pitchFamily="34" charset="0"/>
              </a:rPr>
              <a:t>Huang</a:t>
            </a:r>
            <a:r>
              <a:rPr lang="en-US" sz="1700" dirty="0" smtClean="0">
                <a:latin typeface="Arial Narrow" pitchFamily="34" charset="0"/>
              </a:rPr>
              <a:t> (Herba Ephedrae), 9g</a:t>
            </a:r>
          </a:p>
          <a:p>
            <a:r>
              <a:rPr lang="fr-FR" sz="1700" i="1" dirty="0" smtClean="0">
                <a:latin typeface="Arial Narrow" pitchFamily="34" charset="0"/>
              </a:rPr>
              <a:t>Zhi</a:t>
            </a:r>
            <a:r>
              <a:rPr lang="fr-FR" sz="1700" dirty="0" smtClean="0">
                <a:latin typeface="Arial Narrow" pitchFamily="34" charset="0"/>
              </a:rPr>
              <a:t> </a:t>
            </a:r>
            <a:r>
              <a:rPr lang="fr-FR" sz="1700" i="1" dirty="0" smtClean="0">
                <a:latin typeface="Arial Narrow" pitchFamily="34" charset="0"/>
              </a:rPr>
              <a:t>Gan</a:t>
            </a:r>
            <a:r>
              <a:rPr lang="fr-FR" sz="1700" dirty="0" smtClean="0">
                <a:latin typeface="Arial Narrow" pitchFamily="34" charset="0"/>
              </a:rPr>
              <a:t> </a:t>
            </a:r>
            <a:r>
              <a:rPr lang="fr-FR" sz="1700" i="1" dirty="0" smtClean="0">
                <a:latin typeface="Arial Narrow" pitchFamily="34" charset="0"/>
              </a:rPr>
              <a:t>Cao</a:t>
            </a:r>
            <a:r>
              <a:rPr lang="fr-FR" sz="1700" dirty="0" smtClean="0">
                <a:latin typeface="Arial Narrow" pitchFamily="34" charset="0"/>
              </a:rPr>
              <a:t> (Radix et Rhizoma Glycyrrhizae Praeparata cum Melle)</a:t>
            </a:r>
            <a:r>
              <a:rPr lang="en-US" sz="1700" dirty="0" smtClean="0">
                <a:latin typeface="Arial Narrow" pitchFamily="34" charset="0"/>
              </a:rPr>
              <a:t>, 6g</a:t>
            </a:r>
          </a:p>
          <a:p>
            <a:r>
              <a:rPr lang="en-US" sz="1700" i="1" dirty="0" smtClean="0">
                <a:latin typeface="Arial Narrow" pitchFamily="34" charset="0"/>
              </a:rPr>
              <a:t>Ku</a:t>
            </a:r>
            <a:r>
              <a:rPr lang="en-US" sz="1700" dirty="0" smtClean="0">
                <a:latin typeface="Arial Narrow" pitchFamily="34" charset="0"/>
              </a:rPr>
              <a:t> </a:t>
            </a:r>
            <a:r>
              <a:rPr lang="en-US" sz="1700" i="1" dirty="0" smtClean="0">
                <a:latin typeface="Arial Narrow" pitchFamily="34" charset="0"/>
              </a:rPr>
              <a:t>Xing</a:t>
            </a:r>
            <a:r>
              <a:rPr lang="en-US" sz="1700" dirty="0" smtClean="0">
                <a:latin typeface="Arial Narrow" pitchFamily="34" charset="0"/>
              </a:rPr>
              <a:t> </a:t>
            </a:r>
            <a:r>
              <a:rPr lang="en-US" sz="1700" i="1" dirty="0" smtClean="0">
                <a:latin typeface="Arial Narrow" pitchFamily="34" charset="0"/>
              </a:rPr>
              <a:t>Ren</a:t>
            </a:r>
            <a:r>
              <a:rPr lang="en-US" sz="1700" dirty="0" smtClean="0">
                <a:latin typeface="Arial Narrow" pitchFamily="34" charset="0"/>
              </a:rPr>
              <a:t> (Semen Armeniacae Amarum), 9g</a:t>
            </a:r>
          </a:p>
          <a:p>
            <a:r>
              <a:rPr lang="en-US" sz="1700" i="1" dirty="0" smtClean="0">
                <a:latin typeface="Arial Narrow" pitchFamily="34" charset="0"/>
              </a:rPr>
              <a:t>Shi</a:t>
            </a:r>
            <a:r>
              <a:rPr lang="en-US" sz="1700" dirty="0" smtClean="0">
                <a:latin typeface="Arial Narrow" pitchFamily="34" charset="0"/>
              </a:rPr>
              <a:t> </a:t>
            </a:r>
            <a:r>
              <a:rPr lang="en-US" sz="1700" i="1" dirty="0" smtClean="0">
                <a:latin typeface="Arial Narrow" pitchFamily="34" charset="0"/>
              </a:rPr>
              <a:t>Gao</a:t>
            </a:r>
            <a:r>
              <a:rPr lang="en-US" sz="1700" dirty="0" smtClean="0">
                <a:latin typeface="Arial Narrow" pitchFamily="34" charset="0"/>
              </a:rPr>
              <a:t> (Gypsum Fibrosum), 15-30g (pre-decoct)</a:t>
            </a:r>
          </a:p>
          <a:p>
            <a:r>
              <a:rPr lang="en-US" sz="1700" i="1" dirty="0" smtClean="0">
                <a:latin typeface="Arial Narrow" pitchFamily="34" charset="0"/>
              </a:rPr>
              <a:t>Gui</a:t>
            </a:r>
            <a:r>
              <a:rPr lang="en-US" sz="1700" dirty="0" smtClean="0">
                <a:latin typeface="Arial Narrow" pitchFamily="34" charset="0"/>
              </a:rPr>
              <a:t> </a:t>
            </a:r>
            <a:r>
              <a:rPr lang="en-US" sz="1700" i="1" dirty="0" smtClean="0">
                <a:latin typeface="Arial Narrow" pitchFamily="34" charset="0"/>
              </a:rPr>
              <a:t>Zhi</a:t>
            </a:r>
            <a:r>
              <a:rPr lang="en-US" sz="1700" dirty="0" smtClean="0">
                <a:latin typeface="Arial Narrow" pitchFamily="34" charset="0"/>
              </a:rPr>
              <a:t> (Ramulus Cinnamomi), 9g</a:t>
            </a:r>
          </a:p>
          <a:p>
            <a:r>
              <a:rPr lang="en-US" sz="1700" i="1" dirty="0" smtClean="0">
                <a:latin typeface="Arial Narrow" pitchFamily="34" charset="0"/>
              </a:rPr>
              <a:t>Ze</a:t>
            </a:r>
            <a:r>
              <a:rPr lang="en-US" sz="1700" dirty="0" smtClean="0">
                <a:latin typeface="Arial Narrow" pitchFamily="34" charset="0"/>
              </a:rPr>
              <a:t> </a:t>
            </a:r>
            <a:r>
              <a:rPr lang="en-US" sz="1700" i="1" dirty="0" smtClean="0">
                <a:latin typeface="Arial Narrow" pitchFamily="34" charset="0"/>
              </a:rPr>
              <a:t>Xie</a:t>
            </a:r>
            <a:r>
              <a:rPr lang="en-US" sz="1700" dirty="0" smtClean="0">
                <a:latin typeface="Arial Narrow" pitchFamily="34" charset="0"/>
              </a:rPr>
              <a:t> (Rhizoma Alismatis), 9g</a:t>
            </a:r>
          </a:p>
          <a:p>
            <a:r>
              <a:rPr lang="en-US" sz="1700" i="1" dirty="0" smtClean="0">
                <a:latin typeface="Arial Narrow" pitchFamily="34" charset="0"/>
              </a:rPr>
              <a:t>Zhu Ling</a:t>
            </a:r>
            <a:r>
              <a:rPr lang="en-US" sz="1700" dirty="0" smtClean="0">
                <a:latin typeface="Arial Narrow" pitchFamily="34" charset="0"/>
              </a:rPr>
              <a:t> (Polyporus), 9g</a:t>
            </a:r>
          </a:p>
          <a:p>
            <a:r>
              <a:rPr lang="en-US" sz="1700" i="1" dirty="0" smtClean="0">
                <a:latin typeface="Arial Narrow" pitchFamily="34" charset="0"/>
              </a:rPr>
              <a:t>Bai</a:t>
            </a:r>
            <a:r>
              <a:rPr lang="en-US" sz="1700" dirty="0" smtClean="0">
                <a:latin typeface="Arial Narrow" pitchFamily="34" charset="0"/>
              </a:rPr>
              <a:t> </a:t>
            </a:r>
            <a:r>
              <a:rPr lang="en-US" sz="1700" i="1" dirty="0" smtClean="0">
                <a:latin typeface="Arial Narrow" pitchFamily="34" charset="0"/>
              </a:rPr>
              <a:t>Zhu</a:t>
            </a:r>
            <a:r>
              <a:rPr lang="en-US" sz="1700" dirty="0" smtClean="0">
                <a:latin typeface="Arial Narrow" pitchFamily="34" charset="0"/>
              </a:rPr>
              <a:t> (Rhizoma Atractylodis Macrocephalae), 9g</a:t>
            </a:r>
          </a:p>
          <a:p>
            <a:r>
              <a:rPr lang="en-US" sz="1700" i="1" dirty="0" smtClean="0">
                <a:latin typeface="Arial Narrow" pitchFamily="34" charset="0"/>
              </a:rPr>
              <a:t>Fu</a:t>
            </a:r>
            <a:r>
              <a:rPr lang="en-US" sz="1700" dirty="0" smtClean="0">
                <a:latin typeface="Arial Narrow" pitchFamily="34" charset="0"/>
              </a:rPr>
              <a:t> </a:t>
            </a:r>
            <a:r>
              <a:rPr lang="en-US" sz="1700" i="1" dirty="0" smtClean="0">
                <a:latin typeface="Arial Narrow" pitchFamily="34" charset="0"/>
              </a:rPr>
              <a:t>Ling</a:t>
            </a:r>
            <a:r>
              <a:rPr lang="en-US" sz="1700" dirty="0" smtClean="0">
                <a:latin typeface="Arial Narrow" pitchFamily="34" charset="0"/>
              </a:rPr>
              <a:t> (Poria), 15g</a:t>
            </a:r>
          </a:p>
          <a:p>
            <a:r>
              <a:rPr lang="en-US" sz="1700" i="1" dirty="0" smtClean="0">
                <a:latin typeface="Arial Narrow" pitchFamily="34" charset="0"/>
              </a:rPr>
              <a:t>Chai</a:t>
            </a:r>
            <a:r>
              <a:rPr lang="en-US" sz="1700" dirty="0" smtClean="0">
                <a:latin typeface="Arial Narrow" pitchFamily="34" charset="0"/>
              </a:rPr>
              <a:t> </a:t>
            </a:r>
            <a:r>
              <a:rPr lang="en-US" sz="1700" i="1" dirty="0" smtClean="0">
                <a:latin typeface="Arial Narrow" pitchFamily="34" charset="0"/>
              </a:rPr>
              <a:t>Hu</a:t>
            </a:r>
            <a:r>
              <a:rPr lang="en-US" sz="1700" dirty="0" smtClean="0">
                <a:latin typeface="Arial Narrow" pitchFamily="34" charset="0"/>
              </a:rPr>
              <a:t> (Radix Bupleuri), 16g</a:t>
            </a:r>
          </a:p>
          <a:p>
            <a:r>
              <a:rPr lang="en-US" sz="1700" i="1" dirty="0" smtClean="0">
                <a:latin typeface="Arial Narrow" pitchFamily="34" charset="0"/>
              </a:rPr>
              <a:t>Huang</a:t>
            </a:r>
            <a:r>
              <a:rPr lang="en-US" sz="1700" dirty="0" smtClean="0">
                <a:latin typeface="Arial Narrow" pitchFamily="34" charset="0"/>
              </a:rPr>
              <a:t> </a:t>
            </a:r>
            <a:r>
              <a:rPr lang="en-US" sz="1700" i="1" dirty="0" smtClean="0">
                <a:latin typeface="Arial Narrow" pitchFamily="34" charset="0"/>
              </a:rPr>
              <a:t>Qin</a:t>
            </a:r>
            <a:r>
              <a:rPr lang="en-US" sz="1700" dirty="0" smtClean="0">
                <a:latin typeface="Arial Narrow" pitchFamily="34" charset="0"/>
              </a:rPr>
              <a:t> (Radix Scutellariae), 6g</a:t>
            </a:r>
          </a:p>
          <a:p>
            <a:endParaRPr lang="en-US" sz="1700" dirty="0">
              <a:latin typeface="Arial Narrow" pitchFamily="34" charset="0"/>
            </a:endParaRPr>
          </a:p>
        </p:txBody>
      </p:sp>
      <p:sp>
        <p:nvSpPr>
          <p:cNvPr id="8" name="Content Placeholder 7"/>
          <p:cNvSpPr>
            <a:spLocks noGrp="1"/>
          </p:cNvSpPr>
          <p:nvPr>
            <p:ph sz="half" idx="2"/>
          </p:nvPr>
        </p:nvSpPr>
        <p:spPr>
          <a:xfrm>
            <a:off x="4876800" y="1676400"/>
            <a:ext cx="4267200" cy="4343400"/>
          </a:xfrm>
        </p:spPr>
        <p:txBody>
          <a:bodyPr/>
          <a:lstStyle/>
          <a:p>
            <a:r>
              <a:rPr lang="en-US" sz="1700" i="1" dirty="0" smtClean="0">
                <a:latin typeface="Arial Narrow" pitchFamily="34" charset="0"/>
              </a:rPr>
              <a:t>Jiang</a:t>
            </a:r>
            <a:r>
              <a:rPr lang="en-US" sz="1700" dirty="0" smtClean="0">
                <a:latin typeface="Arial Narrow" pitchFamily="34" charset="0"/>
              </a:rPr>
              <a:t> </a:t>
            </a:r>
            <a:r>
              <a:rPr lang="en-US" sz="1700" i="1" dirty="0" smtClean="0">
                <a:latin typeface="Arial Narrow" pitchFamily="34" charset="0"/>
              </a:rPr>
              <a:t>Ban</a:t>
            </a:r>
            <a:r>
              <a:rPr lang="en-US" sz="1700" dirty="0" smtClean="0">
                <a:latin typeface="Arial Narrow" pitchFamily="34" charset="0"/>
              </a:rPr>
              <a:t> </a:t>
            </a:r>
            <a:r>
              <a:rPr lang="en-US" sz="1700" i="1" dirty="0" smtClean="0">
                <a:latin typeface="Arial Narrow" pitchFamily="34" charset="0"/>
              </a:rPr>
              <a:t>Xia</a:t>
            </a:r>
            <a:r>
              <a:rPr lang="en-US" sz="1700" dirty="0" smtClean="0">
                <a:latin typeface="Arial Narrow" pitchFamily="34" charset="0"/>
              </a:rPr>
              <a:t> (Rhizoma Pinelliae Praeparatum cum Zingibere et Alumine), 9g</a:t>
            </a:r>
          </a:p>
          <a:p>
            <a:r>
              <a:rPr lang="en-US" sz="1700" i="1" dirty="0" smtClean="0">
                <a:latin typeface="Arial Narrow" pitchFamily="34" charset="0"/>
              </a:rPr>
              <a:t>Sheng</a:t>
            </a:r>
            <a:r>
              <a:rPr lang="en-US" sz="1700" dirty="0" smtClean="0">
                <a:latin typeface="Arial Narrow" pitchFamily="34" charset="0"/>
              </a:rPr>
              <a:t> </a:t>
            </a:r>
            <a:r>
              <a:rPr lang="en-US" sz="1700" i="1" dirty="0" smtClean="0">
                <a:latin typeface="Arial Narrow" pitchFamily="34" charset="0"/>
              </a:rPr>
              <a:t>Jiang</a:t>
            </a:r>
            <a:r>
              <a:rPr lang="en-US" sz="1700" dirty="0" smtClean="0">
                <a:latin typeface="Arial Narrow" pitchFamily="34" charset="0"/>
              </a:rPr>
              <a:t> (Rhizoma Zingiberis Recens), 9g</a:t>
            </a:r>
          </a:p>
          <a:p>
            <a:r>
              <a:rPr lang="en-US" sz="1700" i="1" dirty="0" smtClean="0">
                <a:latin typeface="Arial Narrow" pitchFamily="34" charset="0"/>
              </a:rPr>
              <a:t>Zi Wan</a:t>
            </a:r>
            <a:r>
              <a:rPr lang="en-US" sz="1700" dirty="0" smtClean="0">
                <a:latin typeface="Arial Narrow" pitchFamily="34" charset="0"/>
              </a:rPr>
              <a:t> (Radix et Rhizoma Asteris), 9g</a:t>
            </a:r>
          </a:p>
          <a:p>
            <a:r>
              <a:rPr lang="en-US" sz="1700" i="1" dirty="0" smtClean="0">
                <a:latin typeface="Arial Narrow" pitchFamily="34" charset="0"/>
              </a:rPr>
              <a:t>Kuan</a:t>
            </a:r>
            <a:r>
              <a:rPr lang="en-US" sz="1700" dirty="0" smtClean="0">
                <a:latin typeface="Arial Narrow" pitchFamily="34" charset="0"/>
              </a:rPr>
              <a:t> </a:t>
            </a:r>
            <a:r>
              <a:rPr lang="en-US" sz="1700" i="1" dirty="0" smtClean="0">
                <a:latin typeface="Arial Narrow" pitchFamily="34" charset="0"/>
              </a:rPr>
              <a:t>Dong</a:t>
            </a:r>
            <a:r>
              <a:rPr lang="en-US" sz="1700" dirty="0" smtClean="0">
                <a:latin typeface="Arial Narrow" pitchFamily="34" charset="0"/>
              </a:rPr>
              <a:t> </a:t>
            </a:r>
            <a:r>
              <a:rPr lang="en-US" sz="1700" i="1" dirty="0" smtClean="0">
                <a:latin typeface="Arial Narrow" pitchFamily="34" charset="0"/>
              </a:rPr>
              <a:t>Hua</a:t>
            </a:r>
            <a:r>
              <a:rPr lang="en-US" sz="1700" dirty="0" smtClean="0">
                <a:latin typeface="Arial Narrow" pitchFamily="34" charset="0"/>
              </a:rPr>
              <a:t> (Flos Farfarae), 9g</a:t>
            </a:r>
          </a:p>
          <a:p>
            <a:r>
              <a:rPr lang="en-US" sz="1700" i="1" dirty="0" smtClean="0">
                <a:latin typeface="Arial Narrow" pitchFamily="34" charset="0"/>
              </a:rPr>
              <a:t>She</a:t>
            </a:r>
            <a:r>
              <a:rPr lang="en-US" sz="1700" dirty="0" smtClean="0">
                <a:latin typeface="Arial Narrow" pitchFamily="34" charset="0"/>
              </a:rPr>
              <a:t> </a:t>
            </a:r>
            <a:r>
              <a:rPr lang="en-US" sz="1700" i="1" dirty="0" smtClean="0">
                <a:latin typeface="Arial Narrow" pitchFamily="34" charset="0"/>
              </a:rPr>
              <a:t>Gan</a:t>
            </a:r>
            <a:r>
              <a:rPr lang="en-US" sz="1700" dirty="0" smtClean="0">
                <a:latin typeface="Arial Narrow" pitchFamily="34" charset="0"/>
              </a:rPr>
              <a:t> (Rhizoma Belamcandae), 9g</a:t>
            </a:r>
          </a:p>
          <a:p>
            <a:r>
              <a:rPr lang="fr-FR" sz="1700" i="1" dirty="0" smtClean="0">
                <a:latin typeface="Arial Narrow" pitchFamily="34" charset="0"/>
              </a:rPr>
              <a:t>Xi</a:t>
            </a:r>
            <a:r>
              <a:rPr lang="fr-FR" sz="1700" dirty="0" smtClean="0">
                <a:latin typeface="Arial Narrow" pitchFamily="34" charset="0"/>
              </a:rPr>
              <a:t> </a:t>
            </a:r>
            <a:r>
              <a:rPr lang="fr-FR" sz="1700" i="1" dirty="0" smtClean="0">
                <a:latin typeface="Arial Narrow" pitchFamily="34" charset="0"/>
              </a:rPr>
              <a:t>Xin</a:t>
            </a:r>
            <a:r>
              <a:rPr lang="fr-FR" sz="1700" dirty="0" smtClean="0">
                <a:latin typeface="Arial Narrow" pitchFamily="34" charset="0"/>
              </a:rPr>
              <a:t> (Radix et Rhizoma Asari)</a:t>
            </a:r>
            <a:r>
              <a:rPr lang="en-US" sz="1700" dirty="0" smtClean="0">
                <a:latin typeface="Arial Narrow" pitchFamily="34" charset="0"/>
              </a:rPr>
              <a:t>, 6g</a:t>
            </a:r>
          </a:p>
          <a:p>
            <a:r>
              <a:rPr lang="en-US" sz="1700" i="1" dirty="0" smtClean="0">
                <a:latin typeface="Arial Narrow" pitchFamily="34" charset="0"/>
              </a:rPr>
              <a:t>Shan</a:t>
            </a:r>
            <a:r>
              <a:rPr lang="en-US" sz="1700" dirty="0" smtClean="0">
                <a:latin typeface="Arial Narrow" pitchFamily="34" charset="0"/>
              </a:rPr>
              <a:t> </a:t>
            </a:r>
            <a:r>
              <a:rPr lang="en-US" sz="1700" i="1" dirty="0" smtClean="0">
                <a:latin typeface="Arial Narrow" pitchFamily="34" charset="0"/>
              </a:rPr>
              <a:t>Yao</a:t>
            </a:r>
            <a:r>
              <a:rPr lang="en-US" sz="1700" dirty="0" smtClean="0">
                <a:latin typeface="Arial Narrow" pitchFamily="34" charset="0"/>
              </a:rPr>
              <a:t> (Rhizoma Dioscoreae), 12g</a:t>
            </a:r>
          </a:p>
          <a:p>
            <a:r>
              <a:rPr lang="fr-FR" sz="1700" i="1" dirty="0" smtClean="0">
                <a:latin typeface="Arial Narrow" pitchFamily="34" charset="0"/>
              </a:rPr>
              <a:t>Zhi</a:t>
            </a:r>
            <a:r>
              <a:rPr lang="fr-FR" sz="1700" dirty="0" smtClean="0">
                <a:latin typeface="Arial Narrow" pitchFamily="34" charset="0"/>
              </a:rPr>
              <a:t> </a:t>
            </a:r>
            <a:r>
              <a:rPr lang="fr-FR" sz="1700" i="1" dirty="0" smtClean="0">
                <a:latin typeface="Arial Narrow" pitchFamily="34" charset="0"/>
              </a:rPr>
              <a:t>Shi</a:t>
            </a:r>
            <a:r>
              <a:rPr lang="fr-FR" sz="1700" dirty="0" smtClean="0">
                <a:latin typeface="Arial Narrow" pitchFamily="34" charset="0"/>
              </a:rPr>
              <a:t> (Fructus Aurantii Immaturus)</a:t>
            </a:r>
            <a:r>
              <a:rPr lang="en-US" sz="1700" dirty="0" smtClean="0">
                <a:latin typeface="Arial Narrow" pitchFamily="34" charset="0"/>
              </a:rPr>
              <a:t>, 6g</a:t>
            </a:r>
          </a:p>
          <a:p>
            <a:r>
              <a:rPr lang="en-US" sz="1700" i="1" dirty="0" smtClean="0">
                <a:latin typeface="Arial Narrow" pitchFamily="34" charset="0"/>
              </a:rPr>
              <a:t>Chen</a:t>
            </a:r>
            <a:r>
              <a:rPr lang="en-US" sz="1700" dirty="0" smtClean="0">
                <a:latin typeface="Arial Narrow" pitchFamily="34" charset="0"/>
              </a:rPr>
              <a:t> </a:t>
            </a:r>
            <a:r>
              <a:rPr lang="en-US" sz="1700" i="1" dirty="0" smtClean="0">
                <a:latin typeface="Arial Narrow" pitchFamily="34" charset="0"/>
              </a:rPr>
              <a:t>Pi</a:t>
            </a:r>
            <a:r>
              <a:rPr lang="en-US" sz="1700" dirty="0" smtClean="0">
                <a:latin typeface="Arial Narrow" pitchFamily="34" charset="0"/>
              </a:rPr>
              <a:t> (Pericarpium Citri Reticulatae), 6g</a:t>
            </a:r>
          </a:p>
          <a:p>
            <a:r>
              <a:rPr lang="en-US" sz="1700" i="1" dirty="0" smtClean="0">
                <a:latin typeface="Arial Narrow" pitchFamily="34" charset="0"/>
              </a:rPr>
              <a:t>Guang</a:t>
            </a:r>
            <a:r>
              <a:rPr lang="en-US" sz="1700" dirty="0" smtClean="0">
                <a:latin typeface="Arial Narrow" pitchFamily="34" charset="0"/>
              </a:rPr>
              <a:t> </a:t>
            </a:r>
            <a:r>
              <a:rPr lang="en-US" sz="1700" i="1" dirty="0" smtClean="0">
                <a:latin typeface="Arial Narrow" pitchFamily="34" charset="0"/>
              </a:rPr>
              <a:t>Huo</a:t>
            </a:r>
            <a:r>
              <a:rPr lang="en-US" sz="1700" dirty="0" smtClean="0">
                <a:latin typeface="Arial Narrow" pitchFamily="34" charset="0"/>
              </a:rPr>
              <a:t> </a:t>
            </a:r>
            <a:r>
              <a:rPr lang="en-US" sz="1700" i="1" dirty="0" smtClean="0">
                <a:latin typeface="Arial Narrow" pitchFamily="34" charset="0"/>
              </a:rPr>
              <a:t>Xiang</a:t>
            </a:r>
            <a:r>
              <a:rPr lang="en-US" sz="1700" dirty="0" smtClean="0">
                <a:latin typeface="Arial Narrow" pitchFamily="34" charset="0"/>
              </a:rPr>
              <a:t> (Herba Pogostemonis), 9g</a:t>
            </a:r>
          </a:p>
          <a:p>
            <a:endParaRPr lang="en-US" sz="1700" dirty="0">
              <a:latin typeface="Arial Narrow" pitchFamily="34" charset="0"/>
            </a:endParaRPr>
          </a:p>
        </p:txBody>
      </p:sp>
      <p:sp>
        <p:nvSpPr>
          <p:cNvPr id="6" name="Rectangle 5"/>
          <p:cNvSpPr/>
          <p:nvPr/>
        </p:nvSpPr>
        <p:spPr>
          <a:xfrm>
            <a:off x="381000" y="6078379"/>
            <a:ext cx="6934200" cy="246221"/>
          </a:xfrm>
          <a:prstGeom prst="rect">
            <a:avLst/>
          </a:prstGeom>
        </p:spPr>
        <p:txBody>
          <a:bodyPr wrap="square">
            <a:spAutoFit/>
          </a:bodyPr>
          <a:lstStyle/>
          <a:p>
            <a:r>
              <a:rPr lang="zh-CN" altLang="en-US" sz="1000" smtClean="0">
                <a:solidFill>
                  <a:schemeClr val="bg1"/>
                </a:solidFill>
              </a:rPr>
              <a:t>国家中医药管理局</a:t>
            </a:r>
            <a:r>
              <a:rPr lang="en-US" altLang="zh-CN" sz="1000" dirty="0" smtClean="0">
                <a:solidFill>
                  <a:schemeClr val="bg1"/>
                </a:solidFill>
              </a:rPr>
              <a:t>; </a:t>
            </a:r>
            <a:r>
              <a:rPr lang="en-US" sz="1000" dirty="0" smtClean="0">
                <a:hlinkClick r:id="rId2"/>
              </a:rPr>
              <a:t>https://mp.weixin.qq.com/s/0U9tAMdfQfrWZz_43Bc0bg</a:t>
            </a:r>
            <a:endParaRPr lang="en-US" sz="1000" dirty="0">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i="1" dirty="0" smtClean="0"/>
              <a:t>Qing Fei Pai Du Tang </a:t>
            </a:r>
            <a:r>
              <a:rPr lang="zh-CN" altLang="en-US" sz="3200" b="1" smtClean="0">
                <a:latin typeface="標楷體" pitchFamily="65" charset="-120"/>
                <a:ea typeface="標楷體" pitchFamily="65" charset="-120"/>
              </a:rPr>
              <a:t>清肺排毒汤</a:t>
            </a:r>
            <a:r>
              <a:rPr lang="en-US" sz="3200" i="1" dirty="0" smtClean="0"/>
              <a:t/>
            </a:r>
            <a:br>
              <a:rPr lang="en-US" sz="3200" i="1" dirty="0" smtClean="0"/>
            </a:br>
            <a:r>
              <a:rPr lang="en-US" sz="2800" dirty="0" smtClean="0"/>
              <a:t>(Clear the Lung and Eliminate Toxins Decoction)</a:t>
            </a:r>
            <a:endParaRPr lang="en-US" sz="3200" dirty="0"/>
          </a:p>
        </p:txBody>
      </p:sp>
      <p:sp>
        <p:nvSpPr>
          <p:cNvPr id="5" name="Content Placeholder 4"/>
          <p:cNvSpPr>
            <a:spLocks noGrp="1"/>
          </p:cNvSpPr>
          <p:nvPr>
            <p:ph idx="1"/>
          </p:nvPr>
        </p:nvSpPr>
        <p:spPr/>
        <p:txBody>
          <a:bodyPr/>
          <a:lstStyle/>
          <a:p>
            <a:r>
              <a:rPr lang="en-US" sz="2400" i="1" dirty="0" smtClean="0"/>
              <a:t>Ma</a:t>
            </a:r>
            <a:r>
              <a:rPr lang="en-US" sz="2400" dirty="0" smtClean="0"/>
              <a:t> </a:t>
            </a:r>
            <a:r>
              <a:rPr lang="en-US" sz="2400" i="1" dirty="0" smtClean="0"/>
              <a:t>Huang</a:t>
            </a:r>
            <a:r>
              <a:rPr lang="en-US" sz="2400" dirty="0" smtClean="0"/>
              <a:t> </a:t>
            </a:r>
            <a:r>
              <a:rPr lang="en-US" sz="2400" i="1" dirty="0" smtClean="0"/>
              <a:t>Xing</a:t>
            </a:r>
            <a:r>
              <a:rPr lang="en-US" sz="2400" dirty="0" smtClean="0"/>
              <a:t> </a:t>
            </a:r>
            <a:r>
              <a:rPr lang="en-US" sz="2400" i="1" dirty="0" smtClean="0"/>
              <a:t>Ren</a:t>
            </a:r>
            <a:r>
              <a:rPr lang="en-US" sz="2400" dirty="0" smtClean="0"/>
              <a:t> </a:t>
            </a:r>
            <a:r>
              <a:rPr lang="en-US" sz="2400" i="1" dirty="0" smtClean="0"/>
              <a:t>Gan</a:t>
            </a:r>
            <a:r>
              <a:rPr lang="en-US" sz="2400" dirty="0" smtClean="0"/>
              <a:t> </a:t>
            </a:r>
            <a:r>
              <a:rPr lang="en-US" sz="2400" i="1" dirty="0" smtClean="0"/>
              <a:t>Cao</a:t>
            </a:r>
            <a:r>
              <a:rPr lang="en-US" sz="2400" dirty="0" smtClean="0"/>
              <a:t> </a:t>
            </a:r>
            <a:r>
              <a:rPr lang="en-US" sz="2400" i="1" dirty="0" smtClean="0"/>
              <a:t>Shi</a:t>
            </a:r>
            <a:r>
              <a:rPr lang="en-US" sz="2400" dirty="0" smtClean="0"/>
              <a:t> </a:t>
            </a:r>
            <a:r>
              <a:rPr lang="en-US" sz="2400" i="1" dirty="0" smtClean="0"/>
              <a:t>Gao</a:t>
            </a:r>
            <a:r>
              <a:rPr lang="en-US" sz="2400" dirty="0" smtClean="0"/>
              <a:t> </a:t>
            </a:r>
            <a:r>
              <a:rPr lang="en-US" sz="2400" i="1" dirty="0" smtClean="0"/>
              <a:t>Tang</a:t>
            </a:r>
            <a:r>
              <a:rPr lang="en-US" sz="2400" dirty="0" smtClean="0"/>
              <a:t> </a:t>
            </a:r>
            <a:r>
              <a:rPr lang="zh-TW" altLang="en-US" sz="2400" smtClean="0">
                <a:latin typeface="標楷體" pitchFamily="65" charset="-120"/>
                <a:ea typeface="標楷體" pitchFamily="65" charset="-120"/>
              </a:rPr>
              <a:t>麻杏甘石湯</a:t>
            </a:r>
            <a:r>
              <a:rPr lang="zh-TW" altLang="en-US" sz="2400" smtClean="0"/>
              <a:t>  </a:t>
            </a:r>
            <a:endParaRPr lang="en-US" altLang="zh-TW" sz="2400" dirty="0" smtClean="0"/>
          </a:p>
          <a:p>
            <a:pPr>
              <a:buNone/>
            </a:pPr>
            <a:r>
              <a:rPr lang="en-US" sz="2400" dirty="0" smtClean="0"/>
              <a:t>	(Ephedra, Apricot Kernel, Licorice, Gypsum Decoction)</a:t>
            </a:r>
          </a:p>
          <a:p>
            <a:r>
              <a:rPr lang="en-US" sz="2400" i="1" dirty="0" smtClean="0"/>
              <a:t>Xiao</a:t>
            </a:r>
            <a:r>
              <a:rPr lang="en-US" sz="2400" dirty="0" smtClean="0"/>
              <a:t> </a:t>
            </a:r>
            <a:r>
              <a:rPr lang="en-US" sz="2400" i="1" dirty="0" smtClean="0"/>
              <a:t>Chai</a:t>
            </a:r>
            <a:r>
              <a:rPr lang="en-US" sz="2400" dirty="0" smtClean="0"/>
              <a:t> </a:t>
            </a:r>
            <a:r>
              <a:rPr lang="en-US" sz="2400" i="1" dirty="0" smtClean="0"/>
              <a:t>Hu</a:t>
            </a:r>
            <a:r>
              <a:rPr lang="en-US" sz="2400" dirty="0" smtClean="0"/>
              <a:t> </a:t>
            </a:r>
            <a:r>
              <a:rPr lang="en-US" sz="2400" i="1" dirty="0" smtClean="0"/>
              <a:t>Tang</a:t>
            </a:r>
            <a:r>
              <a:rPr lang="en-US" sz="2400" dirty="0" smtClean="0"/>
              <a:t> </a:t>
            </a:r>
            <a:r>
              <a:rPr lang="zh-TW" altLang="en-US" sz="2400" smtClean="0">
                <a:latin typeface="標楷體" pitchFamily="65" charset="-120"/>
                <a:ea typeface="標楷體" pitchFamily="65" charset="-120"/>
              </a:rPr>
              <a:t>小柴胡湯 </a:t>
            </a:r>
            <a:endParaRPr lang="en-US" altLang="zh-TW" sz="2400" dirty="0" smtClean="0">
              <a:latin typeface="標楷體" pitchFamily="65" charset="-120"/>
              <a:ea typeface="標楷體" pitchFamily="65" charset="-120"/>
            </a:endParaRPr>
          </a:p>
          <a:p>
            <a:pPr>
              <a:buNone/>
            </a:pPr>
            <a:r>
              <a:rPr lang="en-US" sz="2400" dirty="0" smtClean="0">
                <a:latin typeface="標楷體" pitchFamily="65" charset="-120"/>
                <a:ea typeface="標楷體" pitchFamily="65" charset="-120"/>
              </a:rPr>
              <a:t>	</a:t>
            </a:r>
            <a:r>
              <a:rPr lang="en-US" sz="2400" dirty="0" smtClean="0"/>
              <a:t>(Minor Bupleurum Decoction)</a:t>
            </a:r>
          </a:p>
          <a:p>
            <a:r>
              <a:rPr lang="en-US" sz="2400" i="1" dirty="0" smtClean="0"/>
              <a:t>She</a:t>
            </a:r>
            <a:r>
              <a:rPr lang="en-US" sz="2400" dirty="0" smtClean="0"/>
              <a:t> </a:t>
            </a:r>
            <a:r>
              <a:rPr lang="en-US" sz="2400" i="1" dirty="0" smtClean="0"/>
              <a:t>Gan</a:t>
            </a:r>
            <a:r>
              <a:rPr lang="en-US" sz="2400" dirty="0" smtClean="0"/>
              <a:t> </a:t>
            </a:r>
            <a:r>
              <a:rPr lang="en-US" sz="2400" i="1" dirty="0" smtClean="0"/>
              <a:t>Ma</a:t>
            </a:r>
            <a:r>
              <a:rPr lang="en-US" sz="2400" dirty="0" smtClean="0"/>
              <a:t> </a:t>
            </a:r>
            <a:r>
              <a:rPr lang="en-US" sz="2400" i="1" dirty="0" smtClean="0"/>
              <a:t>Huang</a:t>
            </a:r>
            <a:r>
              <a:rPr lang="en-US" sz="2400" dirty="0" smtClean="0"/>
              <a:t> </a:t>
            </a:r>
            <a:r>
              <a:rPr lang="en-US" sz="2400" i="1" dirty="0" smtClean="0"/>
              <a:t>Tang</a:t>
            </a:r>
            <a:r>
              <a:rPr lang="en-US" sz="2400" dirty="0" smtClean="0"/>
              <a:t> </a:t>
            </a:r>
            <a:r>
              <a:rPr lang="zh-TW" altLang="en-US" sz="2400" smtClean="0">
                <a:latin typeface="標楷體" pitchFamily="65" charset="-120"/>
                <a:ea typeface="標楷體" pitchFamily="65" charset="-120"/>
              </a:rPr>
              <a:t>射干麻黃湯 </a:t>
            </a:r>
            <a:endParaRPr lang="en-US" altLang="zh-TW" sz="2400" dirty="0" smtClean="0">
              <a:latin typeface="標楷體" pitchFamily="65" charset="-120"/>
              <a:ea typeface="標楷體" pitchFamily="65" charset="-120"/>
            </a:endParaRPr>
          </a:p>
          <a:p>
            <a:pPr>
              <a:buNone/>
            </a:pPr>
            <a:r>
              <a:rPr lang="en-US" sz="2400" dirty="0" smtClean="0">
                <a:latin typeface="標楷體" pitchFamily="65" charset="-120"/>
                <a:ea typeface="標楷體" pitchFamily="65" charset="-120"/>
              </a:rPr>
              <a:t>	</a:t>
            </a:r>
            <a:r>
              <a:rPr lang="en-US" sz="2400" dirty="0" smtClean="0"/>
              <a:t>(Belamcanda and Ephedra Decoction)</a:t>
            </a:r>
          </a:p>
          <a:p>
            <a:r>
              <a:rPr lang="en-US" sz="2400" i="1" dirty="0" smtClean="0"/>
              <a:t>Wu</a:t>
            </a:r>
            <a:r>
              <a:rPr lang="en-US" sz="2400" dirty="0" smtClean="0"/>
              <a:t> </a:t>
            </a:r>
            <a:r>
              <a:rPr lang="en-US" sz="2400" i="1" dirty="0" smtClean="0"/>
              <a:t>Ling</a:t>
            </a:r>
            <a:r>
              <a:rPr lang="en-US" sz="2400" dirty="0" smtClean="0"/>
              <a:t> </a:t>
            </a:r>
            <a:r>
              <a:rPr lang="en-US" sz="2400" i="1" dirty="0" smtClean="0"/>
              <a:t>San</a:t>
            </a:r>
            <a:r>
              <a:rPr lang="en-US" sz="2400" dirty="0" smtClean="0"/>
              <a:t> </a:t>
            </a:r>
            <a:r>
              <a:rPr lang="zh-TW" altLang="en-US" sz="2400" smtClean="0">
                <a:latin typeface="標楷體" pitchFamily="65" charset="-120"/>
                <a:ea typeface="標楷體" pitchFamily="65" charset="-120"/>
              </a:rPr>
              <a:t>五苓散</a:t>
            </a:r>
            <a:r>
              <a:rPr lang="zh-TW" altLang="en-US" sz="2400" smtClean="0"/>
              <a:t> </a:t>
            </a:r>
            <a:endParaRPr lang="en-US" altLang="zh-TW" sz="2400" dirty="0" smtClean="0"/>
          </a:p>
          <a:p>
            <a:pPr>
              <a:buNone/>
            </a:pPr>
            <a:r>
              <a:rPr lang="en-US" sz="2400" dirty="0" smtClean="0"/>
              <a:t>	(Five-Ingredient Powder with Poria)</a:t>
            </a:r>
          </a:p>
          <a:p>
            <a:endParaRPr lang="en-US" sz="2000" dirty="0">
              <a:latin typeface="Arial Narrow" pitchFamily="34" charset="0"/>
            </a:endParaRPr>
          </a:p>
        </p:txBody>
      </p:sp>
      <p:sp>
        <p:nvSpPr>
          <p:cNvPr id="6" name="Rectangle 5"/>
          <p:cNvSpPr/>
          <p:nvPr/>
        </p:nvSpPr>
        <p:spPr>
          <a:xfrm>
            <a:off x="381000" y="6078379"/>
            <a:ext cx="6934200" cy="246221"/>
          </a:xfrm>
          <a:prstGeom prst="rect">
            <a:avLst/>
          </a:prstGeom>
        </p:spPr>
        <p:txBody>
          <a:bodyPr wrap="square">
            <a:spAutoFit/>
          </a:bodyPr>
          <a:lstStyle/>
          <a:p>
            <a:r>
              <a:rPr lang="zh-CN" altLang="en-US" sz="1000" smtClean="0">
                <a:solidFill>
                  <a:schemeClr val="bg1"/>
                </a:solidFill>
              </a:rPr>
              <a:t>国家中医药管理局</a:t>
            </a:r>
            <a:r>
              <a:rPr lang="en-US" altLang="zh-CN" sz="1000" dirty="0" smtClean="0">
                <a:solidFill>
                  <a:schemeClr val="bg1"/>
                </a:solidFill>
              </a:rPr>
              <a:t>; </a:t>
            </a:r>
            <a:r>
              <a:rPr lang="en-US" sz="1000" dirty="0" smtClean="0">
                <a:hlinkClick r:id="rId2"/>
              </a:rPr>
              <a:t>https://mp.weixin.qq.com/s/0U9tAMdfQfrWZz_43Bc0bg</a:t>
            </a:r>
            <a:endParaRPr lang="en-US" sz="1000" dirty="0">
              <a:solidFill>
                <a:schemeClr val="bg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smtClean="0"/>
              <a:t>Qing Fei Pai Du Tang </a:t>
            </a:r>
            <a:r>
              <a:rPr lang="zh-CN" altLang="en-US" sz="3200" b="1" smtClean="0">
                <a:latin typeface="標楷體" pitchFamily="65" charset="-120"/>
                <a:ea typeface="標楷體" pitchFamily="65" charset="-120"/>
              </a:rPr>
              <a:t>清肺排毒汤</a:t>
            </a:r>
            <a:r>
              <a:rPr lang="en-US" sz="3200" i="1" dirty="0" smtClean="0"/>
              <a:t/>
            </a:r>
            <a:br>
              <a:rPr lang="en-US" sz="3200" i="1" dirty="0" smtClean="0"/>
            </a:br>
            <a:r>
              <a:rPr lang="en-US" sz="2800" dirty="0" smtClean="0"/>
              <a:t>(Clear the Lung and Eliminate Toxins Decoction)</a:t>
            </a:r>
            <a:endParaRPr lang="en-US" dirty="0"/>
          </a:p>
        </p:txBody>
      </p:sp>
      <p:sp>
        <p:nvSpPr>
          <p:cNvPr id="5" name="Content Placeholder 4"/>
          <p:cNvSpPr>
            <a:spLocks noGrp="1"/>
          </p:cNvSpPr>
          <p:nvPr>
            <p:ph idx="1"/>
          </p:nvPr>
        </p:nvSpPr>
        <p:spPr>
          <a:xfrm>
            <a:off x="609600" y="1676400"/>
            <a:ext cx="8305800" cy="4191000"/>
          </a:xfrm>
        </p:spPr>
        <p:txBody>
          <a:bodyPr/>
          <a:lstStyle/>
          <a:p>
            <a:r>
              <a:rPr lang="en-US" dirty="0" smtClean="0"/>
              <a:t>Drink the warm decoction twice daily 40 minutes after meals. Folllow with half to one bowl of rice porridge.</a:t>
            </a:r>
          </a:p>
          <a:p>
            <a:r>
              <a:rPr lang="en-US" dirty="0" smtClean="0">
                <a:latin typeface="Arial" pitchFamily="34" charset="0"/>
                <a:cs typeface="Arial" pitchFamily="34" charset="0"/>
              </a:rPr>
              <a:t>Dosage of </a:t>
            </a:r>
            <a:r>
              <a:rPr lang="en-US" i="1" dirty="0" smtClean="0">
                <a:latin typeface="Arial" pitchFamily="34" charset="0"/>
                <a:cs typeface="Arial" pitchFamily="34" charset="0"/>
              </a:rPr>
              <a:t>Shi</a:t>
            </a:r>
            <a:r>
              <a:rPr lang="en-US" dirty="0" smtClean="0">
                <a:latin typeface="Arial" pitchFamily="34" charset="0"/>
                <a:cs typeface="Arial" pitchFamily="34" charset="0"/>
              </a:rPr>
              <a:t> </a:t>
            </a:r>
            <a:r>
              <a:rPr lang="en-US" i="1" dirty="0" smtClean="0">
                <a:latin typeface="Arial" pitchFamily="34" charset="0"/>
                <a:cs typeface="Arial" pitchFamily="34" charset="0"/>
              </a:rPr>
              <a:t>Gao</a:t>
            </a:r>
            <a:r>
              <a:rPr lang="en-US" dirty="0" smtClean="0">
                <a:latin typeface="Arial" pitchFamily="34" charset="0"/>
                <a:cs typeface="Arial" pitchFamily="34" charset="0"/>
              </a:rPr>
              <a:t> (Gypsum Fibrosum) should be adjusted based on severity of fever.</a:t>
            </a:r>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
        <p:nvSpPr>
          <p:cNvPr id="7" name="Rectangle 6"/>
          <p:cNvSpPr/>
          <p:nvPr/>
        </p:nvSpPr>
        <p:spPr>
          <a:xfrm>
            <a:off x="381000" y="6078379"/>
            <a:ext cx="6934200" cy="246221"/>
          </a:xfrm>
          <a:prstGeom prst="rect">
            <a:avLst/>
          </a:prstGeom>
        </p:spPr>
        <p:txBody>
          <a:bodyPr wrap="square">
            <a:spAutoFit/>
          </a:bodyPr>
          <a:lstStyle/>
          <a:p>
            <a:r>
              <a:rPr lang="zh-CN" altLang="en-US" sz="1000" smtClean="0">
                <a:solidFill>
                  <a:schemeClr val="bg1"/>
                </a:solidFill>
              </a:rPr>
              <a:t>国家中医药管理局</a:t>
            </a:r>
            <a:r>
              <a:rPr lang="en-US" altLang="zh-CN" sz="1000" dirty="0" smtClean="0">
                <a:solidFill>
                  <a:schemeClr val="bg1"/>
                </a:solidFill>
              </a:rPr>
              <a:t>; </a:t>
            </a:r>
            <a:r>
              <a:rPr lang="en-US" sz="1000" dirty="0" smtClean="0">
                <a:hlinkClick r:id="rId2"/>
              </a:rPr>
              <a:t>https://mp.weixin.qq.com/s/0U9tAMdfQfrWZz_43Bc0bg</a:t>
            </a:r>
            <a:endParaRPr lang="en-US" sz="1000"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i="1" dirty="0" smtClean="0"/>
              <a:t>Qing Fei Pai Du Tang </a:t>
            </a:r>
            <a:r>
              <a:rPr lang="zh-CN" altLang="en-US" sz="3200" b="1" smtClean="0">
                <a:latin typeface="標楷體" pitchFamily="65" charset="-120"/>
                <a:ea typeface="標楷體" pitchFamily="65" charset="-120"/>
              </a:rPr>
              <a:t>清肺排毒汤</a:t>
            </a:r>
            <a:r>
              <a:rPr lang="en-US" sz="3200" i="1" dirty="0" smtClean="0"/>
              <a:t/>
            </a:r>
            <a:br>
              <a:rPr lang="en-US" sz="3200" i="1" dirty="0" smtClean="0"/>
            </a:br>
            <a:r>
              <a:rPr lang="en-US" sz="2800" dirty="0" smtClean="0"/>
              <a:t>(Clear the Lung and Eliminate Toxins Decoction)</a:t>
            </a:r>
            <a:endParaRPr lang="en-US" dirty="0"/>
          </a:p>
        </p:txBody>
      </p:sp>
      <p:sp>
        <p:nvSpPr>
          <p:cNvPr id="5" name="Content Placeholder 4"/>
          <p:cNvSpPr>
            <a:spLocks noGrp="1"/>
          </p:cNvSpPr>
          <p:nvPr>
            <p:ph idx="1"/>
          </p:nvPr>
        </p:nvSpPr>
        <p:spPr>
          <a:xfrm>
            <a:off x="609600" y="1676400"/>
            <a:ext cx="8305800" cy="4191000"/>
          </a:xfrm>
        </p:spPr>
        <p:txBody>
          <a:bodyPr/>
          <a:lstStyle/>
          <a:p>
            <a:r>
              <a:rPr lang="en-US" dirty="0" smtClean="0">
                <a:latin typeface="Arial" pitchFamily="34" charset="0"/>
                <a:cs typeface="Arial" pitchFamily="34" charset="0"/>
              </a:rPr>
              <a:t>701 patients in 10 provinces:</a:t>
            </a:r>
          </a:p>
          <a:p>
            <a:pPr lvl="1"/>
            <a:r>
              <a:rPr lang="en-US" dirty="0" smtClean="0">
                <a:latin typeface="Arial" pitchFamily="34" charset="0"/>
                <a:cs typeface="Arial" pitchFamily="34" charset="0"/>
              </a:rPr>
              <a:t>130 recovered and discharged</a:t>
            </a:r>
          </a:p>
          <a:p>
            <a:pPr lvl="1"/>
            <a:r>
              <a:rPr lang="en-US" dirty="0" smtClean="0">
                <a:latin typeface="Arial" pitchFamily="34" charset="0"/>
                <a:cs typeface="Arial" pitchFamily="34" charset="0"/>
              </a:rPr>
              <a:t>51 resolution of s/sx</a:t>
            </a:r>
          </a:p>
          <a:p>
            <a:pPr lvl="1"/>
            <a:r>
              <a:rPr lang="en-US" dirty="0" smtClean="0">
                <a:latin typeface="Arial" pitchFamily="34" charset="0"/>
                <a:cs typeface="Arial" pitchFamily="34" charset="0"/>
              </a:rPr>
              <a:t>268 improvement of s/sx</a:t>
            </a:r>
          </a:p>
          <a:p>
            <a:pPr lvl="1"/>
            <a:r>
              <a:rPr lang="en-US" dirty="0" smtClean="0">
                <a:latin typeface="Arial" pitchFamily="34" charset="0"/>
                <a:cs typeface="Arial" pitchFamily="34" charset="0"/>
              </a:rPr>
              <a:t>212 stabilization of s/sx</a:t>
            </a:r>
          </a:p>
          <a:p>
            <a:pPr lvl="1"/>
            <a:r>
              <a:rPr lang="en-US" dirty="0" smtClean="0">
                <a:latin typeface="Arial" pitchFamily="34" charset="0"/>
                <a:cs typeface="Arial" pitchFamily="34" charset="0"/>
              </a:rPr>
              <a:t>94.3% rate of effectiveness</a:t>
            </a:r>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
        <p:nvSpPr>
          <p:cNvPr id="7" name="Rectangle 6"/>
          <p:cNvSpPr/>
          <p:nvPr/>
        </p:nvSpPr>
        <p:spPr>
          <a:xfrm>
            <a:off x="381000" y="6078379"/>
            <a:ext cx="6934200" cy="246221"/>
          </a:xfrm>
          <a:prstGeom prst="rect">
            <a:avLst/>
          </a:prstGeom>
        </p:spPr>
        <p:txBody>
          <a:bodyPr wrap="square">
            <a:spAutoFit/>
          </a:bodyPr>
          <a:lstStyle/>
          <a:p>
            <a:r>
              <a:rPr lang="zh-CN" altLang="en-US" sz="1000" smtClean="0">
                <a:solidFill>
                  <a:schemeClr val="bg1"/>
                </a:solidFill>
              </a:rPr>
              <a:t>国家中医药管理局</a:t>
            </a:r>
            <a:r>
              <a:rPr lang="en-US" altLang="zh-CN" sz="1000" dirty="0" smtClean="0">
                <a:solidFill>
                  <a:schemeClr val="bg1"/>
                </a:solidFill>
              </a:rPr>
              <a:t>; </a:t>
            </a:r>
            <a:r>
              <a:rPr lang="en-US" sz="1000" dirty="0" smtClean="0">
                <a:hlinkClick r:id="rId2"/>
              </a:rPr>
              <a:t>https://mp.weixin.qq.com/s/0U9tAMdfQfrWZz_43Bc0bg</a:t>
            </a:r>
            <a:endParaRPr lang="en-US" sz="1000" dirty="0">
              <a:solidFill>
                <a:schemeClr val="bg1"/>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Ma</a:t>
            </a:r>
            <a:r>
              <a:rPr lang="en-US" dirty="0" smtClean="0"/>
              <a:t> </a:t>
            </a:r>
            <a:r>
              <a:rPr lang="en-US" i="1" dirty="0" smtClean="0"/>
              <a:t>Huang</a:t>
            </a:r>
            <a:r>
              <a:rPr lang="en-US" dirty="0" smtClean="0"/>
              <a:t> (Herba Ephedrae)</a:t>
            </a:r>
            <a:endParaRPr lang="en-US" dirty="0"/>
          </a:p>
        </p:txBody>
      </p:sp>
      <p:sp>
        <p:nvSpPr>
          <p:cNvPr id="4" name="Content Placeholder 3"/>
          <p:cNvSpPr>
            <a:spLocks noGrp="1"/>
          </p:cNvSpPr>
          <p:nvPr>
            <p:ph sz="half" idx="1"/>
          </p:nvPr>
        </p:nvSpPr>
        <p:spPr/>
        <p:txBody>
          <a:bodyPr/>
          <a:lstStyle/>
          <a:p>
            <a:r>
              <a:rPr lang="en-US" i="1" dirty="0" smtClean="0"/>
              <a:t>Ephedra sinica,</a:t>
            </a:r>
            <a:r>
              <a:rPr lang="en-US" dirty="0" smtClean="0"/>
              <a:t> </a:t>
            </a:r>
            <a:r>
              <a:rPr lang="en-US" i="1" dirty="0" smtClean="0"/>
              <a:t>Ephedra intermedia, Ephedra equisetina</a:t>
            </a:r>
          </a:p>
          <a:p>
            <a:pPr lvl="1"/>
            <a:r>
              <a:rPr lang="en-US" sz="2200" dirty="0" smtClean="0"/>
              <a:t>Ephedrine alkaloids 0.481-2.47% (l-ephedrine, d-pseudoephedrine, l-norephedrine, d-norpseudoephedrine, l-methylephedrine, d-methylpseudoephedrine)</a:t>
            </a:r>
            <a:endParaRPr lang="en-US" sz="2200" i="1" dirty="0" smtClean="0"/>
          </a:p>
          <a:p>
            <a:endParaRPr lang="en-US" sz="2200" dirty="0"/>
          </a:p>
        </p:txBody>
      </p:sp>
      <p:sp>
        <p:nvSpPr>
          <p:cNvPr id="5" name="Content Placeholder 4"/>
          <p:cNvSpPr>
            <a:spLocks noGrp="1"/>
          </p:cNvSpPr>
          <p:nvPr>
            <p:ph sz="half" idx="2"/>
          </p:nvPr>
        </p:nvSpPr>
        <p:spPr/>
        <p:txBody>
          <a:bodyPr/>
          <a:lstStyle/>
          <a:p>
            <a:r>
              <a:rPr lang="en-US" i="1" dirty="0" smtClean="0"/>
              <a:t>Ephedra nevadensis</a:t>
            </a:r>
          </a:p>
          <a:p>
            <a:pPr>
              <a:buNone/>
            </a:pPr>
            <a:r>
              <a:rPr lang="en-US" i="1" dirty="0" smtClean="0"/>
              <a:t>	aka: momon tea  </a:t>
            </a:r>
          </a:p>
          <a:p>
            <a:pPr>
              <a:buNone/>
            </a:pPr>
            <a:r>
              <a:rPr lang="en-US" sz="1800" i="1" dirty="0" smtClean="0"/>
              <a:t>        </a:t>
            </a:r>
            <a:r>
              <a:rPr lang="en-US" sz="1800" i="1" dirty="0" smtClean="0">
                <a:solidFill>
                  <a:srgbClr val="0C0C26"/>
                </a:solidFill>
              </a:rPr>
              <a:t>.</a:t>
            </a:r>
            <a:r>
              <a:rPr lang="en-US" sz="1100" i="1" dirty="0" smtClean="0">
                <a:solidFill>
                  <a:srgbClr val="0C0C26"/>
                </a:solidFill>
              </a:rPr>
              <a:t>      </a:t>
            </a:r>
            <a:endParaRPr lang="en-US" i="1" dirty="0" smtClean="0">
              <a:solidFill>
                <a:srgbClr val="0C0C26"/>
              </a:solidFill>
            </a:endParaRPr>
          </a:p>
          <a:p>
            <a:pPr lvl="1"/>
            <a:r>
              <a:rPr lang="en-US" i="1" u="sng" dirty="0" smtClean="0"/>
              <a:t>No</a:t>
            </a:r>
            <a:r>
              <a:rPr lang="en-US" i="1" dirty="0" smtClean="0"/>
              <a:t> </a:t>
            </a:r>
            <a:r>
              <a:rPr lang="en-US" dirty="0" smtClean="0"/>
              <a:t>ephedrine alkaloids </a:t>
            </a:r>
            <a:endParaRPr lang="en-US" i="1" dirty="0"/>
          </a:p>
        </p:txBody>
      </p:sp>
      <p:pic>
        <p:nvPicPr>
          <p:cNvPr id="147458" name="Picture 2" descr="Image result for Ephedra nevadensis"/>
          <p:cNvPicPr>
            <a:picLocks noChangeAspect="1" noChangeArrowheads="1"/>
          </p:cNvPicPr>
          <p:nvPr/>
        </p:nvPicPr>
        <p:blipFill>
          <a:blip r:embed="rId2"/>
          <a:srcRect/>
          <a:stretch>
            <a:fillRect/>
          </a:stretch>
        </p:blipFill>
        <p:spPr bwMode="auto">
          <a:xfrm>
            <a:off x="5715000" y="3657600"/>
            <a:ext cx="2746375" cy="2059782"/>
          </a:xfrm>
          <a:prstGeom prst="rect">
            <a:avLst/>
          </a:prstGeom>
          <a:noFill/>
        </p:spPr>
      </p:pic>
      <p:sp>
        <p:nvSpPr>
          <p:cNvPr id="8" name="TextBox 7"/>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i="1" dirty="0" smtClean="0"/>
              <a:t>Ma</a:t>
            </a:r>
            <a:r>
              <a:rPr lang="en-US" dirty="0" smtClean="0"/>
              <a:t> </a:t>
            </a:r>
            <a:r>
              <a:rPr lang="en-US" i="1" dirty="0" smtClean="0"/>
              <a:t>Huang</a:t>
            </a:r>
            <a:r>
              <a:rPr lang="en-US" dirty="0" smtClean="0"/>
              <a:t> (Herba Ephedrae)</a:t>
            </a:r>
            <a:endParaRPr lang="en-US" dirty="0"/>
          </a:p>
        </p:txBody>
      </p:sp>
      <p:sp>
        <p:nvSpPr>
          <p:cNvPr id="6" name="Content Placeholder 5"/>
          <p:cNvSpPr>
            <a:spLocks noGrp="1"/>
          </p:cNvSpPr>
          <p:nvPr>
            <p:ph sz="half" idx="1"/>
          </p:nvPr>
        </p:nvSpPr>
        <p:spPr/>
        <p:txBody>
          <a:bodyPr/>
          <a:lstStyle/>
          <a:p>
            <a:pPr lvl="0"/>
            <a:r>
              <a:rPr lang="en-US" sz="2800" dirty="0" smtClean="0"/>
              <a:t>Relieves wheezing and dyspnea, stops cough</a:t>
            </a:r>
          </a:p>
          <a:p>
            <a:pPr lvl="1"/>
            <a:r>
              <a:rPr lang="en-US" sz="2400" i="1" dirty="0" smtClean="0"/>
              <a:t>Di</a:t>
            </a:r>
            <a:r>
              <a:rPr lang="en-US" sz="2400" dirty="0" smtClean="0"/>
              <a:t> </a:t>
            </a:r>
            <a:r>
              <a:rPr lang="en-US" sz="2400" i="1" dirty="0" smtClean="0"/>
              <a:t>Long</a:t>
            </a:r>
            <a:r>
              <a:rPr lang="en-US" sz="2400" dirty="0" smtClean="0"/>
              <a:t> (Pheretima)</a:t>
            </a:r>
          </a:p>
          <a:p>
            <a:pPr lvl="1"/>
            <a:r>
              <a:rPr lang="en-US" sz="2400" i="1" dirty="0" smtClean="0"/>
              <a:t>Ku</a:t>
            </a:r>
            <a:r>
              <a:rPr lang="en-US" sz="2400" dirty="0" smtClean="0"/>
              <a:t> </a:t>
            </a:r>
            <a:r>
              <a:rPr lang="en-US" sz="2400" i="1" dirty="0" smtClean="0"/>
              <a:t>Xing</a:t>
            </a:r>
            <a:r>
              <a:rPr lang="en-US" sz="2400" dirty="0" smtClean="0"/>
              <a:t> </a:t>
            </a:r>
            <a:r>
              <a:rPr lang="en-US" sz="2400" i="1" dirty="0" smtClean="0"/>
              <a:t>Ren</a:t>
            </a:r>
            <a:r>
              <a:rPr lang="en-US" sz="2400" dirty="0" smtClean="0"/>
              <a:t> (Semen Armeniacae Amarum)</a:t>
            </a:r>
          </a:p>
          <a:p>
            <a:pPr lvl="1"/>
            <a:r>
              <a:rPr lang="fr-FR" sz="2400" i="1" dirty="0" smtClean="0"/>
              <a:t>Zi</a:t>
            </a:r>
            <a:r>
              <a:rPr lang="fr-FR" sz="2400" dirty="0" smtClean="0"/>
              <a:t> </a:t>
            </a:r>
            <a:r>
              <a:rPr lang="fr-FR" sz="2400" i="1" dirty="0" smtClean="0"/>
              <a:t>Su</a:t>
            </a:r>
            <a:r>
              <a:rPr lang="fr-FR" sz="2400" dirty="0" smtClean="0"/>
              <a:t> </a:t>
            </a:r>
            <a:r>
              <a:rPr lang="fr-FR" sz="2400" i="1" dirty="0" smtClean="0"/>
              <a:t>Zi</a:t>
            </a:r>
            <a:r>
              <a:rPr lang="fr-FR" sz="2400" dirty="0" smtClean="0"/>
              <a:t> (Fructus Perillae)</a:t>
            </a:r>
            <a:endParaRPr lang="en-US" sz="2400" dirty="0" smtClean="0"/>
          </a:p>
        </p:txBody>
      </p:sp>
      <p:sp>
        <p:nvSpPr>
          <p:cNvPr id="4" name="TextBox 3"/>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4876800" y="2545173"/>
            <a:ext cx="4114800" cy="2605854"/>
          </a:xfrm>
          <a:prstGeom prst="rect">
            <a:avLst/>
          </a:prstGeom>
          <a:noFill/>
          <a:ln w="9525">
            <a:noFill/>
            <a:miter lim="800000"/>
            <a:headEnd/>
            <a:tailEnd/>
          </a:ln>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i="1" dirty="0" smtClean="0">
                <a:latin typeface="Arial" pitchFamily="34" charset="0"/>
                <a:cs typeface="Arial" pitchFamily="34" charset="0"/>
              </a:rPr>
              <a:t>Xi</a:t>
            </a:r>
            <a:r>
              <a:rPr lang="fr-FR" dirty="0" smtClean="0">
                <a:latin typeface="Arial" pitchFamily="34" charset="0"/>
                <a:cs typeface="Arial" pitchFamily="34" charset="0"/>
              </a:rPr>
              <a:t> </a:t>
            </a:r>
            <a:r>
              <a:rPr lang="fr-FR" i="1" dirty="0" smtClean="0">
                <a:latin typeface="Arial" pitchFamily="34" charset="0"/>
                <a:cs typeface="Arial" pitchFamily="34" charset="0"/>
              </a:rPr>
              <a:t>Xin</a:t>
            </a:r>
            <a:r>
              <a:rPr lang="fr-FR" dirty="0" smtClean="0">
                <a:latin typeface="Arial" pitchFamily="34" charset="0"/>
                <a:cs typeface="Arial" pitchFamily="34" charset="0"/>
              </a:rPr>
              <a:t> (Radix et Rhizoma Asari)</a:t>
            </a:r>
            <a:endParaRPr lang="en-US" dirty="0">
              <a:latin typeface="Arial" pitchFamily="34" charset="0"/>
              <a:cs typeface="Arial" pitchFamily="34" charset="0"/>
            </a:endParaRPr>
          </a:p>
        </p:txBody>
      </p:sp>
      <p:sp>
        <p:nvSpPr>
          <p:cNvPr id="3" name="Content Placeholder 2"/>
          <p:cNvSpPr>
            <a:spLocks noGrp="1"/>
          </p:cNvSpPr>
          <p:nvPr>
            <p:ph sz="half" idx="1"/>
          </p:nvPr>
        </p:nvSpPr>
        <p:spPr/>
        <p:txBody>
          <a:bodyPr/>
          <a:lstStyle/>
          <a:p>
            <a:pPr lvl="0"/>
            <a:r>
              <a:rPr lang="en-US" sz="2400" dirty="0" smtClean="0"/>
              <a:t>Dispels exterior wind-cold</a:t>
            </a:r>
          </a:p>
          <a:p>
            <a:pPr lvl="1"/>
            <a:r>
              <a:rPr lang="en-US" sz="2200" i="1" dirty="0" smtClean="0"/>
              <a:t>Qiang Huo</a:t>
            </a:r>
            <a:r>
              <a:rPr lang="en-US" sz="2200" dirty="0" smtClean="0"/>
              <a:t> (Rhizoma et Radix Notopterygii)</a:t>
            </a:r>
            <a:r>
              <a:rPr lang="en-US" sz="2200" i="1" dirty="0" smtClean="0"/>
              <a:t> </a:t>
            </a:r>
          </a:p>
          <a:p>
            <a:pPr lvl="1"/>
            <a:r>
              <a:rPr lang="en-US" sz="2200" i="1" dirty="0" smtClean="0"/>
              <a:t>Fang Feng</a:t>
            </a:r>
            <a:r>
              <a:rPr lang="en-US" sz="2200" dirty="0" smtClean="0"/>
              <a:t> (Radix Saposhnikoviae) </a:t>
            </a:r>
          </a:p>
          <a:p>
            <a:pPr lvl="0"/>
            <a:r>
              <a:rPr lang="en-US" sz="2400" dirty="0" smtClean="0"/>
              <a:t>Warms the lung and resolves phlegm</a:t>
            </a:r>
          </a:p>
          <a:p>
            <a:pPr lvl="1"/>
            <a:r>
              <a:rPr lang="en-US" sz="2200" i="1" dirty="0" smtClean="0"/>
              <a:t>Gan</a:t>
            </a:r>
            <a:r>
              <a:rPr lang="en-US" sz="2200" dirty="0" smtClean="0"/>
              <a:t> </a:t>
            </a:r>
            <a:r>
              <a:rPr lang="en-US" sz="2200" i="1" dirty="0" smtClean="0"/>
              <a:t>Jiang</a:t>
            </a:r>
            <a:r>
              <a:rPr lang="en-US" sz="2200" dirty="0" smtClean="0"/>
              <a:t> (Rhizoma Zingiberis)</a:t>
            </a:r>
          </a:p>
          <a:p>
            <a:pPr lvl="1"/>
            <a:r>
              <a:rPr lang="en-US" sz="2200" i="1" dirty="0" smtClean="0"/>
              <a:t>Jie</a:t>
            </a:r>
            <a:r>
              <a:rPr lang="en-US" sz="2200" dirty="0" smtClean="0"/>
              <a:t> </a:t>
            </a:r>
            <a:r>
              <a:rPr lang="en-US" sz="2200" i="1" dirty="0" smtClean="0"/>
              <a:t>Zi</a:t>
            </a:r>
            <a:r>
              <a:rPr lang="en-US" sz="2200" dirty="0" smtClean="0"/>
              <a:t> (Semen Sinapis)</a:t>
            </a:r>
          </a:p>
        </p:txBody>
      </p:sp>
      <p:sp>
        <p:nvSpPr>
          <p:cNvPr id="4" name="TextBox 3"/>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pic>
        <p:nvPicPr>
          <p:cNvPr id="4098" name="Picture 2"/>
          <p:cNvPicPr>
            <a:picLocks noGrp="1" noChangeAspect="1" noChangeArrowheads="1"/>
          </p:cNvPicPr>
          <p:nvPr>
            <p:ph sz="half" idx="2"/>
          </p:nvPr>
        </p:nvPicPr>
        <p:blipFill>
          <a:blip r:embed="rId2"/>
          <a:srcRect/>
          <a:stretch>
            <a:fillRect/>
          </a:stretch>
        </p:blipFill>
        <p:spPr bwMode="auto">
          <a:xfrm>
            <a:off x="4876800" y="2281184"/>
            <a:ext cx="4114800" cy="3133832"/>
          </a:xfrm>
          <a:prstGeom prst="rect">
            <a:avLst/>
          </a:prstGeom>
          <a:noFill/>
          <a:ln w="9525">
            <a:noFill/>
            <a:miter lim="800000"/>
            <a:headEnd/>
            <a:tailEnd/>
          </a:ln>
          <a:effec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Kuan</a:t>
            </a:r>
            <a:r>
              <a:rPr lang="en-US" dirty="0" smtClean="0"/>
              <a:t> </a:t>
            </a:r>
            <a:r>
              <a:rPr lang="en-US" i="1" dirty="0" smtClean="0"/>
              <a:t>Dong</a:t>
            </a:r>
            <a:r>
              <a:rPr lang="en-US" dirty="0" smtClean="0"/>
              <a:t> </a:t>
            </a:r>
            <a:r>
              <a:rPr lang="en-US" i="1" dirty="0" smtClean="0"/>
              <a:t>Hua</a:t>
            </a:r>
            <a:r>
              <a:rPr lang="en-US" dirty="0" smtClean="0"/>
              <a:t> (Flos Farfarae)</a:t>
            </a:r>
            <a:endParaRPr lang="en-US" dirty="0"/>
          </a:p>
        </p:txBody>
      </p:sp>
      <p:sp>
        <p:nvSpPr>
          <p:cNvPr id="3" name="Content Placeholder 2"/>
          <p:cNvSpPr>
            <a:spLocks noGrp="1"/>
          </p:cNvSpPr>
          <p:nvPr>
            <p:ph sz="half" idx="1"/>
          </p:nvPr>
        </p:nvSpPr>
        <p:spPr/>
        <p:txBody>
          <a:bodyPr/>
          <a:lstStyle/>
          <a:p>
            <a:r>
              <a:rPr lang="en-US" dirty="0" smtClean="0"/>
              <a:t>Moistens the Lung, descends qi, dissolves phlegm, stops cough</a:t>
            </a:r>
          </a:p>
          <a:p>
            <a:pPr lvl="1"/>
            <a:r>
              <a:rPr lang="en-US" i="1" dirty="0" smtClean="0"/>
              <a:t>Ku Xing Ren</a:t>
            </a:r>
            <a:r>
              <a:rPr lang="en-US" dirty="0" smtClean="0"/>
              <a:t> (Semen Armeniacae Amarum)</a:t>
            </a:r>
          </a:p>
          <a:p>
            <a:pPr lvl="1"/>
            <a:r>
              <a:rPr lang="en-US" i="1" dirty="0" smtClean="0"/>
              <a:t>Zi Wan</a:t>
            </a:r>
            <a:r>
              <a:rPr lang="en-US" dirty="0" smtClean="0"/>
              <a:t> (Radix et Rhizoma Asteris)</a:t>
            </a:r>
          </a:p>
          <a:p>
            <a:pPr lvl="1"/>
            <a:r>
              <a:rPr lang="en-US" i="1" dirty="0" smtClean="0"/>
              <a:t>Zi Su Zi</a:t>
            </a:r>
            <a:r>
              <a:rPr lang="en-US" dirty="0" smtClean="0"/>
              <a:t> (Fructus Perillae)</a:t>
            </a:r>
          </a:p>
          <a:p>
            <a:pPr lvl="1"/>
            <a:endParaRPr lang="en-US" dirty="0" smtClean="0"/>
          </a:p>
          <a:p>
            <a:endParaRPr lang="en-US" dirty="0"/>
          </a:p>
        </p:txBody>
      </p:sp>
      <p:pic>
        <p:nvPicPr>
          <p:cNvPr id="5122" name="Picture 2"/>
          <p:cNvPicPr>
            <a:picLocks noGrp="1" noChangeAspect="1" noChangeArrowheads="1"/>
          </p:cNvPicPr>
          <p:nvPr>
            <p:ph sz="half" idx="2"/>
          </p:nvPr>
        </p:nvPicPr>
        <p:blipFill>
          <a:blip r:embed="rId2"/>
          <a:srcRect/>
          <a:stretch>
            <a:fillRect/>
          </a:stretch>
        </p:blipFill>
        <p:spPr bwMode="auto">
          <a:xfrm>
            <a:off x="4876800" y="2147596"/>
            <a:ext cx="4114800" cy="3401008"/>
          </a:xfrm>
          <a:prstGeom prst="rect">
            <a:avLst/>
          </a:prstGeom>
          <a:noFill/>
          <a:ln w="9525">
            <a:noFill/>
            <a:miter lim="800000"/>
            <a:headEnd/>
            <a:tailEnd/>
          </a:ln>
          <a:effectLst/>
        </p:spPr>
      </p:pic>
      <p:sp>
        <p:nvSpPr>
          <p:cNvPr id="6" name="TextBox 5"/>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554480"/>
          <a:ext cx="9144000" cy="5427759"/>
        </p:xfrm>
        <a:graphic>
          <a:graphicData uri="http://schemas.openxmlformats.org/drawingml/2006/table">
            <a:tbl>
              <a:tblPr firstRow="1" bandRow="1">
                <a:tableStyleId>{5C22544A-7EE6-4342-B048-85BDC9FD1C3A}</a:tableStyleId>
              </a:tblPr>
              <a:tblGrid>
                <a:gridCol w="3048000"/>
                <a:gridCol w="3048000"/>
                <a:gridCol w="3048000"/>
              </a:tblGrid>
              <a:tr h="504411">
                <a:tc>
                  <a:txBody>
                    <a:bodyPr/>
                    <a:lstStyle/>
                    <a:p>
                      <a:r>
                        <a:rPr lang="en-US" b="1" dirty="0" smtClean="0">
                          <a:solidFill>
                            <a:schemeClr val="tx1"/>
                          </a:solidFill>
                        </a:rPr>
                        <a:t>Hubei Provincial Hospital</a:t>
                      </a:r>
                      <a:endParaRPr lang="en-US" b="1" dirty="0">
                        <a:solidFill>
                          <a:schemeClr val="tx1"/>
                        </a:solidFill>
                      </a:endParaRPr>
                    </a:p>
                  </a:txBody>
                  <a:tcPr/>
                </a:tc>
                <a:tc>
                  <a:txBody>
                    <a:bodyPr/>
                    <a:lstStyle/>
                    <a:p>
                      <a:r>
                        <a:rPr lang="en-US" b="1" dirty="0" smtClean="0">
                          <a:solidFill>
                            <a:schemeClr val="tx1"/>
                          </a:solidFill>
                        </a:rPr>
                        <a:t>Wuhan Union Hospital</a:t>
                      </a:r>
                      <a:endParaRPr lang="en-US" b="1" dirty="0">
                        <a:solidFill>
                          <a:schemeClr val="tx1"/>
                        </a:solidFill>
                      </a:endParaRPr>
                    </a:p>
                  </a:txBody>
                  <a:tcPr/>
                </a:tc>
                <a:tc>
                  <a:txBody>
                    <a:bodyPr/>
                    <a:lstStyle/>
                    <a:p>
                      <a:r>
                        <a:rPr lang="en-US" b="1" dirty="0" smtClean="0">
                          <a:solidFill>
                            <a:schemeClr val="tx1"/>
                          </a:solidFill>
                        </a:rPr>
                        <a:t>Guidance for Covid-19</a:t>
                      </a:r>
                      <a:endParaRPr lang="en-US" b="1" dirty="0">
                        <a:solidFill>
                          <a:schemeClr val="tx1"/>
                        </a:solidFill>
                      </a:endParaRPr>
                    </a:p>
                  </a:txBody>
                  <a:tcPr/>
                </a:tc>
              </a:tr>
              <a:tr h="648528">
                <a:tc>
                  <a:txBody>
                    <a:bodyPr/>
                    <a:lstStyle/>
                    <a:p>
                      <a:pPr>
                        <a:buFont typeface="Wingdings" pitchFamily="2" charset="2"/>
                        <a:buChar char="§"/>
                      </a:pPr>
                      <a:r>
                        <a:rPr lang="en-US" sz="1800" b="0" dirty="0" smtClean="0">
                          <a:solidFill>
                            <a:srgbClr val="0C0C26"/>
                          </a:solidFill>
                        </a:rPr>
                        <a:t>Prevention Phase</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b="0" dirty="0" smtClean="0">
                          <a:solidFill>
                            <a:srgbClr val="0C0C26"/>
                          </a:solidFill>
                        </a:rPr>
                        <a:t>Prevention</a:t>
                      </a:r>
                      <a:endParaRPr lang="en-US" b="0" dirty="0">
                        <a:solidFill>
                          <a:srgbClr val="0C0C26"/>
                        </a:solidFill>
                      </a:endParaRPr>
                    </a:p>
                  </a:txBody>
                  <a:tcPr/>
                </a:tc>
                <a:tc>
                  <a:txBody>
                    <a:bodyPr/>
                    <a:lstStyle/>
                    <a:p>
                      <a:pPr>
                        <a:buFont typeface="Wingdings" pitchFamily="2" charset="2"/>
                        <a:buChar char="§"/>
                      </a:pPr>
                      <a:endParaRPr lang="en-US" dirty="0">
                        <a:solidFill>
                          <a:srgbClr val="0C0C26"/>
                        </a:solidFill>
                      </a:endParaRPr>
                    </a:p>
                  </a:txBody>
                  <a:tcPr/>
                </a:tc>
              </a:tr>
              <a:tr h="763822">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Early Phase</a:t>
                      </a:r>
                      <a:endParaRPr lang="en-US" sz="1800" dirty="0" smtClean="0">
                        <a:solidFill>
                          <a:srgbClr val="0C0C26"/>
                        </a:solidFill>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Wind-Heat Invading the Exterior Syndrome</a:t>
                      </a:r>
                      <a:endParaRPr lang="en-US" sz="1800" dirty="0" smtClean="0">
                        <a:solidFill>
                          <a:srgbClr val="0C0C26"/>
                        </a:solidFill>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Medical Observation Period</a:t>
                      </a:r>
                      <a:endParaRPr lang="en-US" altLang="zh-TW" sz="1800" dirty="0" smtClean="0">
                        <a:solidFill>
                          <a:srgbClr val="0C0C26"/>
                        </a:solidFill>
                        <a:latin typeface="標楷體" pitchFamily="65" charset="-120"/>
                        <a:ea typeface="標楷體" pitchFamily="65" charset="-120"/>
                      </a:endParaRPr>
                    </a:p>
                  </a:txBody>
                  <a:tcPr/>
                </a:tc>
              </a:tr>
              <a:tr h="2161761">
                <a:tc>
                  <a:txBody>
                    <a:bodyPr/>
                    <a:lstStyle/>
                    <a:p>
                      <a:pPr>
                        <a:buFont typeface="Wingdings" pitchFamily="2" charset="2"/>
                        <a:buChar char="§"/>
                      </a:pPr>
                      <a:r>
                        <a:rPr lang="en-US" sz="1800" dirty="0" smtClean="0">
                          <a:solidFill>
                            <a:srgbClr val="0C0C26"/>
                          </a:solidFill>
                        </a:rPr>
                        <a:t>Pneumonia Phase</a:t>
                      </a:r>
                      <a:endParaRPr lang="en-US" sz="1800" dirty="0" smtClean="0">
                        <a:solidFill>
                          <a:srgbClr val="0C0C26"/>
                        </a:solidFill>
                        <a:latin typeface="標楷體" pitchFamily="65" charset="-120"/>
                        <a:ea typeface="標楷體" pitchFamily="65" charset="-120"/>
                      </a:endParaRPr>
                    </a:p>
                    <a:p>
                      <a:pPr>
                        <a:buFont typeface="Wingdings" pitchFamily="2" charset="2"/>
                        <a:buChar char="§"/>
                      </a:pPr>
                      <a:endParaRPr lang="en-US" altLang="zh-TW" sz="1800" dirty="0" smtClean="0">
                        <a:solidFill>
                          <a:srgbClr val="0C0C26"/>
                        </a:solidFill>
                      </a:endParaRPr>
                    </a:p>
                  </a:txBody>
                  <a:tcPr/>
                </a:tc>
                <a:tc>
                  <a:txBody>
                    <a:bodyPr/>
                    <a:lstStyle/>
                    <a:p>
                      <a:pPr>
                        <a:buFont typeface="Wingdings" pitchFamily="2" charset="2"/>
                        <a:buChar char="§"/>
                      </a:pPr>
                      <a:r>
                        <a:rPr lang="en-US" sz="1800" dirty="0" smtClean="0">
                          <a:solidFill>
                            <a:srgbClr val="0C0C26"/>
                          </a:solidFill>
                        </a:rPr>
                        <a:t>Damp Warmth in Early Phase</a:t>
                      </a:r>
                      <a:endParaRPr lang="en-US" sz="1800" dirty="0" smtClean="0">
                        <a:solidFill>
                          <a:srgbClr val="0C0C26"/>
                        </a:solidFill>
                        <a:latin typeface="標楷體" pitchFamily="65" charset="-120"/>
                        <a:ea typeface="標楷體" pitchFamily="65" charset="-120"/>
                      </a:endParaRPr>
                    </a:p>
                    <a:p>
                      <a:pPr>
                        <a:buFont typeface="Wingdings" pitchFamily="2" charset="2"/>
                        <a:buChar char="§"/>
                      </a:pPr>
                      <a:r>
                        <a:rPr lang="en-US" sz="1800" dirty="0" smtClean="0">
                          <a:solidFill>
                            <a:srgbClr val="0C0C26"/>
                          </a:solidFill>
                        </a:rPr>
                        <a:t>Damp Heat Obstructing the Lung Syndrome</a:t>
                      </a:r>
                      <a:endParaRPr lang="en-US" sz="1800" dirty="0" smtClean="0">
                        <a:solidFill>
                          <a:srgbClr val="0C0C26"/>
                        </a:solidFill>
                        <a:latin typeface="標楷體" pitchFamily="65" charset="-120"/>
                        <a:ea typeface="標楷體" pitchFamily="65" charset="-120"/>
                      </a:endParaRPr>
                    </a:p>
                    <a:p>
                      <a:pPr>
                        <a:buFont typeface="Wingdings" pitchFamily="2" charset="2"/>
                        <a:buChar char="§"/>
                      </a:pPr>
                      <a:r>
                        <a:rPr lang="en-US" sz="1800" dirty="0" smtClean="0">
                          <a:solidFill>
                            <a:srgbClr val="0C0C26"/>
                          </a:solidFill>
                        </a:rPr>
                        <a:t>Epidemic Toxins Blocking the Lung</a:t>
                      </a:r>
                      <a:endParaRPr lang="en-US" sz="1800" dirty="0" smtClean="0">
                        <a:solidFill>
                          <a:srgbClr val="0C0C26"/>
                        </a:solidFill>
                        <a:latin typeface="標楷體" pitchFamily="65" charset="-120"/>
                        <a:ea typeface="標楷體" pitchFamily="65" charset="-120"/>
                      </a:endParaRPr>
                    </a:p>
                    <a:p>
                      <a:pPr>
                        <a:buFont typeface="Wingdings" pitchFamily="2" charset="2"/>
                        <a:buChar char="§"/>
                      </a:pPr>
                      <a:r>
                        <a:rPr lang="en-US" sz="1800" dirty="0" smtClean="0">
                          <a:solidFill>
                            <a:srgbClr val="0C0C26"/>
                          </a:solidFill>
                        </a:rPr>
                        <a:t>Closed Interior and Abandoned Exterior</a:t>
                      </a:r>
                      <a:endParaRPr lang="en-US" sz="1800" dirty="0" smtClean="0">
                        <a:solidFill>
                          <a:srgbClr val="0C0C26"/>
                        </a:solidFill>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Clinical Treatment Period</a:t>
                      </a:r>
                      <a:endParaRPr lang="en-US" altLang="zh-TW" sz="1800" dirty="0" smtClean="0">
                        <a:solidFill>
                          <a:srgbClr val="0C0C26"/>
                        </a:solidFill>
                        <a:latin typeface="標楷體" pitchFamily="65" charset="-120"/>
                        <a:ea typeface="標楷體" pitchFamily="65" charset="-120"/>
                      </a:endParaRPr>
                    </a:p>
                  </a:txBody>
                  <a:tcPr/>
                </a:tc>
              </a:tr>
              <a:tr h="1224998">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Recovery Phase</a:t>
                      </a:r>
                      <a:endParaRPr lang="en-US" sz="1800" dirty="0" smtClean="0">
                        <a:solidFill>
                          <a:srgbClr val="0C0C26"/>
                        </a:solidFill>
                        <a:latin typeface="標楷體" pitchFamily="65" charset="-120"/>
                        <a:ea typeface="標楷體" pitchFamily="65" charset="-12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smtClean="0">
                          <a:solidFill>
                            <a:srgbClr val="0C0C26"/>
                          </a:solidFill>
                        </a:rPr>
                        <a:t>Insufficiency of qi and yin, Deficiency of Lung and Spleen. </a:t>
                      </a:r>
                      <a:endParaRPr lang="en-US" dirty="0">
                        <a:solidFill>
                          <a:srgbClr val="0C0C26"/>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altLang="zh-TW" sz="1800" dirty="0" smtClean="0">
                          <a:solidFill>
                            <a:srgbClr val="0C0C26"/>
                          </a:solidFill>
                        </a:rPr>
                        <a:t>Recovery Period</a:t>
                      </a:r>
                      <a:endParaRPr lang="en-US" altLang="zh-TW" sz="1800" dirty="0" smtClean="0">
                        <a:solidFill>
                          <a:srgbClr val="0C0C26"/>
                        </a:solidFill>
                        <a:latin typeface="標楷體" pitchFamily="65" charset="-120"/>
                        <a:ea typeface="標楷體" pitchFamily="65" charset="-120"/>
                      </a:endParaRPr>
                    </a:p>
                  </a:txBody>
                  <a:tcPr/>
                </a:tc>
              </a:tr>
            </a:tbl>
          </a:graphicData>
        </a:graphic>
      </p:graphicFrame>
      <p:sp>
        <p:nvSpPr>
          <p:cNvPr id="12" name="Rectangle 11"/>
          <p:cNvSpPr/>
          <p:nvPr/>
        </p:nvSpPr>
        <p:spPr bwMode="auto">
          <a:xfrm>
            <a:off x="0" y="0"/>
            <a:ext cx="9144000" cy="1524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a typeface="MS PGothic" pitchFamily="34" charset="-128"/>
            </a:endParaRPr>
          </a:p>
        </p:txBody>
      </p:sp>
      <p:pic>
        <p:nvPicPr>
          <p:cNvPr id="13" name="Picture 12"/>
          <p:cNvPicPr>
            <a:picLocks noChangeAspect="1" noChangeArrowheads="1"/>
          </p:cNvPicPr>
          <p:nvPr/>
        </p:nvPicPr>
        <p:blipFill>
          <a:blip r:embed="rId2"/>
          <a:srcRect/>
          <a:stretch>
            <a:fillRect/>
          </a:stretch>
        </p:blipFill>
        <p:spPr bwMode="auto">
          <a:xfrm>
            <a:off x="152400" y="381623"/>
            <a:ext cx="2698173" cy="791464"/>
          </a:xfrm>
          <a:prstGeom prst="rect">
            <a:avLst/>
          </a:prstGeom>
          <a:noFill/>
          <a:ln w="9525">
            <a:solidFill>
              <a:schemeClr val="accent1">
                <a:alpha val="64000"/>
              </a:schemeClr>
            </a:solidFill>
            <a:miter lim="800000"/>
            <a:headEnd/>
            <a:tailEnd/>
          </a:ln>
          <a:effectLst/>
        </p:spPr>
      </p:pic>
      <p:pic>
        <p:nvPicPr>
          <p:cNvPr id="14" name="Picture 5"/>
          <p:cNvPicPr>
            <a:picLocks noChangeAspect="1" noChangeArrowheads="1"/>
          </p:cNvPicPr>
          <p:nvPr/>
        </p:nvPicPr>
        <p:blipFill>
          <a:blip r:embed="rId3"/>
          <a:srcRect/>
          <a:stretch>
            <a:fillRect/>
          </a:stretch>
        </p:blipFill>
        <p:spPr bwMode="auto">
          <a:xfrm>
            <a:off x="3764973" y="76823"/>
            <a:ext cx="1504101" cy="1322934"/>
          </a:xfrm>
          <a:prstGeom prst="rect">
            <a:avLst/>
          </a:prstGeom>
          <a:noFill/>
          <a:ln w="9525">
            <a:noFill/>
            <a:miter lim="800000"/>
            <a:headEnd/>
            <a:tailEnd/>
          </a:ln>
          <a:effectLst/>
        </p:spPr>
      </p:pic>
      <p:pic>
        <p:nvPicPr>
          <p:cNvPr id="15" name="Picture 14"/>
          <p:cNvPicPr>
            <a:picLocks noChangeAspect="1" noChangeArrowheads="1"/>
          </p:cNvPicPr>
          <p:nvPr/>
        </p:nvPicPr>
        <p:blipFill>
          <a:blip r:embed="rId4" cstate="print"/>
          <a:srcRect/>
          <a:stretch>
            <a:fillRect/>
          </a:stretch>
        </p:blipFill>
        <p:spPr bwMode="auto">
          <a:xfrm>
            <a:off x="6965373" y="76200"/>
            <a:ext cx="990600" cy="13722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WM Diagnosis</a:t>
            </a:r>
            <a:endParaRPr lang="en-US" dirty="0"/>
          </a:p>
        </p:txBody>
      </p:sp>
      <p:sp>
        <p:nvSpPr>
          <p:cNvPr id="3" name="Content Placeholder 2"/>
          <p:cNvSpPr>
            <a:spLocks noGrp="1"/>
          </p:cNvSpPr>
          <p:nvPr>
            <p:ph idx="1"/>
          </p:nvPr>
        </p:nvSpPr>
        <p:spPr/>
        <p:txBody>
          <a:bodyPr/>
          <a:lstStyle/>
          <a:p>
            <a:r>
              <a:rPr lang="en-US" dirty="0" smtClean="0"/>
              <a:t>Signs and symptoms evaluation</a:t>
            </a:r>
          </a:p>
          <a:p>
            <a:r>
              <a:rPr lang="en-US" dirty="0" smtClean="0"/>
              <a:t>Nasopharyngeal swab</a:t>
            </a:r>
          </a:p>
          <a:p>
            <a:r>
              <a:rPr lang="en-US" dirty="0" smtClean="0"/>
              <a:t>Chest x-ray and CT scan</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4587876" y="838200"/>
            <a:ext cx="4403724" cy="5562600"/>
          </a:xfrm>
          <a:prstGeom prst="rect">
            <a:avLst/>
          </a:prstGeom>
          <a:noFill/>
          <a:ln w="9525">
            <a:noFill/>
            <a:miter lim="800000"/>
            <a:headEnd/>
            <a:tailEnd/>
          </a:ln>
          <a:effectLst/>
        </p:spPr>
      </p:pic>
      <p:sp>
        <p:nvSpPr>
          <p:cNvPr id="6" name="Rectangle 5"/>
          <p:cNvSpPr/>
          <p:nvPr/>
        </p:nvSpPr>
        <p:spPr>
          <a:xfrm>
            <a:off x="304800" y="6428601"/>
            <a:ext cx="8610600" cy="276999"/>
          </a:xfrm>
          <a:prstGeom prst="rect">
            <a:avLst/>
          </a:prstGeom>
        </p:spPr>
        <p:txBody>
          <a:bodyPr wrap="square">
            <a:spAutoFit/>
          </a:bodyPr>
          <a:lstStyle/>
          <a:p>
            <a:r>
              <a:rPr lang="en-US" sz="1200" smtClean="0">
                <a:hlinkClick r:id="rId3"/>
              </a:rPr>
              <a:t>https://www.elotus.org/promo-files/COVID-19_resources/COVID-19%20Formula%20Charts%20v3.pdf</a:t>
            </a:r>
            <a:endParaRPr lang="en-US" sz="1200"/>
          </a:p>
        </p:txBody>
      </p:sp>
      <p:pic>
        <p:nvPicPr>
          <p:cNvPr id="1028" name="Picture 4"/>
          <p:cNvPicPr>
            <a:picLocks noChangeAspect="1" noChangeArrowheads="1"/>
          </p:cNvPicPr>
          <p:nvPr/>
        </p:nvPicPr>
        <p:blipFill>
          <a:blip r:embed="rId4"/>
          <a:srcRect/>
          <a:stretch>
            <a:fillRect/>
          </a:stretch>
        </p:blipFill>
        <p:spPr bwMode="auto">
          <a:xfrm>
            <a:off x="152400" y="838200"/>
            <a:ext cx="4292600" cy="5562600"/>
          </a:xfrm>
          <a:prstGeom prst="rect">
            <a:avLst/>
          </a:prstGeom>
          <a:noFill/>
          <a:ln w="9525">
            <a:noFill/>
            <a:miter lim="800000"/>
            <a:headEnd/>
            <a:tailEnd/>
          </a:ln>
          <a:effectLst/>
        </p:spPr>
      </p:pic>
      <p:pic>
        <p:nvPicPr>
          <p:cNvPr id="8" name="Picture 7"/>
          <p:cNvPicPr>
            <a:picLocks noChangeAspect="1" noChangeArrowheads="1"/>
          </p:cNvPicPr>
          <p:nvPr/>
        </p:nvPicPr>
        <p:blipFill>
          <a:blip r:embed="rId5" cstate="print"/>
          <a:srcRect/>
          <a:stretch>
            <a:fillRect/>
          </a:stretch>
        </p:blipFill>
        <p:spPr bwMode="auto">
          <a:xfrm>
            <a:off x="496359" y="194056"/>
            <a:ext cx="1676400" cy="491744"/>
          </a:xfrm>
          <a:prstGeom prst="rect">
            <a:avLst/>
          </a:prstGeom>
          <a:noFill/>
          <a:ln w="9525">
            <a:solidFill>
              <a:schemeClr val="accent1">
                <a:alpha val="64000"/>
              </a:schemeClr>
            </a:solidFill>
            <a:miter lim="800000"/>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114800" y="76823"/>
            <a:ext cx="779008" cy="685177"/>
          </a:xfrm>
          <a:prstGeom prst="rect">
            <a:avLst/>
          </a:prstGeom>
          <a:noFill/>
          <a:ln w="9525">
            <a:noFill/>
            <a:miter lim="800000"/>
            <a:headEnd/>
            <a:tailEnd/>
          </a:ln>
          <a:effectLst/>
        </p:spPr>
      </p:pic>
      <p:pic>
        <p:nvPicPr>
          <p:cNvPr id="10" name="Picture 9"/>
          <p:cNvPicPr>
            <a:picLocks noChangeAspect="1" noChangeArrowheads="1"/>
          </p:cNvPicPr>
          <p:nvPr/>
        </p:nvPicPr>
        <p:blipFill>
          <a:blip r:embed="rId7" cstate="print"/>
          <a:srcRect/>
          <a:stretch>
            <a:fillRect/>
          </a:stretch>
        </p:blipFill>
        <p:spPr bwMode="auto">
          <a:xfrm>
            <a:off x="7315200" y="23111"/>
            <a:ext cx="533400" cy="7388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5410200"/>
            <a:ext cx="8686800" cy="533400"/>
          </a:xfrm>
        </p:spPr>
        <p:txBody>
          <a:bodyPr/>
          <a:lstStyle/>
          <a:p>
            <a:r>
              <a:rPr lang="en-US" sz="1000" dirty="0" smtClean="0">
                <a:hlinkClick r:id="rId2"/>
              </a:rPr>
              <a:t>https://www.journalofchinesemedicine.com/acupuncture-in-the-treatment-of-covid-19-an-exploratory-study.html?fbclid=IwAR2dUlmkqaEHnjjP5-jcJepRq6G2R8BkSWnTE510-axx57HJdRaszd1pgJQ</a:t>
            </a:r>
            <a:endParaRPr lang="en-US" sz="1000" dirty="0"/>
          </a:p>
        </p:txBody>
      </p:sp>
      <p:pic>
        <p:nvPicPr>
          <p:cNvPr id="1026" name="Picture 2"/>
          <p:cNvPicPr>
            <a:picLocks noChangeAspect="1" noChangeArrowheads="1"/>
          </p:cNvPicPr>
          <p:nvPr/>
        </p:nvPicPr>
        <p:blipFill>
          <a:blip r:embed="rId3"/>
          <a:srcRect/>
          <a:stretch>
            <a:fillRect/>
          </a:stretch>
        </p:blipFill>
        <p:spPr bwMode="auto">
          <a:xfrm>
            <a:off x="381000" y="135018"/>
            <a:ext cx="8420100" cy="51704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Pharmacological research of single herbs</a:t>
            </a:r>
          </a:p>
          <a:p>
            <a:r>
              <a:rPr lang="en-US" dirty="0" smtClean="0"/>
              <a:t>Clinical research of herbal formulas</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r>
              <a:rPr lang="en-US" dirty="0" smtClean="0"/>
              <a:t>Pharmacological research of single herbs</a:t>
            </a:r>
          </a:p>
          <a:p>
            <a:pPr lvl="1"/>
            <a:r>
              <a:rPr lang="en-US" i="1" dirty="0" smtClean="0"/>
              <a:t>Huang</a:t>
            </a:r>
            <a:r>
              <a:rPr lang="en-US" dirty="0" smtClean="0"/>
              <a:t> </a:t>
            </a:r>
            <a:r>
              <a:rPr lang="en-US" i="1" dirty="0" smtClean="0"/>
              <a:t>Qi </a:t>
            </a:r>
            <a:r>
              <a:rPr lang="en-US" dirty="0" smtClean="0"/>
              <a:t>(Radix Astragali) </a:t>
            </a:r>
          </a:p>
          <a:p>
            <a:pPr lvl="1"/>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p>
          <a:p>
            <a:pPr lvl="1"/>
            <a:r>
              <a:rPr lang="fr-FR" i="1" dirty="0" smtClean="0"/>
              <a:t>Ban</a:t>
            </a:r>
            <a:r>
              <a:rPr lang="fr-FR" dirty="0" smtClean="0"/>
              <a:t> </a:t>
            </a:r>
            <a:r>
              <a:rPr lang="fr-FR" i="1" dirty="0" smtClean="0"/>
              <a:t>Lan</a:t>
            </a:r>
            <a:r>
              <a:rPr lang="fr-FR" dirty="0" smtClean="0"/>
              <a:t> </a:t>
            </a:r>
            <a:r>
              <a:rPr lang="fr-FR" i="1" dirty="0" smtClean="0"/>
              <a:t>Gen</a:t>
            </a:r>
            <a:r>
              <a:rPr lang="fr-FR" dirty="0" smtClean="0"/>
              <a:t> (Radix Isatidis)</a:t>
            </a:r>
          </a:p>
          <a:p>
            <a:pPr lvl="1"/>
            <a:r>
              <a:rPr lang="en-US" i="1" dirty="0" smtClean="0"/>
              <a:t>Yu</a:t>
            </a:r>
            <a:r>
              <a:rPr lang="en-US" dirty="0" smtClean="0"/>
              <a:t> </a:t>
            </a:r>
            <a:r>
              <a:rPr lang="en-US" i="1" dirty="0" smtClean="0"/>
              <a:t>Xing</a:t>
            </a:r>
            <a:r>
              <a:rPr lang="en-US" dirty="0" smtClean="0"/>
              <a:t> </a:t>
            </a:r>
            <a:r>
              <a:rPr lang="en-US" i="1" dirty="0" smtClean="0"/>
              <a:t>Cao</a:t>
            </a:r>
            <a:r>
              <a:rPr lang="en-US" dirty="0" smtClean="0"/>
              <a:t> (Herba Houttuyniae)</a:t>
            </a:r>
          </a:p>
          <a:p>
            <a:pPr lvl="1"/>
            <a:r>
              <a:rPr lang="en-US" i="1" dirty="0" smtClean="0"/>
              <a:t>Xiang</a:t>
            </a:r>
            <a:r>
              <a:rPr lang="en-US" dirty="0" smtClean="0"/>
              <a:t> </a:t>
            </a:r>
            <a:r>
              <a:rPr lang="en-US" i="1" dirty="0" smtClean="0"/>
              <a:t>Chun</a:t>
            </a:r>
            <a:r>
              <a:rPr lang="en-US" dirty="0" smtClean="0"/>
              <a:t> </a:t>
            </a:r>
            <a:r>
              <a:rPr lang="en-US" i="1" dirty="0" smtClean="0"/>
              <a:t>Ye</a:t>
            </a:r>
            <a:r>
              <a:rPr lang="en-US" dirty="0" smtClean="0"/>
              <a:t> (Folium Toonae Sinensis)</a:t>
            </a:r>
          </a:p>
          <a:p>
            <a:pPr lvl="1"/>
            <a:r>
              <a:rPr lang="en-US" i="1" dirty="0" smtClean="0"/>
              <a:t>Wu Bei Zi </a:t>
            </a:r>
            <a:r>
              <a:rPr lang="en-US" dirty="0" smtClean="0"/>
              <a:t>(Galla Chinensis) </a:t>
            </a:r>
            <a:endParaRPr lang="en-US" sz="3200"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i="1" dirty="0" smtClean="0"/>
              <a:t>Huang</a:t>
            </a:r>
            <a:r>
              <a:rPr lang="en-US" dirty="0" smtClean="0"/>
              <a:t> </a:t>
            </a:r>
            <a:r>
              <a:rPr lang="en-US" i="1" dirty="0" smtClean="0"/>
              <a:t>Qi </a:t>
            </a:r>
            <a:r>
              <a:rPr lang="en-US" dirty="0" smtClean="0"/>
              <a:t>(Radix Astragali) </a:t>
            </a:r>
            <a:endParaRPr lang="en-US" dirty="0"/>
          </a:p>
        </p:txBody>
      </p:sp>
      <p:sp>
        <p:nvSpPr>
          <p:cNvPr id="4" name="Content Placeholder 3"/>
          <p:cNvSpPr>
            <a:spLocks noGrp="1"/>
          </p:cNvSpPr>
          <p:nvPr>
            <p:ph sz="half" idx="1"/>
          </p:nvPr>
        </p:nvSpPr>
        <p:spPr>
          <a:xfrm>
            <a:off x="228600" y="1676400"/>
            <a:ext cx="4495800" cy="4343400"/>
          </a:xfrm>
        </p:spPr>
        <p:txBody>
          <a:bodyPr/>
          <a:lstStyle/>
          <a:p>
            <a:pPr lvl="0"/>
            <a:r>
              <a:rPr lang="en-US" sz="2400" dirty="0" smtClean="0"/>
              <a:t>Tonifies qi and raises yang</a:t>
            </a:r>
          </a:p>
          <a:p>
            <a:pPr lvl="0"/>
            <a:r>
              <a:rPr lang="en-US" sz="2400" dirty="0" smtClean="0"/>
              <a:t>Tonifies </a:t>
            </a:r>
            <a:r>
              <a:rPr lang="en-US" sz="2400" i="1" dirty="0" smtClean="0"/>
              <a:t>wei </a:t>
            </a:r>
            <a:r>
              <a:rPr lang="en-US" sz="2400" dirty="0" smtClean="0"/>
              <a:t>(defensive)</a:t>
            </a:r>
            <a:r>
              <a:rPr lang="en-US" sz="2400" i="1" dirty="0" smtClean="0"/>
              <a:t> qi</a:t>
            </a:r>
            <a:r>
              <a:rPr lang="en-US" sz="2400" dirty="0" smtClean="0"/>
              <a:t>,</a:t>
            </a:r>
            <a:r>
              <a:rPr lang="en-US" sz="2400" i="1" dirty="0" smtClean="0"/>
              <a:t> </a:t>
            </a:r>
            <a:r>
              <a:rPr lang="en-US" sz="2400" dirty="0" smtClean="0"/>
              <a:t>consolidates the exterior</a:t>
            </a:r>
          </a:p>
          <a:p>
            <a:pPr lvl="0"/>
            <a:r>
              <a:rPr lang="en-US" sz="2400" dirty="0" smtClean="0"/>
              <a:t>Promotes the discharge of pus and generates flesh</a:t>
            </a:r>
          </a:p>
          <a:p>
            <a:pPr lvl="0"/>
            <a:r>
              <a:rPr lang="en-US" sz="2400" dirty="0" smtClean="0"/>
              <a:t>Regulates water circulation, reduces edema</a:t>
            </a:r>
          </a:p>
          <a:p>
            <a:pPr lvl="0"/>
            <a:r>
              <a:rPr lang="en-US" sz="2400" dirty="0" smtClean="0"/>
              <a:t>Relieves numbness and pain</a:t>
            </a:r>
          </a:p>
          <a:p>
            <a:endParaRPr lang="en-US" sz="2400" dirty="0"/>
          </a:p>
        </p:txBody>
      </p:sp>
      <p:pic>
        <p:nvPicPr>
          <p:cNvPr id="168962" name="Picture 2"/>
          <p:cNvPicPr>
            <a:picLocks noGrp="1" noChangeAspect="1" noChangeArrowheads="1"/>
          </p:cNvPicPr>
          <p:nvPr>
            <p:ph sz="half" idx="2"/>
          </p:nvPr>
        </p:nvPicPr>
        <p:blipFill>
          <a:blip r:embed="rId2"/>
          <a:srcRect/>
          <a:stretch>
            <a:fillRect/>
          </a:stretch>
        </p:blipFill>
        <p:spPr bwMode="auto">
          <a:xfrm>
            <a:off x="4876800" y="2922270"/>
            <a:ext cx="4114800" cy="1851660"/>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r>
              <a:rPr lang="en-US" i="1" dirty="0" smtClean="0"/>
              <a:t>Huang</a:t>
            </a:r>
            <a:r>
              <a:rPr lang="en-US" dirty="0" smtClean="0"/>
              <a:t> </a:t>
            </a:r>
            <a:r>
              <a:rPr lang="en-US" i="1" dirty="0" smtClean="0"/>
              <a:t>Qi </a:t>
            </a:r>
            <a:r>
              <a:rPr lang="en-US" dirty="0" smtClean="0"/>
              <a:t>(Radix Astragali) </a:t>
            </a:r>
            <a:endParaRPr lang="en-US" dirty="0"/>
          </a:p>
        </p:txBody>
      </p:sp>
      <p:sp>
        <p:nvSpPr>
          <p:cNvPr id="3" name="Content Placeholder 2"/>
          <p:cNvSpPr>
            <a:spLocks noGrp="1"/>
          </p:cNvSpPr>
          <p:nvPr>
            <p:ph idx="1"/>
          </p:nvPr>
        </p:nvSpPr>
        <p:spPr/>
        <p:txBody>
          <a:bodyPr/>
          <a:lstStyle/>
          <a:p>
            <a:pPr lvl="0"/>
            <a:r>
              <a:rPr lang="en-US" sz="2800" b="1" dirty="0" smtClean="0"/>
              <a:t>Immunostimulant</a:t>
            </a:r>
            <a:r>
              <a:rPr lang="en-US" sz="2800" dirty="0" smtClean="0"/>
              <a:t>: </a:t>
            </a:r>
          </a:p>
          <a:p>
            <a:pPr lvl="1"/>
            <a:r>
              <a:rPr lang="en-US" sz="2400" dirty="0" smtClean="0"/>
              <a:t>Administration of </a:t>
            </a:r>
            <a:r>
              <a:rPr lang="en-US" sz="2400" i="1" dirty="0" smtClean="0"/>
              <a:t>Huang Qi</a:t>
            </a:r>
            <a:r>
              <a:rPr lang="en-US" sz="2400" dirty="0" smtClean="0"/>
              <a:t> (Radix Astragali) is associated with promotion of T cells. </a:t>
            </a:r>
          </a:p>
          <a:p>
            <a:pPr lvl="1"/>
            <a:r>
              <a:rPr lang="en-US" sz="2400" dirty="0" smtClean="0"/>
              <a:t>The polysaccharides from </a:t>
            </a:r>
            <a:r>
              <a:rPr lang="en-US" sz="2400" i="1" dirty="0" smtClean="0"/>
              <a:t>Huang Qi</a:t>
            </a:r>
            <a:r>
              <a:rPr lang="en-US" sz="2400" dirty="0" smtClean="0"/>
              <a:t> (Radix Astragali) have been shown to activate B cells.</a:t>
            </a:r>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endParaRPr lang="en-US" sz="1000" dirty="0" smtClean="0"/>
          </a:p>
          <a:p>
            <a:r>
              <a:rPr lang="en-US" sz="1000" dirty="0" smtClean="0"/>
              <a:t>Qu LL, et al. Astragalus membranaceus injection delayed allograft survival related with CD4+ CD25+ regulatory T cells. Transplant Proc. 2010 Nov;42(9):3793-7.</a:t>
            </a:r>
          </a:p>
          <a:p>
            <a:r>
              <a:rPr lang="en-US" sz="1000" dirty="0" smtClean="0"/>
              <a:t>Shao BM, et al. A study on the immune receptors for polysaccharides from the roots of Astragalus  membranaceus, a Chinese medicinal herb. Biochem Biophys Res Commun. 2004 Aug 6;320(4):1103-11.</a:t>
            </a:r>
          </a:p>
          <a:p>
            <a:endParaRPr lang="en-US" sz="1000"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endParaRPr lang="en-US" dirty="0"/>
          </a:p>
        </p:txBody>
      </p:sp>
      <p:sp>
        <p:nvSpPr>
          <p:cNvPr id="5" name="Content Placeholder 4"/>
          <p:cNvSpPr>
            <a:spLocks noGrp="1"/>
          </p:cNvSpPr>
          <p:nvPr>
            <p:ph idx="1"/>
          </p:nvPr>
        </p:nvSpPr>
        <p:spPr>
          <a:xfrm>
            <a:off x="609600" y="1676400"/>
            <a:ext cx="3886200" cy="4191000"/>
          </a:xfrm>
        </p:spPr>
        <p:txBody>
          <a:bodyPr/>
          <a:lstStyle/>
          <a:p>
            <a:pPr lvl="0"/>
            <a:r>
              <a:rPr lang="en-US" dirty="0" smtClean="0"/>
              <a:t>Clears heat </a:t>
            </a:r>
          </a:p>
          <a:p>
            <a:pPr lvl="0"/>
            <a:r>
              <a:rPr lang="en-US" dirty="0" smtClean="0"/>
              <a:t>Clears heat and eliminates toxins</a:t>
            </a:r>
          </a:p>
          <a:p>
            <a:endParaRPr lang="en-US" dirty="0"/>
          </a:p>
        </p:txBody>
      </p:sp>
      <p:pic>
        <p:nvPicPr>
          <p:cNvPr id="72705" name="Picture 1"/>
          <p:cNvPicPr>
            <a:picLocks noChangeAspect="1" noChangeArrowheads="1"/>
          </p:cNvPicPr>
          <p:nvPr/>
        </p:nvPicPr>
        <p:blipFill>
          <a:blip r:embed="rId2"/>
          <a:srcRect/>
          <a:stretch>
            <a:fillRect/>
          </a:stretch>
        </p:blipFill>
        <p:spPr bwMode="auto">
          <a:xfrm>
            <a:off x="4800600" y="2158808"/>
            <a:ext cx="3819525" cy="3098992"/>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endParaRPr lang="en-US" dirty="0"/>
          </a:p>
        </p:txBody>
      </p:sp>
      <p:sp>
        <p:nvSpPr>
          <p:cNvPr id="5" name="Content Placeholder 4"/>
          <p:cNvSpPr>
            <a:spLocks noGrp="1"/>
          </p:cNvSpPr>
          <p:nvPr>
            <p:ph idx="1"/>
          </p:nvPr>
        </p:nvSpPr>
        <p:spPr>
          <a:xfrm>
            <a:off x="609600" y="1676400"/>
            <a:ext cx="3886200" cy="4191000"/>
          </a:xfrm>
        </p:spPr>
        <p:txBody>
          <a:bodyPr/>
          <a:lstStyle/>
          <a:p>
            <a:r>
              <a:rPr lang="en-US" dirty="0" smtClean="0"/>
              <a:t>Antibacterial</a:t>
            </a:r>
          </a:p>
          <a:p>
            <a:r>
              <a:rPr lang="en-US" dirty="0" smtClean="0"/>
              <a:t>Antiviral</a:t>
            </a:r>
            <a:endParaRPr lang="en-US"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pic>
        <p:nvPicPr>
          <p:cNvPr id="72705" name="Picture 1"/>
          <p:cNvPicPr>
            <a:picLocks noChangeAspect="1" noChangeArrowheads="1"/>
          </p:cNvPicPr>
          <p:nvPr/>
        </p:nvPicPr>
        <p:blipFill>
          <a:blip r:embed="rId2"/>
          <a:srcRect/>
          <a:stretch>
            <a:fillRect/>
          </a:stretch>
        </p:blipFill>
        <p:spPr bwMode="auto">
          <a:xfrm>
            <a:off x="4800600" y="2158808"/>
            <a:ext cx="3819525" cy="3098992"/>
          </a:xfrm>
          <a:prstGeom prst="rect">
            <a:avLst/>
          </a:prstGeom>
          <a:noFill/>
          <a:ln w="9525">
            <a:noFill/>
            <a:miter lim="800000"/>
            <a:headEnd/>
            <a:tailEnd/>
          </a:ln>
          <a:effectLst/>
        </p:spPr>
      </p:pic>
      <p:sp>
        <p:nvSpPr>
          <p:cNvPr id="7" name="TextBox 6"/>
          <p:cNvSpPr txBox="1"/>
          <p:nvPr/>
        </p:nvSpPr>
        <p:spPr>
          <a:xfrm>
            <a:off x="609600" y="6123801"/>
            <a:ext cx="6781800" cy="276999"/>
          </a:xfrm>
          <a:prstGeom prst="rect">
            <a:avLst/>
          </a:prstGeom>
          <a:noFill/>
        </p:spPr>
        <p:txBody>
          <a:bodyPr wrap="square" rtlCol="0">
            <a:spAutoFit/>
          </a:bodyPr>
          <a:lstStyle/>
          <a:p>
            <a:r>
              <a:rPr lang="en-US" sz="1200" dirty="0" smtClean="0">
                <a:solidFill>
                  <a:schemeClr val="bg1"/>
                </a:solidFill>
                <a:latin typeface="Arial Narrow" pitchFamily="34" charset="0"/>
              </a:rPr>
              <a:t>Chen J and Chen T.  Chinese Medical Herbology and Pharmacology. Art of Medicine Press. 2004.</a:t>
            </a:r>
            <a:endParaRPr lang="en-US" sz="1200" dirty="0">
              <a:solidFill>
                <a:schemeClr val="bg1"/>
              </a:solidFill>
              <a:latin typeface="Arial Narrow"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endParaRPr lang="en-US" dirty="0"/>
          </a:p>
        </p:txBody>
      </p:sp>
      <p:sp>
        <p:nvSpPr>
          <p:cNvPr id="5" name="Content Placeholder 4"/>
          <p:cNvSpPr>
            <a:spLocks noGrp="1"/>
          </p:cNvSpPr>
          <p:nvPr>
            <p:ph idx="1"/>
          </p:nvPr>
        </p:nvSpPr>
        <p:spPr>
          <a:xfrm>
            <a:off x="609600" y="1676400"/>
            <a:ext cx="8305800" cy="4191000"/>
          </a:xfrm>
        </p:spPr>
        <p:txBody>
          <a:bodyPr/>
          <a:lstStyle/>
          <a:p>
            <a:pPr lvl="0"/>
            <a:r>
              <a:rPr lang="en-US" sz="2800" b="1" dirty="0" smtClean="0"/>
              <a:t>Antibacterial</a:t>
            </a:r>
            <a:r>
              <a:rPr lang="en-US" sz="2800" dirty="0" smtClean="0"/>
              <a:t>: </a:t>
            </a:r>
            <a:r>
              <a:rPr lang="en-US" sz="2800" i="1" dirty="0" smtClean="0"/>
              <a:t>Jin Yin Hua</a:t>
            </a:r>
            <a:r>
              <a:rPr lang="en-US" sz="2800" b="1" dirty="0" smtClean="0"/>
              <a:t> </a:t>
            </a:r>
            <a:r>
              <a:rPr lang="en-US" sz="2800" dirty="0" smtClean="0"/>
              <a:t>has a broad spectrum of inhibitory actions against </a:t>
            </a:r>
            <a:r>
              <a:rPr lang="en-US" sz="2800" i="1" dirty="0" smtClean="0"/>
              <a:t>Staphylococcus aureus, </a:t>
            </a:r>
            <a:r>
              <a:rPr lang="en-US" sz="2800" dirty="0" smtClean="0"/>
              <a:t>beta-hemolytic streptococcus</a:t>
            </a:r>
            <a:r>
              <a:rPr lang="en-US" sz="2800" i="1" dirty="0" smtClean="0"/>
              <a:t>, E. coli, Bacillus dysenteriae, Vibrio cholerae, Salmonella typhi, Diplococcus pneumoniae, Diplococcus meningitidis, Pseudomonas aeruginosa, </a:t>
            </a:r>
            <a:r>
              <a:rPr lang="en-US" sz="2800" dirty="0" smtClean="0"/>
              <a:t>and </a:t>
            </a:r>
            <a:r>
              <a:rPr lang="en-US" sz="2800" i="1" dirty="0" smtClean="0"/>
              <a:t>Mycobacterium tuberculosis.</a:t>
            </a:r>
            <a:r>
              <a:rPr lang="en-US" sz="2800" dirty="0" smtClean="0"/>
              <a:t> Chlorogenic acid and isochlorogenic acid have the strongest antibiotic effects.</a:t>
            </a:r>
          </a:p>
          <a:p>
            <a:endParaRPr lang="en-US" sz="1200" i="1" dirty="0" smtClean="0"/>
          </a:p>
          <a:p>
            <a:endParaRPr lang="en-US" sz="1200" i="1" dirty="0" smtClean="0"/>
          </a:p>
          <a:p>
            <a:r>
              <a:rPr lang="en-US" sz="1200" i="1" dirty="0" smtClean="0"/>
              <a:t>Xin Yi Xue </a:t>
            </a:r>
            <a:r>
              <a:rPr lang="en-US" sz="1200" dirty="0" smtClean="0"/>
              <a:t>(New Medicine), 1975; 6(3):155.</a:t>
            </a:r>
          </a:p>
          <a:p>
            <a:r>
              <a:rPr lang="en-US" sz="1200" i="1" dirty="0" smtClean="0"/>
              <a:t>Jiang Xi Xin Yi Yao </a:t>
            </a:r>
            <a:r>
              <a:rPr lang="en-US" sz="1200" dirty="0" smtClean="0"/>
              <a:t>(Jiangxi New Medicine and Herbology); 1960;(1):34.</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1"/>
            <a:r>
              <a:rPr lang="en-US" i="1" dirty="0" smtClean="0"/>
              <a:t>Jin</a:t>
            </a:r>
            <a:r>
              <a:rPr lang="en-US" dirty="0" smtClean="0"/>
              <a:t> </a:t>
            </a:r>
            <a:r>
              <a:rPr lang="en-US" i="1" dirty="0" smtClean="0"/>
              <a:t>Yin</a:t>
            </a:r>
            <a:r>
              <a:rPr lang="en-US" dirty="0" smtClean="0"/>
              <a:t> </a:t>
            </a:r>
            <a:r>
              <a:rPr lang="en-US" i="1" dirty="0" smtClean="0"/>
              <a:t>Hua</a:t>
            </a:r>
            <a:r>
              <a:rPr lang="en-US" dirty="0" smtClean="0"/>
              <a:t> (Flos Lonicerae Japonicae)</a:t>
            </a:r>
            <a:endParaRPr lang="en-US" dirty="0"/>
          </a:p>
        </p:txBody>
      </p:sp>
      <p:sp>
        <p:nvSpPr>
          <p:cNvPr id="5" name="Content Placeholder 4"/>
          <p:cNvSpPr>
            <a:spLocks noGrp="1"/>
          </p:cNvSpPr>
          <p:nvPr>
            <p:ph idx="1"/>
          </p:nvPr>
        </p:nvSpPr>
        <p:spPr>
          <a:xfrm>
            <a:off x="609600" y="1676400"/>
            <a:ext cx="8305800" cy="4191000"/>
          </a:xfrm>
        </p:spPr>
        <p:txBody>
          <a:bodyPr/>
          <a:lstStyle/>
          <a:p>
            <a:pPr lvl="0"/>
            <a:r>
              <a:rPr lang="en-US" sz="2400" b="1" dirty="0" smtClean="0"/>
              <a:t>Antiviral</a:t>
            </a:r>
            <a:r>
              <a:rPr lang="en-US" sz="2400" dirty="0" smtClean="0"/>
              <a:t>: Shuangkangsu, a cyclic peroxide from </a:t>
            </a:r>
            <a:r>
              <a:rPr lang="en-US" sz="2400" i="1" dirty="0" smtClean="0"/>
              <a:t>Jin Yin Hua</a:t>
            </a:r>
            <a:r>
              <a:rPr lang="en-US" sz="2400" dirty="0" smtClean="0"/>
              <a:t>, has significant antiviral activities against influenza virus and respiratory syncytial. The homosecoiridoid alkaloids of </a:t>
            </a:r>
            <a:r>
              <a:rPr lang="en-US" sz="2400" i="1" dirty="0" smtClean="0"/>
              <a:t>Jin Yin Hua</a:t>
            </a:r>
            <a:r>
              <a:rPr lang="en-US" sz="2400" dirty="0" smtClean="0"/>
              <a:t> have antiviral activity against the influenza virus H3N2 (A/Hanfang/359/95) and coxsackie virus B3. The glucosylated caffeoylquinic acid isomers from </a:t>
            </a:r>
            <a:r>
              <a:rPr lang="en-US" sz="2400" i="1" dirty="0" smtClean="0"/>
              <a:t>Jin</a:t>
            </a:r>
            <a:r>
              <a:rPr lang="en-US" sz="2400" dirty="0" smtClean="0"/>
              <a:t> </a:t>
            </a:r>
            <a:r>
              <a:rPr lang="en-US" sz="2400" i="1" dirty="0" smtClean="0"/>
              <a:t>Yin</a:t>
            </a:r>
            <a:r>
              <a:rPr lang="en-US" sz="2400" dirty="0" smtClean="0"/>
              <a:t> </a:t>
            </a:r>
            <a:r>
              <a:rPr lang="en-US" sz="2400" i="1" dirty="0" smtClean="0"/>
              <a:t>Hua</a:t>
            </a:r>
            <a:r>
              <a:rPr lang="en-US" sz="2400" dirty="0" smtClean="0"/>
              <a:t> shows inhibitory activity against coxsackie virus B3.</a:t>
            </a:r>
          </a:p>
          <a:p>
            <a:r>
              <a:rPr lang="en-US" sz="1200" dirty="0" smtClean="0"/>
              <a:t>Yu DQ, </a:t>
            </a:r>
            <a:r>
              <a:rPr lang="fr-FR" sz="1200" dirty="0" smtClean="0"/>
              <a:t>et al</a:t>
            </a:r>
            <a:r>
              <a:rPr lang="en-US" sz="1200" dirty="0" smtClean="0"/>
              <a:t>. The structure and absolute configuration of Shuangkangsu: a novel natural cyclic peroxide from Lonicera japonica (Thunb.). </a:t>
            </a:r>
            <a:r>
              <a:rPr lang="fr-FR" sz="1200" dirty="0" smtClean="0"/>
              <a:t>J Asian Nat Prod Res. 2008 Sep-Oct;10(9-10):851-6.</a:t>
            </a:r>
            <a:endParaRPr lang="en-US" sz="1200" dirty="0" smtClean="0"/>
          </a:p>
          <a:p>
            <a:r>
              <a:rPr lang="fr-FR" sz="1200" dirty="0" smtClean="0"/>
              <a:t>Yu Y, et al. </a:t>
            </a:r>
            <a:r>
              <a:rPr lang="en-US" sz="1200" dirty="0" smtClean="0"/>
              <a:t>Homosecoiridoid alkaloids with amino acid units from the flower buds of Lonicera  japonica. </a:t>
            </a:r>
            <a:r>
              <a:rPr lang="fr-FR" sz="1200" dirty="0" smtClean="0"/>
              <a:t>J Nat Prod. 2013 Dec 27;76(12):2226-33.</a:t>
            </a:r>
            <a:endParaRPr lang="en-US" sz="1200" dirty="0" smtClean="0"/>
          </a:p>
          <a:p>
            <a:r>
              <a:rPr lang="fr-FR" sz="1200" dirty="0" smtClean="0"/>
              <a:t>Yu Y, et al. </a:t>
            </a:r>
            <a:r>
              <a:rPr lang="en-US" sz="1200" dirty="0" smtClean="0"/>
              <a:t>Glucosylated caffeoylquinic acid derivatives from the flower buds of Lonicera japonica. Acta Pharm Sin B. 2015 May;5(3):210-4.</a:t>
            </a:r>
          </a:p>
          <a:p>
            <a:endParaRPr lang="en-US" sz="1200" dirty="0"/>
          </a:p>
        </p:txBody>
      </p:sp>
      <p:sp>
        <p:nvSpPr>
          <p:cNvPr id="6" name="TextBox 5"/>
          <p:cNvSpPr txBox="1"/>
          <p:nvPr/>
        </p:nvSpPr>
        <p:spPr>
          <a:xfrm>
            <a:off x="609600" y="5943600"/>
            <a:ext cx="6781800" cy="276999"/>
          </a:xfrm>
          <a:prstGeom prst="rect">
            <a:avLst/>
          </a:prstGeom>
          <a:noFill/>
        </p:spPr>
        <p:txBody>
          <a:bodyPr wrap="square" rtlCol="0">
            <a:spAutoFit/>
          </a:bodyPr>
          <a:lstStyle/>
          <a:p>
            <a:pPr>
              <a:buFont typeface="Arial" pitchFamily="34" charset="0"/>
              <a:buChar char="•"/>
            </a:pPr>
            <a:r>
              <a:rPr lang="en-US" sz="1200" dirty="0" smtClean="0">
                <a:solidFill>
                  <a:schemeClr val="bg1"/>
                </a:solidFill>
                <a:latin typeface="Arial Narrow" pitchFamily="34" charset="0"/>
              </a:rPr>
              <a:t> </a:t>
            </a:r>
            <a:endParaRPr lang="en-US" sz="1200" dirty="0">
              <a:solidFill>
                <a:schemeClr val="bg1"/>
              </a:solidFill>
              <a:latin typeface="Arial Narrow"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206&quot;/&gt;&lt;property id=&quot;20307&quot; value=&quot;593&quot;/&gt;&lt;/object&gt;&lt;object type=&quot;3&quot; unique_id=&quot;46578&quot;&gt;&lt;property id=&quot;20148&quot; value=&quot;5&quot;/&gt;&lt;property id=&quot;20300&quot; value=&quot;Slide 1 - &amp;quot;Theoretical Frameworks of &amp;#x0D;&amp;#x0A;Addiction and TCM&amp;#x0D;&amp;#x0A;&amp;quot;&quot;/&gt;&lt;property id=&quot;20307&quot; value=&quot;710&quot;/&gt;&lt;/object&gt;&lt;object type=&quot;3&quot; unique_id=&quot;48274&quot;&gt;&lt;property id=&quot;20148&quot; value=&quot;5&quot;/&gt;&lt;property id=&quot;20300&quot; value=&quot;Slide 29 - &amp;quot;Theoretical frameworks of addiction &amp;quot;&quot;/&gt;&lt;property id=&quot;20307&quot; value=&quot;776&quot;/&gt;&lt;/object&gt;&lt;object type=&quot;3&quot; unique_id=&quot;48275&quot;&gt;&lt;property id=&quot;20148&quot; value=&quot;5&quot;/&gt;&lt;property id=&quot;20300&quot; value=&quot;Slide 30 - &amp;quot;Ahead of His Time&amp;quot;&quot;/&gt;&lt;property id=&quot;20307&quot; value=&quot;777&quot;/&gt;&lt;/object&gt;&lt;object type=&quot;3&quot; unique_id=&quot;48276&quot;&gt;&lt;property id=&quot;20148&quot; value=&quot;5&quot;/&gt;&lt;property id=&quot;20300&quot; value=&quot;Slide 31 - &amp;quot;Theoretical Models of Addiction &amp;quot;&quot;/&gt;&lt;property id=&quot;20307&quot; value=&quot;778&quot;/&gt;&lt;/object&gt;&lt;object type=&quot;3&quot; unique_id=&quot;48277&quot;&gt;&lt;property id=&quot;20148&quot; value=&quot;5&quot;/&gt;&lt;property id=&quot;20300&quot; value=&quot;Slide 32 - &amp;quot;Moral Model &amp;quot;&quot;/&gt;&lt;property id=&quot;20307&quot; value=&quot;779&quot;/&gt;&lt;/object&gt;&lt;object type=&quot;3&quot; unique_id=&quot;48278&quot;&gt;&lt;property id=&quot;20148&quot; value=&quot;5&quot;/&gt;&lt;property id=&quot;20300&quot; value=&quot;Slide 33 - &amp;quot;Moral Model Continued  &amp;quot;&quot;/&gt;&lt;property id=&quot;20307&quot; value=&quot;780&quot;/&gt;&lt;/object&gt;&lt;object type=&quot;3&quot; unique_id=&quot;48279&quot;&gt;&lt;property id=&quot;20148&quot; value=&quot;5&quot;/&gt;&lt;property id=&quot;20300&quot; value=&quot;Slide 34 - &amp;quot;Moral Model Continued I &amp;quot;&quot;/&gt;&lt;property id=&quot;20307&quot; value=&quot;781&quot;/&gt;&lt;/object&gt;&lt;object type=&quot;3&quot; unique_id=&quot;48280&quot;&gt;&lt;property id=&quot;20148&quot; value=&quot;5&quot;/&gt;&lt;property id=&quot;20300&quot; value=&quot;Slide 35 - &amp;quot;Temperance Model &amp;quot;&quot;/&gt;&lt;property id=&quot;20307&quot; value=&quot;782&quot;/&gt;&lt;/object&gt;&lt;object type=&quot;3&quot; unique_id=&quot;48281&quot;&gt;&lt;property id=&quot;20148&quot; value=&quot;5&quot;/&gt;&lt;property id=&quot;20300&quot; value=&quot;Slide 36 - &amp;quot;Moral vs. Temperance &amp;quot;&quot;/&gt;&lt;property id=&quot;20307&quot; value=&quot;783&quot;/&gt;&lt;/object&gt;&lt;object type=&quot;3&quot; unique_id=&quot;48282&quot;&gt;&lt;property id=&quot;20148&quot; value=&quot;5&quot;/&gt;&lt;property id=&quot;20300&quot; value=&quot;Slide 37 - &amp;quot;Spiritual Model &amp;quot;&quot;/&gt;&lt;property id=&quot;20307&quot; value=&quot;784&quot;/&gt;&lt;/object&gt;&lt;object type=&quot;3&quot; unique_id=&quot;48283&quot;&gt;&lt;property id=&quot;20148&quot; value=&quot;5&quot;/&gt;&lt;property id=&quot;20300&quot; value=&quot;Slide 38 - &amp;quot;Disease Model &amp;quot;&quot;/&gt;&lt;property id=&quot;20307&quot; value=&quot;785&quot;/&gt;&lt;/object&gt;&lt;object type=&quot;3&quot; unique_id=&quot;48284&quot;&gt;&lt;property id=&quot;20148&quot; value=&quot;5&quot;/&gt;&lt;property id=&quot;20300&quot; value=&quot;Slide 39 - &amp;quot;Disease Model Continued &amp;quot;&quot;/&gt;&lt;property id=&quot;20307&quot; value=&quot;786&quot;/&gt;&lt;/object&gt;&lt;object type=&quot;3&quot; unique_id=&quot;48285&quot;&gt;&lt;property id=&quot;20148&quot; value=&quot;5&quot;/&gt;&lt;property id=&quot;20300&quot; value=&quot;Slide 40 - &amp;quot;Psychological Model&amp;quot;&quot;/&gt;&lt;property id=&quot;20307&quot; value=&quot;787&quot;/&gt;&lt;/object&gt;&lt;object type=&quot;3&quot; unique_id=&quot;48286&quot;&gt;&lt;property id=&quot;20148&quot; value=&quot;5&quot;/&gt;&lt;property id=&quot;20300&quot; value=&quot;Slide 41 - &amp;quot;Psychological Model Continued &amp;quot;&quot;/&gt;&lt;property id=&quot;20307&quot; value=&quot;788&quot;/&gt;&lt;/object&gt;&lt;object type=&quot;3&quot; unique_id=&quot;48287&quot;&gt;&lt;property id=&quot;20148&quot; value=&quot;5&quot;/&gt;&lt;property id=&quot;20300&quot; value=&quot;Slide 42 - &amp;quot;Sociocultural Model&amp;quot;&quot;/&gt;&lt;property id=&quot;20307&quot; value=&quot;789&quot;/&gt;&lt;/object&gt;&lt;object type=&quot;3&quot; unique_id=&quot;48288&quot;&gt;&lt;property id=&quot;20148&quot; value=&quot;5&quot;/&gt;&lt;property id=&quot;20300&quot; value=&quot;Slide 43 - &amp;quot;Sociocultural Model&amp;quot;&quot;/&gt;&lt;property id=&quot;20307&quot; value=&quot;790&quot;/&gt;&lt;/object&gt;&lt;object type=&quot;3&quot; unique_id=&quot;48289&quot;&gt;&lt;property id=&quot;20148&quot; value=&quot;5&quot;/&gt;&lt;property id=&quot;20300&quot; value=&quot;Slide 44 - &amp;quot;Biological Model&amp;quot;&quot;/&gt;&lt;property id=&quot;20307&quot; value=&quot;791&quot;/&gt;&lt;/object&gt;&lt;object type=&quot;3&quot; unique_id=&quot;48290&quot;&gt;&lt;property id=&quot;20148&quot; value=&quot;5&quot;/&gt;&lt;property id=&quot;20300&quot; value=&quot;Slide 45 - &amp;quot;Bio-psychosocial Model&amp;quot;&quot;/&gt;&lt;property id=&quot;20307&quot; value=&quot;792&quot;/&gt;&lt;/object&gt;&lt;object type=&quot;3&quot; unique_id=&quot;48291&quot;&gt;&lt;property id=&quot;20148&quot; value=&quot;5&quot;/&gt;&lt;property id=&quot;20300&quot; value=&quot;Slide 46 - &amp;quot;Bio-psychosocial Model Continued &amp;quot;&quot;/&gt;&lt;property id=&quot;20307&quot; value=&quot;793&quot;/&gt;&lt;/object&gt;&lt;object type=&quot;3&quot; unique_id=&quot;48292&quot;&gt;&lt;property id=&quot;20148&quot; value=&quot;5&quot;/&gt;&lt;property id=&quot;20300&quot; value=&quot;Slide 47 - &amp;quot;Bio-Psychosocial Model Continued I&amp;quot;&quot;/&gt;&lt;property id=&quot;20307&quot; value=&quot;794&quot;/&gt;&lt;/object&gt;&lt;object type=&quot;3&quot; unique_id=&quot;48293&quot;&gt;&lt;property id=&quot;20148&quot; value=&quot;5&quot;/&gt;&lt;property id=&quot;20300&quot; value=&quot;Slide 48 - &amp;quot;Public Health Model&amp;quot;&quot;/&gt;&lt;property id=&quot;20307&quot; value=&quot;795&quot;/&gt;&lt;/object&gt;&lt;object type=&quot;3&quot; unique_id=&quot;48294&quot;&gt;&lt;property id=&quot;20148&quot; value=&quot;5&quot;/&gt;&lt;property id=&quot;20300&quot; value=&quot;Slide 49 - &amp;quot;Public Health Model Continued &amp;quot;&quot;/&gt;&lt;property id=&quot;20307&quot; value=&quot;796&quot;/&gt;&lt;/object&gt;&lt;object type=&quot;3&quot; unique_id=&quot;48295&quot;&gt;&lt;property id=&quot;20148&quot; value=&quot;5&quot;/&gt;&lt;property id=&quot;20300&quot; value=&quot;Slide 50 - &amp;quot;Public Health Continued I&amp;quot;&quot;/&gt;&lt;property id=&quot;20307&quot; value=&quot;797&quot;/&gt;&lt;/object&gt;&lt;object type=&quot;3&quot; unique_id=&quot;48296&quot;&gt;&lt;property id=&quot;20148&quot; value=&quot;5&quot;/&gt;&lt;property id=&quot;20300&quot; value=&quot;Slide 51 - &amp;quot;Personality Model&amp;quot;&quot;/&gt;&lt;property id=&quot;20307&quot; value=&quot;798&quot;/&gt;&lt;/object&gt;&lt;object type=&quot;3&quot; unique_id=&quot;48297&quot;&gt;&lt;property id=&quot;20148&quot; value=&quot;5&quot;/&gt;&lt;property id=&quot;20300&quot; value=&quot;Slide 52 - &amp;quot;Habit Model&amp;quot;&quot;/&gt;&lt;property id=&quot;20307&quot; value=&quot;799&quot;/&gt;&lt;/object&gt;&lt;object type=&quot;3&quot; unique_id=&quot;48298&quot;&gt;&lt;property id=&quot;20148&quot; value=&quot;5&quot;/&gt;&lt;property id=&quot;20300&quot; value=&quot;Slide 53 - &amp;quot;Opponent Process Model&amp;quot;&quot;/&gt;&lt;property id=&quot;20307&quot; value=&quot;800&quot;/&gt;&lt;/object&gt;&lt;object type=&quot;3&quot; unique_id=&quot;48299&quot;&gt;&lt;property id=&quot;20148&quot; value=&quot;5&quot;/&gt;&lt;property id=&quot;20300&quot; value=&quot;Slide 54 - &amp;quot;Philosophy of Addiction&amp;amp;#x09;&amp;amp;#x09;&amp;quot;&quot;/&gt;&lt;property id=&quot;20307&quot; value=&quot;801&quot;/&gt;&lt;/object&gt;&lt;object type=&quot;3&quot; unique_id=&quot;48300&quot;&gt;&lt;property id=&quot;20148&quot; value=&quot;5&quot;/&gt;&lt;property id=&quot;20300&quot; value=&quot;Slide 55 - &amp;quot;Basic Philosophical Concepts for Review &amp;quot;&quot;/&gt;&lt;property id=&quot;20307&quot; value=&quot;802&quot;/&gt;&lt;/object&gt;&lt;object type=&quot;3&quot; unique_id=&quot;48301&quot;&gt;&lt;property id=&quot;20148&quot; value=&quot;5&quot;/&gt;&lt;property id=&quot;20300&quot; value=&quot;Slide 56 - &amp;quot;Free Will vs Determinism &amp;quot;&quot;/&gt;&lt;property id=&quot;20307&quot; value=&quot;803&quot;/&gt;&lt;/object&gt;&lt;object type=&quot;3&quot; unique_id=&quot;48302&quot;&gt;&lt;property id=&quot;20148&quot; value=&quot;5&quot;/&gt;&lt;property id=&quot;20300&quot; value=&quot;Slide 57 - &amp;quot;Incompatibilism&amp;quot;&quot;/&gt;&lt;property id=&quot;20307&quot; value=&quot;804&quot;/&gt;&lt;/object&gt;&lt;object type=&quot;3&quot; unique_id=&quot;48303&quot;&gt;&lt;property id=&quot;20148&quot; value=&quot;5&quot;/&gt;&lt;property id=&quot;20300&quot; value=&quot;Slide 58 - &amp;quot;Incompatibility &amp;quot;&quot;/&gt;&lt;property id=&quot;20307&quot; value=&quot;805&quot;/&gt;&lt;/object&gt;&lt;object type=&quot;3&quot; unique_id=&quot;48304&quot;&gt;&lt;property id=&quot;20148&quot; value=&quot;5&quot;/&gt;&lt;property id=&quot;20300&quot; value=&quot;Slide 59 - &amp;quot;Determinism (Hard)&amp;quot;&quot;/&gt;&lt;property id=&quot;20307&quot; value=&quot;806&quot;/&gt;&lt;/object&gt;&lt;object type=&quot;3&quot; unique_id=&quot;48305&quot;&gt;&lt;property id=&quot;20148&quot; value=&quot;5&quot;/&gt;&lt;property id=&quot;20300&quot; value=&quot;Slide 60 - &amp;quot;Determinism Continued &amp;quot;&quot;/&gt;&lt;property id=&quot;20307&quot; value=&quot;965&quot;/&gt;&lt;/object&gt;&lt;object type=&quot;3&quot; unique_id=&quot;48306&quot;&gt;&lt;property id=&quot;20148&quot; value=&quot;5&quot;/&gt;&lt;property id=&quot;20300&quot; value=&quot;Slide 61 - &amp;quot;No Choice Principle &amp;quot;&quot;/&gt;&lt;property id=&quot;20307&quot; value=&quot;966&quot;/&gt;&lt;/object&gt;&lt;object type=&quot;3&quot; unique_id=&quot;48307&quot;&gt;&lt;property id=&quot;20148&quot; value=&quot;5&quot;/&gt;&lt;property id=&quot;20300&quot; value=&quot;Slide 62 - &amp;quot;Libertarianism &amp;quot;&quot;/&gt;&lt;property id=&quot;20307&quot; value=&quot;809&quot;/&gt;&lt;/object&gt;&lt;object type=&quot;3&quot; unique_id=&quot;48308&quot;&gt;&lt;property id=&quot;20148&quot; value=&quot;5&quot;/&gt;&lt;property id=&quot;20300&quot; value=&quot;Slide 63 - &amp;quot;Libertarianism Argument From Deliberation&amp;quot;&quot;/&gt;&lt;property id=&quot;20307&quot; value=&quot;810&quot;/&gt;&lt;/object&gt;&lt;object type=&quot;3&quot; unique_id=&quot;48309&quot;&gt;&lt;property id=&quot;20148&quot; value=&quot;5&quot;/&gt;&lt;property id=&quot;20300&quot; value=&quot;Slide 64 - &amp;quot;Indeterminism &amp;quot;&quot;/&gt;&lt;property id=&quot;20307&quot; value=&quot;811&quot;/&gt;&lt;/object&gt;&lt;object type=&quot;3&quot; unique_id=&quot;48310&quot;&gt;&lt;property id=&quot;20148&quot; value=&quot;5&quot;/&gt;&lt;property id=&quot;20300&quot; value=&quot;Slide 65 - &amp;quot;Compatibilism&amp;quot;&quot;/&gt;&lt;property id=&quot;20307&quot; value=&quot;812&quot;/&gt;&lt;/object&gt;&lt;object type=&quot;3&quot; unique_id=&quot;48311&quot;&gt;&lt;property id=&quot;20148&quot; value=&quot;5&quot;/&gt;&lt;property id=&quot;20300&quot; value=&quot;Slide 66 - &amp;quot;Compatibilism Continued &amp;quot;&quot;/&gt;&lt;property id=&quot;20307&quot; value=&quot;813&quot;/&gt;&lt;/object&gt;&lt;object type=&quot;3&quot; unique_id=&quot;48312&quot;&gt;&lt;property id=&quot;20148&quot; value=&quot;5&quot;/&gt;&lt;property id=&quot;20300&quot; value=&quot;Slide 67 - &amp;quot;Compatibilism Continued &amp;quot;&quot;/&gt;&lt;property id=&quot;20307&quot; value=&quot;814&quot;/&gt;&lt;/object&gt;&lt;object type=&quot;3&quot; unique_id=&quot;48313&quot;&gt;&lt;property id=&quot;20148&quot; value=&quot;5&quot;/&gt;&lt;property id=&quot;20300&quot; value=&quot;Slide 68 - &amp;quot;Compatibilism Continued I&amp;quot;&quot;/&gt;&lt;property id=&quot;20307&quot; value=&quot;815&quot;/&gt;&lt;/object&gt;&lt;object type=&quot;3&quot; unique_id=&quot;48314&quot;&gt;&lt;property id=&quot;20148&quot; value=&quot;5&quot;/&gt;&lt;property id=&quot;20300&quot; value=&quot;Slide 69 - &amp;quot;Compatibilism Soft Determinism &amp;quot;&quot;/&gt;&lt;property id=&quot;20307&quot; value=&quot;816&quot;/&gt;&lt;/object&gt;&lt;object type=&quot;3&quot; unique_id=&quot;48315&quot;&gt;&lt;property id=&quot;20148&quot; value=&quot;5&quot;/&gt;&lt;property id=&quot;20300&quot; value=&quot;Slide 70 - &amp;quot;Compatibilism Soft Determinism Objection&amp;quot;&quot;/&gt;&lt;property id=&quot;20307&quot; value=&quot;817&quot;/&gt;&lt;/object&gt;&lt;object type=&quot;3&quot; unique_id=&quot;48316&quot;&gt;&lt;property id=&quot;20148&quot; value=&quot;5&quot;/&gt;&lt;property id=&quot;20300&quot; value=&quot;Slide 71 - &amp;quot;Moral Psychology &amp;quot;&quot;/&gt;&lt;property id=&quot;20307&quot; value=&quot;818&quot;/&gt;&lt;/object&gt;&lt;object type=&quot;3&quot; unique_id=&quot;48317&quot;&gt;&lt;property id=&quot;20148&quot; value=&quot;5&quot;/&gt;&lt;property id=&quot;20300&quot; value=&quot;Slide 72 - &amp;quot;Moral Psychology &amp;quot;&quot;/&gt;&lt;property id=&quot;20307&quot; value=&quot;819&quot;/&gt;&lt;/object&gt;&lt;object type=&quot;3&quot; unique_id=&quot;48318&quot;&gt;&lt;property id=&quot;20148&quot; value=&quot;5&quot;/&gt;&lt;property id=&quot;20300&quot; value=&quot;Slide 73 - &amp;quot;Egoism &amp;quot;&quot;/&gt;&lt;property id=&quot;20307&quot; value=&quot;820&quot;/&gt;&lt;/object&gt;&lt;object type=&quot;3&quot; unique_id=&quot;48319&quot;&gt;&lt;property id=&quot;20148&quot; value=&quot;5&quot;/&gt;&lt;property id=&quot;20300&quot; value=&quot;Slide 74 - &amp;quot;Normative Egoism/Rational&amp;quot;&quot;/&gt;&lt;property id=&quot;20307&quot; value=&quot;821&quot;/&gt;&lt;/object&gt;&lt;object type=&quot;3&quot; unique_id=&quot;48320&quot;&gt;&lt;property id=&quot;20148&quot; value=&quot;5&quot;/&gt;&lt;property id=&quot;20300&quot; value=&quot;Slide 75 - &amp;quot;Normative Egoism/Ethical&amp;quot;&quot;/&gt;&lt;property id=&quot;20307&quot; value=&quot;822&quot;/&gt;&lt;/object&gt;&lt;object type=&quot;3&quot; unique_id=&quot;48321&quot;&gt;&lt;property id=&quot;20148&quot; value=&quot;5&quot;/&gt;&lt;property id=&quot;20300&quot; value=&quot;Slide 76 - &amp;quot;Egoism Examined &amp;quot;&quot;/&gt;&lt;property id=&quot;20307&quot; value=&quot;823&quot;/&gt;&lt;/object&gt;&lt;object type=&quot;3&quot; unique_id=&quot;48322&quot;&gt;&lt;property id=&quot;20148&quot; value=&quot;5&quot;/&gt;&lt;property id=&quot;20300&quot; value=&quot;Slide 77 - &amp;quot;Egoism Examined I&amp;quot;&quot;/&gt;&lt;property id=&quot;20307&quot; value=&quot;824&quot;/&gt;&lt;/object&gt;&lt;object type=&quot;3&quot; unique_id=&quot;48323&quot;&gt;&lt;property id=&quot;20148&quot; value=&quot;5&quot;/&gt;&lt;property id=&quot;20300&quot; value=&quot;Slide 78 - &amp;quot;Egoism Examined II&amp;quot;&quot;/&gt;&lt;property id=&quot;20307&quot; value=&quot;825&quot;/&gt;&lt;/object&gt;&lt;object type=&quot;3&quot; unique_id=&quot;48324&quot;&gt;&lt;property id=&quot;20148&quot; value=&quot;5&quot;/&gt;&lt;property id=&quot;20300&quot; value=&quot;Slide 79 - &amp;quot;Egoism Examined III&amp;quot;&quot;/&gt;&lt;property id=&quot;20307&quot; value=&quot;826&quot;/&gt;&lt;/object&gt;&lt;object type=&quot;3&quot; unique_id=&quot;48325&quot;&gt;&lt;property id=&quot;20148&quot; value=&quot;5&quot;/&gt;&lt;property id=&quot;20300&quot; value=&quot;Slide 80 - &amp;quot;Egoism Examined/Testing Altruism &amp;quot;&quot;/&gt;&lt;property id=&quot;20307&quot; value=&quot;827&quot;/&gt;&lt;/object&gt;&lt;object type=&quot;3&quot; unique_id=&quot;48326&quot;&gt;&lt;property id=&quot;20148&quot; value=&quot;5&quot;/&gt;&lt;property id=&quot;20300&quot; value=&quot;Slide 81 - &amp;quot;Humean Theory of Motivation&amp;quot;&quot;/&gt;&lt;property id=&quot;20307&quot; value=&quot;828&quot;/&gt;&lt;/object&gt;&lt;object type=&quot;3&quot; unique_id=&quot;48327&quot;&gt;&lt;property id=&quot;20148&quot; value=&quot;5&quot;/&gt;&lt;property id=&quot;20300&quot; value=&quot;Slide 82 - &amp;quot;The Problem of Intention&amp;quot;&quot;/&gt;&lt;property id=&quot;20307&quot; value=&quot;829&quot;/&gt;&lt;/object&gt;&lt;object type=&quot;3&quot; unique_id=&quot;48328&quot;&gt;&lt;property id=&quot;20148&quot; value=&quot;5&quot;/&gt;&lt;property id=&quot;20300&quot; value=&quot;Slide 83 - &amp;quot;The Problem of Intention Continued &amp;quot;&quot;/&gt;&lt;property id=&quot;20307&quot; value=&quot;830&quot;/&gt;&lt;/object&gt;&lt;object type=&quot;3&quot; unique_id=&quot;48329&quot;&gt;&lt;property id=&quot;20148&quot; value=&quot;5&quot;/&gt;&lt;property id=&quot;20300&quot; value=&quot;Slide 84 - &amp;quot;The Problem of Intention Continued I&amp;quot;&quot;/&gt;&lt;property id=&quot;20307&quot; value=&quot;831&quot;/&gt;&lt;/object&gt;&lt;object type=&quot;3&quot; unique_id=&quot;48330&quot;&gt;&lt;property id=&quot;20148&quot; value=&quot;5&quot;/&gt;&lt;property id=&quot;20300&quot; value=&quot;Slide 85 - &amp;quot;The Problem of Intention Continued II&amp;quot;&quot;/&gt;&lt;property id=&quot;20307&quot; value=&quot;832&quot;/&gt;&lt;/object&gt;&lt;object type=&quot;3&quot; unique_id=&quot;48331&quot;&gt;&lt;property id=&quot;20148&quot; value=&quot;5&quot;/&gt;&lt;property id=&quot;20300&quot; value=&quot;Slide 86 - &amp;quot;The Problem of Willpower &amp;quot;&quot;/&gt;&lt;property id=&quot;20307&quot; value=&quot;833&quot;/&gt;&lt;/object&gt;&lt;object type=&quot;3&quot; unique_id=&quot;48332&quot;&gt;&lt;property id=&quot;20148&quot; value=&quot;5&quot;/&gt;&lt;property id=&quot;20300&quot; value=&quot;Slide 87 - &amp;quot;Willpower and Hyperbolic Discounting &amp;quot;&quot;/&gt;&lt;property id=&quot;20307&quot; value=&quot;834&quot;/&gt;&lt;/object&gt;&lt;object type=&quot;3&quot; unique_id=&quot;48333&quot;&gt;&lt;property id=&quot;20148&quot; value=&quot;5&quot;/&gt;&lt;property id=&quot;20300&quot; value=&quot;Slide 88 - &amp;quot;Hyperbolic Discounting Example &amp;quot;&quot;/&gt;&lt;property id=&quot;20307&quot; value=&quot;835&quot;/&gt;&lt;/object&gt;&lt;object type=&quot;3&quot; unique_id=&quot;48334&quot;&gt;&lt;property id=&quot;20148&quot; value=&quot;5&quot;/&gt;&lt;property id=&quot;20300&quot; value=&quot;Slide 89 - &amp;quot;Willpower and Personal Rules &amp;quot;&quot;/&gt;&lt;property id=&quot;20307&quot; value=&quot;836&quot;/&gt;&lt;/object&gt;&lt;object type=&quot;3&quot; unique_id=&quot;48335&quot;&gt;&lt;property id=&quot;20148&quot; value=&quot;5&quot;/&gt;&lt;property id=&quot;20300&quot; value=&quot;Slide 90 - &amp;quot;Willpower and Personal Rules Continued &amp;quot;&quot;/&gt;&lt;property id=&quot;20307&quot; value=&quot;837&quot;/&gt;&lt;/object&gt;&lt;object type=&quot;3&quot; unique_id=&quot;48336&quot;&gt;&lt;property id=&quot;20148&quot; value=&quot;5&quot;/&gt;&lt;property id=&quot;20300&quot; value=&quot;Slide 91 - &amp;quot;Willpower and Personal Rules Continued I&amp;quot;&quot;/&gt;&lt;property id=&quot;20307&quot; value=&quot;838&quot;/&gt;&lt;/object&gt;&lt;object type=&quot;3&quot; unique_id=&quot;48337&quot;&gt;&lt;property id=&quot;20148&quot; value=&quot;5&quot;/&gt;&lt;property id=&quot;20300&quot; value=&quot;Slide 92 - &amp;quot;Willpower and Personal Rules Continued II&amp;quot;&quot;/&gt;&lt;property id=&quot;20307&quot; value=&quot;839&quot;/&gt;&lt;/object&gt;&lt;object type=&quot;3&quot; unique_id=&quot;48338&quot;&gt;&lt;property id=&quot;20148&quot; value=&quot;5&quot;/&gt;&lt;property id=&quot;20300&quot; value=&quot;Slide 93 - &amp;quot;Dissociation &amp;quot;&quot;/&gt;&lt;property id=&quot;20307&quot; value=&quot;840&quot;/&gt;&lt;/object&gt;&lt;object type=&quot;3&quot; unique_id=&quot;48339&quot;&gt;&lt;property id=&quot;20148&quot; value=&quot;5&quot;/&gt;&lt;property id=&quot;20300&quot; value=&quot;Slide 94 - &amp;quot;The Theory of Constructed Emotion&amp;quot;&quot;/&gt;&lt;property id=&quot;20307&quot; value=&quot;841&quot;/&gt;&lt;/object&gt;&lt;object type=&quot;3&quot; unique_id=&quot;48340&quot;&gt;&lt;property id=&quot;20148&quot; value=&quot;5&quot;/&gt;&lt;property id=&quot;20300&quot; value=&quot;Slide 95 - &amp;quot;The brain as described by Barrett&amp;quot;&quot;/&gt;&lt;property id=&quot;20307&quot; value=&quot;842&quot;/&gt;&lt;/object&gt;&lt;object type=&quot;3&quot; unique_id=&quot;48341&quot;&gt;&lt;property id=&quot;20148&quot; value=&quot;5&quot;/&gt;&lt;property id=&quot;20300&quot; value=&quot;Slide 96 - &amp;quot;What is a Brain?&amp;quot;&quot;/&gt;&lt;property id=&quot;20307&quot; value=&quot;843&quot;/&gt;&lt;/object&gt;&lt;object type=&quot;3&quot; unique_id=&quot;48342&quot;&gt;&lt;property id=&quot;20148&quot; value=&quot;5&quot;/&gt;&lt;property id=&quot;20300&quot; value=&quot;Slide 97 - &amp;quot;Degeneracy &amp;quot;&quot;/&gt;&lt;property id=&quot;20307&quot; value=&quot;844&quot;/&gt;&lt;/object&gt;&lt;object type=&quot;3&quot; unique_id=&quot;48343&quot;&gt;&lt;property id=&quot;20148&quot; value=&quot;5&quot;/&gt;&lt;property id=&quot;20300&quot; value=&quot;Slide 98 - &amp;quot;What is the Purpose of a Brain?&amp;quot;&quot;/&gt;&lt;property id=&quot;20307&quot; value=&quot;845&quot;/&gt;&lt;/object&gt;&lt;object type=&quot;3&quot; unique_id=&quot;48344&quot;&gt;&lt;property id=&quot;20148&quot; value=&quot;5&quot;/&gt;&lt;property id=&quot;20300&quot; value=&quot;Slide 99 - &amp;quot;Allostatic Balance &amp;quot;&quot;/&gt;&lt;property id=&quot;20307&quot; value=&quot;846&quot;/&gt;&lt;/object&gt;&lt;object type=&quot;3&quot; unique_id=&quot;48345&quot;&gt;&lt;property id=&quot;20148&quot; value=&quot;5&quot;/&gt;&lt;property id=&quot;20300&quot; value=&quot;Slide 100 - &amp;quot;Allostatic Balance Continued &amp;quot;&quot;/&gt;&lt;property id=&quot;20307&quot; value=&quot;847&quot;/&gt;&lt;/object&gt;&lt;object type=&quot;3&quot; unique_id=&quot;48346&quot;&gt;&lt;property id=&quot;20148&quot; value=&quot;5&quot;/&gt;&lt;property id=&quot;20300&quot; value=&quot;Slide 101 - &amp;quot;Allostatic Performance &amp;quot;&quot;/&gt;&lt;property id=&quot;20307&quot; value=&quot;848&quot;/&gt;&lt;/object&gt;&lt;object type=&quot;3&quot; unique_id=&quot;48347&quot;&gt;&lt;property id=&quot;20148&quot; value=&quot;5&quot;/&gt;&lt;property id=&quot;20300&quot; value=&quot;Slide 102 - &amp;quot;Interoception&amp;quot;&quot;/&gt;&lt;property id=&quot;20307&quot; value=&quot;849&quot;/&gt;&lt;/object&gt;&lt;object type=&quot;3&quot; unique_id=&quot;48348&quot;&gt;&lt;property id=&quot;20148&quot; value=&quot;5&quot;/&gt;&lt;property id=&quot;20300&quot; value=&quot;Slide 103 - &amp;quot;More on Affect &amp;quot;&quot;/&gt;&lt;property id=&quot;20307&quot; value=&quot;850&quot;/&gt;&lt;/object&gt;&lt;object type=&quot;3&quot; unique_id=&quot;48349&quot;&gt;&lt;property id=&quot;20148&quot; value=&quot;5&quot;/&gt;&lt;property id=&quot;20300&quot; value=&quot;Slide 104 - &amp;quot;Implications of Affect &amp;quot;&quot;/&gt;&lt;property id=&quot;20307&quot; value=&quot;851&quot;/&gt;&lt;/object&gt;&lt;object type=&quot;3&quot; unique_id=&quot;48350&quot;&gt;&lt;property id=&quot;20148&quot; value=&quot;5&quot;/&gt;&lt;property id=&quot;20300&quot; value=&quot;Slide 105 - &amp;quot;Predictive Not Reactive&amp;quot;&quot;/&gt;&lt;property id=&quot;20307&quot; value=&quot;852&quot;/&gt;&lt;/object&gt;&lt;object type=&quot;3&quot; unique_id=&quot;48351&quot;&gt;&lt;property id=&quot;20148&quot; value=&quot;5&quot;/&gt;&lt;property id=&quot;20300&quot; value=&quot;Slide 106 - &amp;quot;Predictive Not Reactive Continued &amp;quot;&quot;/&gt;&lt;property id=&quot;20307&quot; value=&quot;853&quot;/&gt;&lt;/object&gt;&lt;object type=&quot;3&quot; unique_id=&quot;48352&quot;&gt;&lt;property id=&quot;20148&quot; value=&quot;5&quot;/&gt;&lt;property id=&quot;20300&quot; value=&quot;Slide 107 - &amp;quot;Predictive Not Reactive Continued I&amp;quot;&quot;/&gt;&lt;property id=&quot;20307&quot; value=&quot;854&quot;/&gt;&lt;/object&gt;&lt;object type=&quot;3&quot; unique_id=&quot;48353&quot;&gt;&lt;property id=&quot;20148&quot; value=&quot;5&quot;/&gt;&lt;property id=&quot;20300&quot; value=&quot;Slide 108 - &amp;quot;The Brain is a Conceptual System&amp;quot;&quot;/&gt;&lt;property id=&quot;20307&quot; value=&quot;855&quot;/&gt;&lt;/object&gt;&lt;object type=&quot;3&quot; unique_id=&quot;48354&quot;&gt;&lt;property id=&quot;20148&quot; value=&quot;5&quot;/&gt;&lt;property id=&quot;20300&quot; value=&quot;Slide 109 - &amp;quot;Constructing Emotion&amp;quot;&quot;/&gt;&lt;property id=&quot;20307&quot; value=&quot;856&quot;/&gt;&lt;/object&gt;&lt;object type=&quot;3&quot; unique_id=&quot;48355&quot;&gt;&lt;property id=&quot;20148&quot; value=&quot;5&quot;/&gt;&lt;property id=&quot;20300&quot; value=&quot;Slide 110 - &amp;quot;Constructing Emotion Continued &amp;quot;&quot;/&gt;&lt;property id=&quot;20307&quot; value=&quot;857&quot;/&gt;&lt;/object&gt;&lt;object type=&quot;3&quot; unique_id=&quot;48356&quot;&gt;&lt;property id=&quot;20148&quot; value=&quot;5&quot;/&gt;&lt;property id=&quot;20300&quot; value=&quot;Slide 111 - &amp;quot;Constructing Emotion Continued II&amp;quot;&quot;/&gt;&lt;property id=&quot;20307&quot; value=&quot;858&quot;/&gt;&lt;/object&gt;&lt;object type=&quot;3&quot; unique_id=&quot;48357&quot;&gt;&lt;property id=&quot;20148&quot; value=&quot;5&quot;/&gt;&lt;property id=&quot;20300&quot; value=&quot;Slide 112 - &amp;quot;Traditional Chinese Medicine &amp;#x0D;&amp;#x0A;and Addiction&amp;quot;&quot;/&gt;&lt;property id=&quot;20307&quot; value=&quot;859&quot;/&gt;&lt;/object&gt;&lt;object type=&quot;3&quot; unique_id=&quot;48358&quot;&gt;&lt;property id=&quot;20148&quot; value=&quot;5&quot;/&gt;&lt;property id=&quot;20300&quot; value=&quot;Slide 113 - &amp;quot;First a Word on the Root of Addiction&amp;quot;&quot;/&gt;&lt;property id=&quot;20307&quot; value=&quot;860&quot;/&gt;&lt;/object&gt;&lt;object type=&quot;3&quot; unique_id=&quot;48359&quot;&gt;&lt;property id=&quot;20148&quot; value=&quot;5&quot;/&gt;&lt;property id=&quot;20300&quot; value=&quot;Slide 114 - &amp;quot;Root of Addiction&amp;quot;&quot;/&gt;&lt;property id=&quot;20307&quot; value=&quot;861&quot;/&gt;&lt;/object&gt;&lt;object type=&quot;3&quot; unique_id=&quot;48360&quot;&gt;&lt;property id=&quot;20148&quot; value=&quot;5&quot;/&gt;&lt;property id=&quot;20300&quot; value=&quot;Slide 115 - &amp;quot;Stage of Change &amp;quot;&quot;/&gt;&lt;property id=&quot;20307&quot; value=&quot;862&quot;/&gt;&lt;/object&gt;&lt;object type=&quot;3&quot; unique_id=&quot;48361&quot;&gt;&lt;property id=&quot;20148&quot; value=&quot;5&quot;/&gt;&lt;property id=&quot;20300&quot; value=&quot;Slide 116 - &amp;quot;Stage of Change or &amp;#x0D;&amp;#x0A;Transtheoretical Model&amp;quot;&quot;/&gt;&lt;property id=&quot;20307&quot; value=&quot;863&quot;/&gt;&lt;/object&gt;&lt;object type=&quot;3&quot; unique_id=&quot;48362&quot;&gt;&lt;property id=&quot;20148&quot; value=&quot;5&quot;/&gt;&lt;property id=&quot;20300&quot; value=&quot;Slide 117 - &amp;quot;Stages of Change &amp;quot;&quot;/&gt;&lt;property id=&quot;20307&quot; value=&quot;869&quot;/&gt;&lt;/object&gt;&lt;object type=&quot;3&quot; unique_id=&quot;48363&quot;&gt;&lt;property id=&quot;20148&quot; value=&quot;5&quot;/&gt;&lt;property id=&quot;20300&quot; value=&quot;Slide 118 - &amp;quot;Stages of Change Continued &amp;quot;&quot;/&gt;&lt;property id=&quot;20307&quot; value=&quot;870&quot;/&gt;&lt;/object&gt;&lt;object type=&quot;3&quot; unique_id=&quot;48364&quot;&gt;&lt;property id=&quot;20148&quot; value=&quot;5&quot;/&gt;&lt;property id=&quot;20300&quot; value=&quot;Slide 119 - &amp;quot;Decisional Balance &amp;quot;&quot;/&gt;&lt;property id=&quot;20307&quot; value=&quot;871&quot;/&gt;&lt;/object&gt;&lt;object type=&quot;3&quot; unique_id=&quot;48365&quot;&gt;&lt;property id=&quot;20148&quot; value=&quot;5&quot;/&gt;&lt;property id=&quot;20300&quot; value=&quot;Slide 120 - &amp;quot;Self Efficacy &amp;quot;&quot;/&gt;&lt;property id=&quot;20307&quot; value=&quot;872&quot;/&gt;&lt;/object&gt;&lt;object type=&quot;3&quot; unique_id=&quot;48366&quot;&gt;&lt;property id=&quot;20148&quot; value=&quot;5&quot;/&gt;&lt;property id=&quot;20300&quot; value=&quot;Slide 121 - &amp;quot;Phase of Recovery&amp;quot;&quot;/&gt;&lt;property id=&quot;20307&quot; value=&quot;873&quot;/&gt;&lt;/object&gt;&lt;object type=&quot;3&quot; unique_id=&quot;48367&quot;&gt;&lt;property id=&quot;20148&quot; value=&quot;5&quot;/&gt;&lt;property id=&quot;20300&quot; value=&quot;Slide 122 - &amp;quot;Yin/Yang and Opponent &amp;#x0D;&amp;#x0A;Process Theory &amp;quot;&quot;/&gt;&lt;property id=&quot;20307&quot; value=&quot;874&quot;/&gt;&lt;/object&gt;&lt;object type=&quot;3&quot; unique_id=&quot;48368&quot;&gt;&lt;property id=&quot;20148&quot; value=&quot;5&quot;/&gt;&lt;property id=&quot;20300&quot; value=&quot;Slide 123 - &amp;quot;Yin/Yang Continued &amp;quot;&quot;/&gt;&lt;property id=&quot;20307&quot; value=&quot;875&quot;/&gt;&lt;/object&gt;&lt;object type=&quot;3&quot; unique_id=&quot;48369&quot;&gt;&lt;property id=&quot;20148&quot; value=&quot;5&quot;/&gt;&lt;property id=&quot;20300&quot; value=&quot;Slide 124 - &amp;quot;Zang Fu&amp;quot;&quot;/&gt;&lt;property id=&quot;20307&quot; value=&quot;876&quot;/&gt;&lt;/object&gt;&lt;object type=&quot;3&quot; unique_id=&quot;48370&quot;&gt;&lt;property id=&quot;20148&quot; value=&quot;5&quot;/&gt;&lt;property id=&quot;20300&quot; value=&quot;Slide 125 - &amp;quot;Zang Fu and Emotions &amp;quot;&quot;/&gt;&lt;property id=&quot;20307&quot; value=&quot;877&quot;/&gt;&lt;/object&gt;&lt;object type=&quot;3&quot; unique_id=&quot;48371&quot;&gt;&lt;property id=&quot;20148&quot; value=&quot;5&quot;/&gt;&lt;property id=&quot;20300&quot; value=&quot;Slide 126 - &amp;quot;Zang Fu and the Yin/Yang of Emotions/Normative Opposites &amp;quot;&quot;/&gt;&lt;property id=&quot;20307&quot; value=&quot;878&quot;/&gt;&lt;/object&gt;&lt;object type=&quot;3&quot; unique_id=&quot;48372&quot;&gt;&lt;property id=&quot;20148&quot; value=&quot;5&quot;/&gt;&lt;property id=&quot;20300&quot; value=&quot;Slide 127 - &amp;quot;Zang Fu of Emotion/Logical Opposites &amp;quot;&quot;/&gt;&lt;property id=&quot;20307&quot; value=&quot;879&quot;/&gt;&lt;/object&gt;&lt;object type=&quot;3&quot; unique_id=&quot;48373&quot;&gt;&lt;property id=&quot;20148&quot; value=&quot;5&quot;/&gt;&lt;property id=&quot;20300&quot; value=&quot;Slide 128 - &amp;quot;Zang Fu and Qi Mechanism &amp;quot;&quot;/&gt;&lt;property id=&quot;20307&quot; value=&quot;880&quot;/&gt;&lt;/object&gt;&lt;object type=&quot;3&quot; unique_id=&quot;48374&quot;&gt;&lt;property id=&quot;20148&quot; value=&quot;5&quot;/&gt;&lt;property id=&quot;20300&quot; value=&quot;Slide 129 - &amp;quot;Drugs of Abuse and Implication for Zang Fu&amp;quot;&quot;/&gt;&lt;property id=&quot;20307&quot; value=&quot;881&quot;/&gt;&lt;/object&gt;&lt;object type=&quot;3&quot; unique_id=&quot;48375&quot;&gt;&lt;property id=&quot;20148&quot; value=&quot;5&quot;/&gt;&lt;property id=&quot;20300&quot; value=&quot;Slide 130 - &amp;quot;The Five Elements Represented by Movement Correspondence &amp;quot;&quot;/&gt;&lt;property id=&quot;20307&quot; value=&quot;882&quot;/&gt;&lt;/object&gt;&lt;object type=&quot;3&quot; unique_id=&quot;48376&quot;&gt;&lt;property id=&quot;20148&quot; value=&quot;5&quot;/&gt;&lt;property id=&quot;20300&quot; value=&quot;Slide 131 - &amp;quot;Five Element with Stage of Change &amp;quot;&quot;/&gt;&lt;property id=&quot;20307&quot; value=&quot;883&quot;/&gt;&lt;/object&gt;&lt;object type=&quot;3&quot; unique_id=&quot;48377&quot;&gt;&lt;property id=&quot;20148&quot; value=&quot;5&quot;/&gt;&lt;property id=&quot;20300&quot; value=&quot;Slide 132 - &amp;quot;Consider the Controlling Cycle a Five Element Explanation of Ambivalence &amp;quot;&quot;/&gt;&lt;property id=&quot;20307&quot; value=&quot;884&quot;/&gt;&lt;/object&gt;&lt;object type=&quot;3&quot; unique_id=&quot;48378&quot;&gt;&lt;property id=&quot;20148&quot; value=&quot;5&quot;/&gt;&lt;property id=&quot;20300&quot; value=&quot;Slide 133 - &amp;quot;Consider the Controlling Cycle Continued &amp;quot;&quot;/&gt;&lt;property id=&quot;20307&quot; value=&quot;885&quot;/&gt;&lt;/object&gt;&lt;object type=&quot;3&quot; unique_id=&quot;48379&quot;&gt;&lt;property id=&quot;20148&quot; value=&quot;5&quot;/&gt;&lt;property id=&quot;20300&quot; value=&quot;Slide 134 - &amp;quot;Root Branch/Yin Yang Reversal Theory &amp;quot;&quot;/&gt;&lt;property id=&quot;20307&quot; value=&quot;886&quot;/&gt;&lt;/object&gt;&lt;object type=&quot;3&quot; unique_id=&quot;48380&quot;&gt;&lt;property id=&quot;20148&quot; value=&quot;5&quot;/&gt;&lt;property id=&quot;20300&quot; value=&quot;Slide 135 - &amp;quot;Root Branch Models in Addiction &amp;quot;&quot;/&gt;&lt;property id=&quot;20307&quot; value=&quot;887&quot;/&gt;&lt;/object&gt;&lt;object type=&quot;3&quot; unique_id=&quot;48381&quot;&gt;&lt;property id=&quot;20148&quot; value=&quot;5&quot;/&gt;&lt;property id=&quot;20300&quot; value=&quot;Slide 136 - &amp;quot;Finding the Pattern&amp;quot;&quot;/&gt;&lt;property id=&quot;20307&quot; value=&quot;888&quot;/&gt;&lt;/object&gt;&lt;object type=&quot;3&quot; unique_id=&quot;48382&quot;&gt;&lt;property id=&quot;20148&quot; value=&quot;5&quot;/&gt;&lt;property id=&quot;20300&quot; value=&quot;Slide 137 - &amp;quot;Determining Phase of Recovery &amp;quot;&quot;/&gt;&lt;property id=&quot;20307&quot; value=&quot;889&quot;/&gt;&lt;/object&gt;&lt;object type=&quot;3&quot; unique_id=&quot;48383&quot;&gt;&lt;property id=&quot;20148&quot; value=&quot;5&quot;/&gt;&lt;property id=&quot;20300&quot; value=&quot;Slide 138 - &amp;quot;Determining Phase of Recovery Continued &amp;quot;&quot;/&gt;&lt;property id=&quot;20307&quot; value=&quot;890&quot;/&gt;&lt;/object&gt;&lt;object type=&quot;3&quot; unique_id=&quot;48384&quot;&gt;&lt;property id=&quot;20148&quot; value=&quot;5&quot;/&gt;&lt;property id=&quot;20300&quot; value=&quot;Slide 139 - &amp;quot;Determining Phase of Recovery Continued I&amp;quot;&quot;/&gt;&lt;property id=&quot;20307&quot; value=&quot;891&quot;/&gt;&lt;/object&gt;&lt;object type=&quot;3&quot; unique_id=&quot;48385&quot;&gt;&lt;property id=&quot;20148&quot; value=&quot;5&quot;/&gt;&lt;property id=&quot;20300&quot; value=&quot;Slide 140 - &amp;quot;Determining Phase of Recovery Continued II&amp;quot;&quot;/&gt;&lt;property id=&quot;20307&quot; value=&quot;892&quot;/&gt;&lt;/object&gt;&lt;object type=&quot;3&quot; unique_id=&quot;48386&quot;&gt;&lt;property id=&quot;20148&quot; value=&quot;5&quot;/&gt;&lt;property id=&quot;20300&quot; value=&quot;Slide 141 - &amp;quot;Common Signs of Relapse/Addictive Behavior&amp;quot;&quot;/&gt;&lt;property id=&quot;20307&quot; value=&quot;893&quot;/&gt;&lt;/object&gt;&lt;object type=&quot;3&quot; unique_id=&quot;48387&quot;&gt;&lt;property id=&quot;20148&quot; value=&quot;5&quot;/&gt;&lt;property id=&quot;20300&quot; value=&quot;Slide 142 - &amp;quot;Common Signs of Relapse/Addictive Behavior &amp;quot;&quot;/&gt;&lt;property id=&quot;20307&quot; value=&quot;894&quot;/&gt;&lt;/object&gt;&lt;object type=&quot;3&quot; unique_id=&quot;48388&quot;&gt;&lt;property id=&quot;20148&quot; value=&quot;5&quot;/&gt;&lt;property id=&quot;20300&quot; value=&quot;Slide 143 - &amp;quot;Identifying Stage of Change &amp;quot;&quot;/&gt;&lt;property id=&quot;20307&quot; value=&quot;895&quot;/&gt;&lt;/object&gt;&lt;object type=&quot;3&quot; unique_id=&quot;48389&quot;&gt;&lt;property id=&quot;20148&quot; value=&quot;5&quot;/&gt;&lt;property id=&quot;20300&quot; value=&quot;Slide 144 - &amp;quot;Identifying Stage of Change Continued &amp;quot;&quot;/&gt;&lt;property id=&quot;20307&quot; value=&quot;896&quot;/&gt;&lt;/object&gt;&lt;object type=&quot;3&quot; unique_id=&quot;48390&quot;&gt;&lt;property id=&quot;20148&quot; value=&quot;5&quot;/&gt;&lt;property id=&quot;20300&quot; value=&quot;Slide 145 - &amp;quot;Developing Your Pattern&amp;quot;&quot;/&gt;&lt;property id=&quot;20307&quot; value=&quot;897&quot;/&gt;&lt;/object&gt;&lt;object type=&quot;3&quot; unique_id=&quot;48391&quot;&gt;&lt;property id=&quot;20148&quot; value=&quot;5&quot;/&gt;&lt;property id=&quot;20300&quot; value=&quot;Slide 146 - &amp;quot;Developing Your Pattern/Examining Progression/IRB to ARB&amp;quot;&quot;/&gt;&lt;property id=&quot;20307&quot; value=&quot;898&quot;/&gt;&lt;/object&gt;&lt;object type=&quot;3&quot; unique_id=&quot;48392&quot;&gt;&lt;property id=&quot;20148&quot; value=&quot;5&quot;/&gt;&lt;property id=&quot;20300&quot; value=&quot;Slide 147 - &amp;quot;IRB to ARB Pattern Recognition &amp;quot;&quot;/&gt;&lt;property id=&quot;20307&quot; value=&quot;899&quot;/&gt;&lt;/object&gt;&lt;object type=&quot;3&quot; unique_id=&quot;48393&quot;&gt;&lt;property id=&quot;20148&quot; value=&quot;5&quot;/&gt;&lt;property id=&quot;20300&quot; value=&quot;Slide 148 - &amp;quot;IRB. Why Treat the Kidney?&amp;quot;&quot;/&gt;&lt;property id=&quot;20307&quot; value=&quot;900&quot;/&gt;&lt;/object&gt;&lt;object type=&quot;3&quot; unique_id=&quot;48394&quot;&gt;&lt;property id=&quot;20148&quot; value=&quot;5&quot;/&gt;&lt;property id=&quot;20300&quot; value=&quot;Slide 149 - &amp;quot;Stage of Change and Stage of Recovery in Context of IRB&amp;quot;&quot;/&gt;&lt;property id=&quot;20307&quot; value=&quot;901&quot;/&gt;&lt;/object&gt;&lt;object type=&quot;3&quot; unique_id=&quot;48395&quot;&gt;&lt;property id=&quot;20148&quot; value=&quot;5&quot;/&gt;&lt;property id=&quot;20300&quot; value=&quot;Slide 150 - &amp;quot;Stage of change and stage of recovery in context of IRB&amp;quot;&quot;/&gt;&lt;property id=&quot;20307&quot; value=&quot;902&quot;/&gt;&lt;/object&gt;&lt;object type=&quot;3&quot; unique_id=&quot;48396&quot;&gt;&lt;property id=&quot;20148&quot; value=&quot;5&quot;/&gt;&lt;property id=&quot;20300&quot; value=&quot;Slide 151 - &amp;quot;Developing Your Pattern/Examining Progression/Direct ARB&amp;quot;&quot;/&gt;&lt;property id=&quot;20307&quot; value=&quot;903&quot;/&gt;&lt;/object&gt;&lt;object type=&quot;3&quot; unique_id=&quot;48397&quot;&gt;&lt;property id=&quot;20148&quot; value=&quot;5&quot;/&gt;&lt;property id=&quot;20300&quot; value=&quot;Slide 152 - &amp;quot;Developing Your Pattern/Examining Progression/Standard ARB&amp;quot;&quot;/&gt;&lt;property id=&quot;20307&quot; value=&quot;904&quot;/&gt;&lt;/object&gt;&lt;object type=&quot;3&quot; unique_id=&quot;48398&quot;&gt;&lt;property id=&quot;20148&quot; value=&quot;5&quot;/&gt;&lt;property id=&quot;20300&quot; value=&quot;Slide 153 - &amp;quot;Developing Your Pattern/Examining Progression Continued I/Standard ARB&amp;quot;&quot;/&gt;&lt;property id=&quot;20307&quot; value=&quot;905&quot;/&gt;&lt;/object&gt;&lt;object type=&quot;3&quot; unique_id=&quot;48399&quot;&gt;&lt;property id=&quot;20148&quot; value=&quot;5&quot;/&gt;&lt;property id=&quot;20300&quot; value=&quot;Slide 154 - &amp;quot;Developing Your Pattern/Examining Progression Continued II/Standard ARB&amp;quot;&quot;/&gt;&lt;property id=&quot;20307&quot; value=&quot;906&quot;/&gt;&lt;/object&gt;&lt;object type=&quot;3&quot; unique_id=&quot;48400&quot;&gt;&lt;property id=&quot;20148&quot; value=&quot;5&quot;/&gt;&lt;property id=&quot;20300&quot; value=&quot;Slide 155 - &amp;quot;Developing Your Pattern/Examining Progression Continued III/Standard ARB&amp;quot;&quot;/&gt;&lt;property id=&quot;20307&quot; value=&quot;907&quot;/&gt;&lt;/object&gt;&lt;object type=&quot;3&quot; unique_id=&quot;48401&quot;&gt;&lt;property id=&quot;20148&quot; value=&quot;5&quot;/&gt;&lt;property id=&quot;20300&quot; value=&quot;Slide 156 - &amp;quot;Withdrawal &amp;quot;&quot;/&gt;&lt;property id=&quot;20307&quot; value=&quot;908&quot;/&gt;&lt;/object&gt;&lt;object type=&quot;3&quot; unique_id=&quot;48402&quot;&gt;&lt;property id=&quot;20148&quot; value=&quot;5&quot;/&gt;&lt;property id=&quot;20300&quot; value=&quot;Slide 157 - &amp;quot;Withdrawal Continued &amp;quot;&quot;/&gt;&lt;property id=&quot;20307&quot; value=&quot;909&quot;/&gt;&lt;/object&gt;&lt;object type=&quot;3&quot; unique_id=&quot;48403&quot;&gt;&lt;property id=&quot;20148&quot; value=&quot;5&quot;/&gt;&lt;property id=&quot;20300&quot; value=&quot;Slide 158 - &amp;quot;Withdrawal from a Chinese Medical Perspective&amp;quot;&quot;/&gt;&lt;property id=&quot;20307&quot; value=&quot;910&quot;/&gt;&lt;/object&gt;&lt;object type=&quot;3&quot; unique_id=&quot;48404&quot;&gt;&lt;property id=&quot;20148&quot; value=&quot;5&quot;/&gt;&lt;property id=&quot;20300&quot; value=&quot;Slide 159 - &amp;quot;Developing Your Pattern/RRB&amp;quot;&quot;/&gt;&lt;property id=&quot;20307&quot; value=&quot;911&quot;/&gt;&lt;/object&gt;&lt;object type=&quot;3&quot; unique_id=&quot;48405&quot;&gt;&lt;property id=&quot;20148&quot; value=&quot;5&quot;/&gt;&lt;property id=&quot;20300&quot; value=&quot;Slide 160 - &amp;quot;Developing Your Pattern Continued/RRB&amp;quot;&quot;/&gt;&lt;property id=&quot;20307&quot; value=&quot;912&quot;/&gt;&lt;/object&gt;&lt;object type=&quot;3&quot; unique_id=&quot;48406&quot;&gt;&lt;property id=&quot;20148&quot; value=&quot;5&quot;/&gt;&lt;property id=&quot;20300&quot; value=&quot;Slide 161 - &amp;quot;Developing your Pattern Continued I/RRB&amp;quot;&quot;/&gt;&lt;property id=&quot;20307&quot; value=&quot;913&quot;/&gt;&lt;/object&gt;&lt;object type=&quot;3&quot; unique_id=&quot;48407&quot;&gt;&lt;property id=&quot;20148&quot; value=&quot;5&quot;/&gt;&lt;property id=&quot;20300&quot; value=&quot;Slide 162 - &amp;quot;Meridian Related Implications &amp;quot;&quot;/&gt;&lt;property id=&quot;20307&quot; value=&quot;914&quot;/&gt;&lt;/object&gt;&lt;object type=&quot;3&quot; unique_id=&quot;48408&quot;&gt;&lt;property id=&quot;20148&quot; value=&quot;5&quot;/&gt;&lt;property id=&quot;20300&quot; value=&quot;Slide 163 - &amp;quot;Thoughts on Treatment Style&amp;quot;&quot;/&gt;&lt;property id=&quot;20307&quot; value=&quot;915&quot;/&gt;&lt;/object&gt;&lt;object type=&quot;3&quot; unique_id=&quot;48409&quot;&gt;&lt;property id=&quot;20148&quot; value=&quot;5&quot;/&gt;&lt;property id=&quot;20300&quot; value=&quot;Slide 164 - &amp;quot;Nutrition, Chinese Herbs, Supplementation and More&amp;quot;&quot;/&gt;&lt;property id=&quot;20307&quot; value=&quot;916&quot;/&gt;&lt;/object&gt;&lt;object type=&quot;3&quot; unique_id=&quot;48410&quot;&gt;&lt;property id=&quot;20148&quot; value=&quot;5&quot;/&gt;&lt;property id=&quot;20300&quot; value=&quot;Slide 165 - &amp;quot;Early Recovery &amp;quot;&quot;/&gt;&lt;property id=&quot;20307&quot; value=&quot;917&quot;/&gt;&lt;/object&gt;&lt;object type=&quot;3&quot; unique_id=&quot;48411&quot;&gt;&lt;property id=&quot;20148&quot; value=&quot;5&quot;/&gt;&lt;property id=&quot;20300&quot; value=&quot;Slide 166 - &amp;quot;Early Recovery Nutrition Basics &amp;quot;&quot;/&gt;&lt;property id=&quot;20307&quot; value=&quot;918&quot;/&gt;&lt;/object&gt;&lt;object type=&quot;3&quot; unique_id=&quot;48412&quot;&gt;&lt;property id=&quot;20148&quot; value=&quot;5&quot;/&gt;&lt;property id=&quot;20300&quot; value=&quot;Slide 167 - &amp;quot;Malnutrition &amp;quot;&quot;/&gt;&lt;property id=&quot;20307&quot; value=&quot;919&quot;/&gt;&lt;/object&gt;&lt;object type=&quot;3&quot; unique_id=&quot;48413&quot;&gt;&lt;property id=&quot;20148&quot; value=&quot;5&quot;/&gt;&lt;property id=&quot;20300&quot; value=&quot;Slide 168 - &amp;quot;Early Recovery Nutrition Basics &amp;quot;&quot;/&gt;&lt;property id=&quot;20307&quot; value=&quot;920&quot;/&gt;&lt;/object&gt;&lt;object type=&quot;3&quot; unique_id=&quot;48414&quot;&gt;&lt;property id=&quot;20148&quot; value=&quot;5&quot;/&gt;&lt;property id=&quot;20300&quot; value=&quot;Slide 169 - &amp;quot;Early Recovery Nutrition Basics &amp;quot;&quot;/&gt;&lt;property id=&quot;20307&quot; value=&quot;921&quot;/&gt;&lt;/object&gt;&lt;object type=&quot;3&quot; unique_id=&quot;48415&quot;&gt;&lt;property id=&quot;20148&quot; value=&quot;5&quot;/&gt;&lt;property id=&quot;20300&quot; value=&quot;Slide 170 - &amp;quot;Early Recovery Nutrition Basics &amp;quot;&quot;/&gt;&lt;property id=&quot;20307&quot; value=&quot;922&quot;/&gt;&lt;/object&gt;&lt;object type=&quot;3&quot; unique_id=&quot;48416&quot;&gt;&lt;property id=&quot;20148&quot; value=&quot;5&quot;/&gt;&lt;property id=&quot;20300&quot; value=&quot;Slide 171 - &amp;quot;Amino Acid Precursor Loading&amp;#x0D;&amp;#x0A;&amp;quot;&quot;/&gt;&lt;property id=&quot;20307&quot; value=&quot;923&quot;/&gt;&lt;/object&gt;&lt;object type=&quot;3&quot; unique_id=&quot;48417&quot;&gt;&lt;property id=&quot;20148&quot; value=&quot;5&quot;/&gt;&lt;property id=&quot;20300&quot; value=&quot;Slide 172 - &amp;quot;Amino Acid Precursor Loading Continued &amp;quot;&quot;/&gt;&lt;property id=&quot;20307&quot; value=&quot;924&quot;/&gt;&lt;/object&gt;&lt;object type=&quot;3&quot; unique_id=&quot;48418&quot;&gt;&lt;property id=&quot;20148&quot; value=&quot;5&quot;/&gt;&lt;property id=&quot;20300&quot; value=&quot;Slide 173 - &amp;quot;Amino Acid Precursor Loading Continued I&amp;quot;&quot;/&gt;&lt;property id=&quot;20307&quot; value=&quot;925&quot;/&gt;&lt;/object&gt;&lt;object type=&quot;3&quot; unique_id=&quot;48419&quot;&gt;&lt;property id=&quot;20148&quot; value=&quot;5&quot;/&gt;&lt;property id=&quot;20300&quot; value=&quot;Slide 174 - &amp;quot;Recovery Diet&amp;quot;&quot;/&gt;&lt;property id=&quot;20307&quot; value=&quot;926&quot;/&gt;&lt;/object&gt;&lt;object type=&quot;3&quot; unique_id=&quot;48420&quot;&gt;&lt;property id=&quot;20148&quot; value=&quot;5&quot;/&gt;&lt;property id=&quot;20300&quot; value=&quot;Slide 175 - &amp;quot;Recovery Diet Continued &amp;quot;&quot;/&gt;&lt;property id=&quot;20307&quot; value=&quot;927&quot;/&gt;&lt;/object&gt;&lt;object type=&quot;3&quot; unique_id=&quot;48421&quot;&gt;&lt;property id=&quot;20148&quot; value=&quot;5&quot;/&gt;&lt;property id=&quot;20300&quot; value=&quot;Slide 176 - &amp;quot;Chinese Herbal Formulas for Consideration in Early Recovery &amp;quot;&quot;/&gt;&lt;property id=&quot;20307&quot; value=&quot;928&quot;/&gt;&lt;/object&gt;&lt;object type=&quot;3&quot; unique_id=&quot;48422&quot;&gt;&lt;property id=&quot;20148&quot; value=&quot;5&quot;/&gt;&lt;property id=&quot;20300&quot; value=&quot;Slide 177 - &amp;quot;Stomach Yin Xu and Counterflow &amp;quot;&quot;/&gt;&lt;property id=&quot;20307&quot; value=&quot;929&quot;/&gt;&lt;/object&gt;&lt;object type=&quot;3&quot; unique_id=&quot;48423&quot;&gt;&lt;property id=&quot;20148&quot; value=&quot;5&quot;/&gt;&lt;property id=&quot;20300&quot; value=&quot;Slide 178 - &amp;quot;Heart Fire with Dream Disturbed Sleep&amp;quot;&quot;/&gt;&lt;property id=&quot;20307&quot; value=&quot;930&quot;/&gt;&lt;/object&gt;&lt;object type=&quot;3&quot; unique_id=&quot;48424&quot;&gt;&lt;property id=&quot;20148&quot; value=&quot;5&quot;/&gt;&lt;property id=&quot;20300&quot; value=&quot;Slide 179 - &amp;quot;Heart Fire with Dream Disturbed Sleep Continued&amp;quot;&quot;/&gt;&lt;property id=&quot;20307&quot; value=&quot;931&quot;/&gt;&lt;/object&gt;&lt;object type=&quot;3&quot; unique_id=&quot;48425&quot;&gt;&lt;property id=&quot;20148&quot; value=&quot;5&quot;/&gt;&lt;property id=&quot;20300&quot; value=&quot;Slide 180 - &amp;quot;Heart Fire With Dream Disturbed Sleep Continued I&amp;quot;&quot;/&gt;&lt;property id=&quot;20307&quot; value=&quot;932&quot;/&gt;&lt;/object&gt;&lt;object type=&quot;3&quot; unique_id=&quot;48426&quot;&gt;&lt;property id=&quot;20148&quot; value=&quot;5&quot;/&gt;&lt;property id=&quot;20300&quot; value=&quot;Slide 181 - &amp;quot;Affective Based Treatment For Sustained Recovery&amp;quot;&quot;/&gt;&lt;property id=&quot;20307&quot; value=&quot;933&quot;/&gt;&lt;/object&gt;&lt;object type=&quot;3&quot; unique_id=&quot;48427&quot;&gt;&lt;property id=&quot;20148&quot; value=&quot;5&quot;/&gt;&lt;property id=&quot;20300&quot; value=&quot;Slide 182 - &amp;quot;Circumplex Model of Affect&amp;quot;&quot;/&gt;&lt;property id=&quot;20307&quot; value=&quot;934&quot;/&gt;&lt;/object&gt;&lt;object type=&quot;3&quot; unique_id=&quot;48428&quot;&gt;&lt;property id=&quot;20148&quot; value=&quot;5&quot;/&gt;&lt;property id=&quot;20300&quot; value=&quot;Slide 183 - &amp;quot;Valence and Arousal &amp;quot;&quot;/&gt;&lt;property id=&quot;20307&quot; value=&quot;935&quot;/&gt;&lt;/object&gt;&lt;object type=&quot;3&quot; unique_id=&quot;48429&quot;&gt;&lt;property id=&quot;20148&quot; value=&quot;5&quot;/&gt;&lt;property id=&quot;20300&quot; value=&quot;Slide 184 - &amp;quot;Valence and Arousal Continued &amp;quot;&quot;/&gt;&lt;property id=&quot;20307&quot; value=&quot;936&quot;/&gt;&lt;/object&gt;&lt;object type=&quot;3&quot; unique_id=&quot;48430&quot;&gt;&lt;property id=&quot;20148&quot; value=&quot;5&quot;/&gt;&lt;property id=&quot;20300&quot; value=&quot;Slide 185&quot;/&gt;&lt;property id=&quot;20307&quot; value=&quot;937&quot;/&gt;&lt;/object&gt;&lt;object type=&quot;3&quot; unique_id=&quot;48431&quot;&gt;&lt;property id=&quot;20148&quot; value=&quot;5&quot;/&gt;&lt;property id=&quot;20300&quot; value=&quot;Slide 186 - &amp;quot;Valence and Arousal Continued II&amp;quot;&quot;/&gt;&lt;property id=&quot;20307&quot; value=&quot;938&quot;/&gt;&lt;/object&gt;&lt;object type=&quot;3&quot; unique_id=&quot;48432&quot;&gt;&lt;property id=&quot;20148&quot; value=&quot;5&quot;/&gt;&lt;property id=&quot;20300&quot; value=&quot;Slide 187 - &amp;quot;Affective Treatment Principle&amp;quot;&quot;/&gt;&lt;property id=&quot;20307&quot; value=&quot;939&quot;/&gt;&lt;/object&gt;&lt;object type=&quot;3&quot; unique_id=&quot;48433&quot;&gt;&lt;property id=&quot;20148&quot; value=&quot;5&quot;/&gt;&lt;property id=&quot;20300&quot; value=&quot;Slide 188 - &amp;quot;Nutrition, Supplementation and Chinese Herbal Considerations &amp;quot;&quot;/&gt;&lt;property id=&quot;20307&quot; value=&quot;940&quot;/&gt;&lt;/object&gt;&lt;object type=&quot;3&quot; unique_id=&quot;48434&quot;&gt;&lt;property id=&quot;20148&quot; value=&quot;5&quot;/&gt;&lt;property id=&quot;20300&quot; value=&quot;Slide 189 - &amp;quot;Ideas for Sustained Recovery&amp;quot;&quot;/&gt;&lt;property id=&quot;20307&quot; value=&quot;941&quot;/&gt;&lt;/object&gt;&lt;object type=&quot;3&quot; unique_id=&quot;48435&quot;&gt;&lt;property id=&quot;20148&quot; value=&quot;5&quot;/&gt;&lt;property id=&quot;20300&quot; value=&quot;Slide 190 - &amp;quot;Circadian Rhythm &amp;quot;&quot;/&gt;&lt;property id=&quot;20307&quot; value=&quot;942&quot;/&gt;&lt;/object&gt;&lt;object type=&quot;3&quot; unique_id=&quot;48436&quot;&gt;&lt;property id=&quot;20148&quot; value=&quot;5&quot;/&gt;&lt;property id=&quot;20300&quot; value=&quot;Slide 191 - &amp;quot;Circadian Rhythm/Light Therapy&amp;quot;&quot;/&gt;&lt;property id=&quot;20307&quot; value=&quot;943&quot;/&gt;&lt;/object&gt;&lt;object type=&quot;3&quot; unique_id=&quot;48437&quot;&gt;&lt;property id=&quot;20148&quot; value=&quot;5&quot;/&gt;&lt;property id=&quot;20300&quot; value=&quot;Slide 192 - &amp;quot;Yin and Yang of Leptin and Ghrelin&amp;quot;&quot;/&gt;&lt;property id=&quot;20307&quot; value=&quot;944&quot;/&gt;&lt;/object&gt;&lt;object type=&quot;3&quot; unique_id=&quot;48438&quot;&gt;&lt;property id=&quot;20148&quot; value=&quot;5&quot;/&gt;&lt;property id=&quot;20300&quot; value=&quot;Slide 193 - &amp;quot;Ghrelin&amp;quot;&quot;/&gt;&lt;property id=&quot;20307&quot; value=&quot;945&quot;/&gt;&lt;/object&gt;&lt;object type=&quot;3&quot; unique_id=&quot;48439&quot;&gt;&lt;property id=&quot;20148&quot; value=&quot;5&quot;/&gt;&lt;property id=&quot;20300&quot; value=&quot;Slide 194 - &amp;quot;Leptin&amp;quot;&quot;/&gt;&lt;property id=&quot;20307&quot; value=&quot;946&quot;/&gt;&lt;/object&gt;&lt;object type=&quot;3&quot; unique_id=&quot;48440&quot;&gt;&lt;property id=&quot;20148&quot; value=&quot;5&quot;/&gt;&lt;property id=&quot;20300&quot; value=&quot;Slide 195 - &amp;quot;Circadian Rhythm and Meal Timing&amp;quot;&quot;/&gt;&lt;property id=&quot;20307&quot; value=&quot;947&quot;/&gt;&lt;/object&gt;&lt;object type=&quot;3&quot; unique_id=&quot;48441&quot;&gt;&lt;property id=&quot;20148&quot; value=&quot;5&quot;/&gt;&lt;property id=&quot;20300&quot; value=&quot;Slide 196 - &amp;quot;Time Restricted Eating &amp;quot;&quot;/&gt;&lt;property id=&quot;20307&quot; value=&quot;948&quot;/&gt;&lt;/object&gt;&lt;object type=&quot;3&quot; unique_id=&quot;48442&quot;&gt;&lt;property id=&quot;20148&quot; value=&quot;5&quot;/&gt;&lt;property id=&quot;20300&quot; value=&quot;Slide 197 - &amp;quot;Time Restricted Eating &amp;quot;&quot;/&gt;&lt;property id=&quot;20307&quot; value=&quot;949&quot;/&gt;&lt;/object&gt;&lt;object type=&quot;3&quot; unique_id=&quot;48443&quot;&gt;&lt;property id=&quot;20148&quot; value=&quot;5&quot;/&gt;&lt;property id=&quot;20300&quot; value=&quot;Slide 198 - &amp;quot;Chinese Medical Affective Treatment &amp;quot;&quot;/&gt;&lt;property id=&quot;20307&quot; value=&quot;950&quot;/&gt;&lt;/object&gt;&lt;object type=&quot;3&quot; unique_id=&quot;48444&quot;&gt;&lt;property id=&quot;20148&quot; value=&quot;5&quot;/&gt;&lt;property id=&quot;20300&quot; value=&quot;Slide 199 - &amp;quot;Chinese Medical Affective Treatment Continued&amp;quot;&quot;/&gt;&lt;property id=&quot;20307&quot; value=&quot;951&quot;/&gt;&lt;/object&gt;&lt;object type=&quot;3&quot; unique_id=&quot;48445&quot;&gt;&lt;property id=&quot;20148&quot; value=&quot;5&quot;/&gt;&lt;property id=&quot;20300&quot; value=&quot;Slide 200 - &amp;quot;Examples of Chinese Medical Affective Treatment/General &amp;quot;&quot;/&gt;&lt;property id=&quot;20307&quot; value=&quot;952&quot;/&gt;&lt;/object&gt;&lt;object type=&quot;3&quot; unique_id=&quot;48446&quot;&gt;&lt;property id=&quot;20148&quot; value=&quot;5&quot;/&gt;&lt;property id=&quot;20300&quot; value=&quot;Slide 201&quot;/&gt;&lt;property id=&quot;20307&quot; value=&quot;953&quot;/&gt;&lt;/object&gt;&lt;object type=&quot;3&quot; unique_id=&quot;48447&quot;&gt;&lt;property id=&quot;20148&quot; value=&quot;5&quot;/&gt;&lt;property id=&quot;20300&quot; value=&quot;Slide 202 - &amp;quot;Examples of Chinese Medical Affective Treatment/Focused &amp;quot;&quot;/&gt;&lt;property id=&quot;20307&quot; value=&quot;954&quot;/&gt;&lt;/object&gt;&lt;object type=&quot;3&quot; unique_id=&quot;48448&quot;&gt;&lt;property id=&quot;20148&quot; value=&quot;5&quot;/&gt;&lt;property id=&quot;20300&quot; value=&quot;Slide 203 - &amp;quot;Examples of Chinese Medical Affective Treatment/Focused Continued &amp;quot;&quot;/&gt;&lt;property id=&quot;20307&quot; value=&quot;955&quot;/&gt;&lt;/object&gt;&lt;object type=&quot;3&quot; unique_id=&quot;48449&quot;&gt;&lt;property id=&quot;20148&quot; value=&quot;5&quot;/&gt;&lt;property id=&quot;20300&quot; value=&quot;Slide 204 - &amp;quot;Modulation of Drug Effects and Anti-Priming&amp;#x0D;&amp;#x0A;&amp;quot;&quot;/&gt;&lt;property id=&quot;20307&quot; value=&quot;963&quot;/&gt;&lt;/object&gt;&lt;object type=&quot;3&quot; unique_id=&quot;48450&quot;&gt;&lt;property id=&quot;20148&quot; value=&quot;5&quot;/&gt;&lt;property id=&quot;20300&quot; value=&quot;Slide 205 - &amp;quot;Modulation of Drug Effects and Anti-Priming&amp;#x0D;&amp;#x0A;&amp;quot;&quot;/&gt;&lt;property id=&quot;20307&quot; value=&quot;964&quot;/&gt;&lt;/object&gt;&lt;object type=&quot;3&quot; unique_id=&quot;48451&quot;&gt;&lt;property id=&quot;20148&quot; value=&quot;5&quot;/&gt;&lt;property id=&quot;20300&quot; value=&quot;Slide 207&quot;/&gt;&lt;property id=&quot;20307&quot; value=&quot;967&quot;/&gt;&lt;/object&gt;&lt;object type=&quot;3&quot; unique_id=&quot;48452&quot;&gt;&lt;property id=&quot;20148&quot; value=&quot;5&quot;/&gt;&lt;property id=&quot;20300&quot; value=&quot;Slide 208&quot;/&gt;&lt;property id=&quot;20307&quot; value=&quot;968&quot;/&gt;&lt;/object&gt;&lt;object type=&quot;3&quot; unique_id=&quot;48453&quot;&gt;&lt;property id=&quot;20148&quot; value=&quot;5&quot;/&gt;&lt;property id=&quot;20300&quot; value=&quot;Slide 209&quot;/&gt;&lt;property id=&quot;20307&quot; value=&quot;969&quot;/&gt;&lt;/object&gt;&lt;object type=&quot;3&quot; unique_id=&quot;48454&quot;&gt;&lt;property id=&quot;20148&quot; value=&quot;5&quot;/&gt;&lt;property id=&quot;20300&quot; value=&quot;Slide 210&quot;/&gt;&lt;property id=&quot;20307&quot; value=&quot;970&quot;/&gt;&lt;/object&gt;&lt;object type=&quot;3&quot; unique_id=&quot;48455&quot;&gt;&lt;property id=&quot;20148&quot; value=&quot;5&quot;/&gt;&lt;property id=&quot;20300&quot; value=&quot;Slide 211&quot;/&gt;&lt;property id=&quot;20307&quot; value=&quot;971&quot;/&gt;&lt;/object&gt;&lt;object type=&quot;3&quot; unique_id=&quot;55396&quot;&gt;&lt;property id=&quot;20148&quot; value=&quot;5&quot;/&gt;&lt;property id=&quot;20300&quot; value=&quot;Slide 2 - &amp;quot;Principles of Addiction&amp;quot;&quot;/&gt;&lt;property id=&quot;20307&quot; value=&quot;972&quot;/&gt;&lt;/object&gt;&lt;object type=&quot;3&quot; unique_id=&quot;55397&quot;&gt;&lt;property id=&quot;20148&quot; value=&quot;5&quot;/&gt;&lt;property id=&quot;20300&quot; value=&quot;Slide 3 - &amp;quot;What is Addiction: Creating a Definition&amp;quot;&quot;/&gt;&lt;property id=&quot;20307&quot; value=&quot;973&quot;/&gt;&lt;/object&gt;&lt;object type=&quot;3&quot; unique_id=&quot;55398&quot;&gt;&lt;property id=&quot;20148&quot; value=&quot;5&quot;/&gt;&lt;property id=&quot;20300&quot; value=&quot;Slide 4 - &amp;quot;Other Potential Characteristics of Substance Use Disorder (SUD)&amp;quot;&quot;/&gt;&lt;property id=&quot;20307&quot; value=&quot;974&quot;/&gt;&lt;/object&gt;&lt;object type=&quot;3&quot; unique_id=&quot;55399&quot;&gt;&lt;property id=&quot;20148&quot; value=&quot;5&quot;/&gt;&lt;property id=&quot;20300&quot; value=&quot;Slide 5 - &amp;quot;13 Principles of Addiction Treatment &amp;quot;&quot;/&gt;&lt;property id=&quot;20307&quot; value=&quot;975&quot;/&gt;&lt;/object&gt;&lt;object type=&quot;3&quot; unique_id=&quot;55400&quot;&gt;&lt;property id=&quot;20148&quot; value=&quot;5&quot;/&gt;&lt;property id=&quot;20300&quot; value=&quot;Slide 6 - &amp;quot;13 Principles of Addiction Treatment Continued&amp;quot;&quot;/&gt;&lt;property id=&quot;20307&quot; value=&quot;976&quot;/&gt;&lt;/object&gt;&lt;object type=&quot;3&quot; unique_id=&quot;55401&quot;&gt;&lt;property id=&quot;20148&quot; value=&quot;5&quot;/&gt;&lt;property id=&quot;20300&quot; value=&quot;Slide 7 - &amp;quot;13 Principles of Addiction Treatment Continued&amp;quot;&quot;/&gt;&lt;property id=&quot;20307&quot; value=&quot;977&quot;/&gt;&lt;/object&gt;&lt;object type=&quot;3&quot; unique_id=&quot;55402&quot;&gt;&lt;property id=&quot;20148&quot; value=&quot;5&quot;/&gt;&lt;property id=&quot;20300&quot; value=&quot;Slide 8 - &amp;quot;13 Principles of Addiction Treatment Continued&amp;quot;&quot;/&gt;&lt;property id=&quot;20307&quot; value=&quot;978&quot;/&gt;&lt;/object&gt;&lt;object type=&quot;3&quot; unique_id=&quot;55403&quot;&gt;&lt;property id=&quot;20148&quot; value=&quot;5&quot;/&gt;&lt;property id=&quot;20300&quot; value=&quot;Slide 9 - &amp;quot;13 Principles of Addiction Treatment Continued&amp;quot;&quot;/&gt;&lt;property id=&quot;20307&quot; value=&quot;979&quot;/&gt;&lt;/object&gt;&lt;object type=&quot;3&quot; unique_id=&quot;55404&quot;&gt;&lt;property id=&quot;20148&quot; value=&quot;5&quot;/&gt;&lt;property id=&quot;20300&quot; value=&quot;Slide 10 - &amp;quot;American Society of addiction medicine (The ASAM assessment)&amp;quot;&quot;/&gt;&lt;property id=&quot;20307&quot; value=&quot;980&quot;/&gt;&lt;/object&gt;&lt;object type=&quot;3&quot; unique_id=&quot;55405&quot;&gt;&lt;property id=&quot;20148&quot; value=&quot;5&quot;/&gt;&lt;property id=&quot;20300&quot; value=&quot;Slide 11&quot;/&gt;&lt;property id=&quot;20307&quot; value=&quot;981&quot;/&gt;&lt;/object&gt;&lt;object type=&quot;3&quot; unique_id=&quot;55406&quot;&gt;&lt;property id=&quot;20148&quot; value=&quot;5&quot;/&gt;&lt;property id=&quot;20300&quot; value=&quot;Slide 12 - &amp;quot;For treatment providers, the ASAM criteria provides a holistic approach for determining individualized and outcome&quot;/&gt;&lt;property id=&quot;20307&quot; value=&quot;982&quot;/&gt;&lt;/object&gt;&lt;object type=&quot;3&quot; unique_id=&quot;55407&quot;&gt;&lt;property id=&quot;20148&quot; value=&quot;5&quot;/&gt;&lt;property id=&quot;20300&quot; value=&quot;Slide 13 - &amp;quot;5 Main Levels of Care &amp;quot;&quot;/&gt;&lt;property id=&quot;20307&quot; value=&quot;983&quot;/&gt;&lt;/object&gt;&lt;object type=&quot;3&quot; unique_id=&quot;55408&quot;&gt;&lt;property id=&quot;20148&quot; value=&quot;5&quot;/&gt;&lt;property id=&quot;20300&quot; value=&quot;Slide 14 - &amp;quot;Highest Level of Care: Detoxification&amp;quot;&quot;/&gt;&lt;property id=&quot;20307&quot; value=&quot;984&quot;/&gt;&lt;/object&gt;&lt;object type=&quot;3&quot; unique_id=&quot;55409&quot;&gt;&lt;property id=&quot;20148&quot; value=&quot;5&quot;/&gt;&lt;property id=&quot;20300&quot; value=&quot;Slide 15 - &amp;quot;Levels of Care&amp;quot;&quot;/&gt;&lt;property id=&quot;20307&quot; value=&quot;985&quot;/&gt;&lt;/object&gt;&lt;object type=&quot;3&quot; unique_id=&quot;55410&quot;&gt;&lt;property id=&quot;20148&quot; value=&quot;5&quot;/&gt;&lt;property id=&quot;20300&quot; value=&quot;Slide 16 - &amp;quot;Levels of Care&amp;quot;&quot;/&gt;&lt;property id=&quot;20307&quot; value=&quot;986&quot;/&gt;&lt;/object&gt;&lt;object type=&quot;3&quot; unique_id=&quot;55411&quot;&gt;&lt;property id=&quot;20148&quot; value=&quot;5&quot;/&gt;&lt;property id=&quot;20300&quot; value=&quot;Slide 17&quot;/&gt;&lt;property id=&quot;20307&quot; value=&quot;987&quot;/&gt;&lt;/object&gt;&lt;object type=&quot;3&quot; unique_id=&quot;55412&quot;&gt;&lt;property id=&quot;20148&quot; value=&quot;5&quot;/&gt;&lt;property id=&quot;20300&quot; value=&quot;Slide 18 - &amp;quot;Common Interventions in Treatment Settings&amp;quot;&quot;/&gt;&lt;property id=&quot;20307&quot; value=&quot;988&quot;/&gt;&lt;/object&gt;&lt;object type=&quot;3&quot; unique_id=&quot;55413&quot;&gt;&lt;property id=&quot;20148&quot; value=&quot;5&quot;/&gt;&lt;property id=&quot;20300&quot; value=&quot;Slide 19 - &amp;quot;Twelve Step Facilitation Therapy&amp;quot;&quot;/&gt;&lt;property id=&quot;20307&quot; value=&quot;989&quot;/&gt;&lt;/object&gt;&lt;object type=&quot;3&quot; unique_id=&quot;55414&quot;&gt;&lt;property id=&quot;20148&quot; value=&quot;5&quot;/&gt;&lt;property id=&quot;20300&quot; value=&quot;Slide 20 - &amp;quot;Twelve Step Facilitation Continued &amp;quot;&quot;/&gt;&lt;property id=&quot;20307&quot; value=&quot;990&quot;/&gt;&lt;/object&gt;&lt;object type=&quot;3&quot; unique_id=&quot;55415&quot;&gt;&lt;property id=&quot;20148&quot; value=&quot;5&quot;/&gt;&lt;property id=&quot;20300&quot; value=&quot;Slide 21 - &amp;quot;Motivational Interviewing &amp;quot;&quot;/&gt;&lt;property id=&quot;20307&quot; value=&quot;991&quot;/&gt;&lt;/object&gt;&lt;object type=&quot;3&quot; unique_id=&quot;55416&quot;&gt;&lt;property id=&quot;20148&quot; value=&quot;5&quot;/&gt;&lt;property id=&quot;20300&quot; value=&quot;Slide 22 - &amp;quot;Cognitive Behavioral Therapy (CBT)&amp;quot;&quot;/&gt;&lt;property id=&quot;20307&quot; value=&quot;992&quot;/&gt;&lt;/object&gt;&lt;object type=&quot;3&quot; unique_id=&quot;55417&quot;&gt;&lt;property id=&quot;20148&quot; value=&quot;5&quot;/&gt;&lt;property id=&quot;20300&quot; value=&quot;Slide 23 - &amp;quot;Relapse Prevention Groups&amp;quot;&quot;/&gt;&lt;property id=&quot;20307&quot; value=&quot;993&quot;/&gt;&lt;/object&gt;&lt;object type=&quot;3&quot; unique_id=&quot;55418&quot;&gt;&lt;property id=&quot;20148&quot; value=&quot;5&quot;/&gt;&lt;property id=&quot;20300&quot; value=&quot;Slide 24 - &amp;quot;Matrix Model &amp;quot;&quot;/&gt;&lt;property id=&quot;20307&quot; value=&quot;994&quot;/&gt;&lt;/object&gt;&lt;object type=&quot;3&quot; unique_id=&quot;55419&quot;&gt;&lt;property id=&quot;20148&quot; value=&quot;5&quot;/&gt;&lt;property id=&quot;20300&quot; value=&quot;Slide 25 - &amp;quot;Contingency Management &amp;quot;&quot;/&gt;&lt;property id=&quot;20307&quot; value=&quot;995&quot;/&gt;&lt;/object&gt;&lt;object type=&quot;3&quot; unique_id=&quot;55420&quot;&gt;&lt;property id=&quot;20148&quot; value=&quot;5&quot;/&gt;&lt;property id=&quot;20300&quot; value=&quot;Slide 26 - &amp;quot;Multisystem Family Therapy &amp;quot;&quot;/&gt;&lt;property id=&quot;20307&quot; value=&quot;996&quot;/&gt;&lt;/object&gt;&lt;object type=&quot;3&quot; unique_id=&quot;55421&quot;&gt;&lt;property id=&quot;20148&quot; value=&quot;5&quot;/&gt;&lt;property id=&quot;20300&quot; value=&quot;Slide 27 - &amp;quot;Seeking Safety&amp;quot;&quot;/&gt;&lt;property id=&quot;20307&quot; value=&quot;997&quot;/&gt;&lt;/object&gt;&lt;object type=&quot;3&quot; unique_id=&quot;55422&quot;&gt;&lt;property id=&quot;20148&quot; value=&quot;5&quot;/&gt;&lt;property id=&quot;20300&quot; value=&quot;Slide 28 - &amp;quot;Medication Assisted Treatment Examples &amp;quot;&quot;/&gt;&lt;property id=&quot;20307&quot; value=&quot;998&quot;/&gt;&lt;/object&gt;&lt;/object&gt;&lt;/object&gt;&lt;/database&gt;"/>
  <p:tag name="SECTOMILLISECCONVERTED" val="1"/>
</p:tagLst>
</file>

<file path=ppt/theme/theme1.xml><?xml version="1.0" encoding="utf-8"?>
<a:theme xmlns:a="http://schemas.openxmlformats.org/drawingml/2006/main" name="PowerPoint Template_Black">
  <a:themeElements>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 Template_Blac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 Template_Blac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 Template_Blac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 Template_Blac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 Template_Blac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 Template_Blac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 Template_Blac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 Template_Blac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 Template_Blac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 Template_Blac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 Template_Blac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owerPoint Template_Black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6699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Template_Black</Template>
  <TotalTime>5801</TotalTime>
  <Words>8057</Words>
  <Application>Microsoft Office PowerPoint</Application>
  <PresentationFormat>On-screen Show (4:3)</PresentationFormat>
  <Paragraphs>966</Paragraphs>
  <Slides>136</Slides>
  <Notes>2</Notes>
  <HiddenSlides>0</HiddenSlides>
  <MMClips>0</MMClips>
  <ScaleCrop>false</ScaleCrop>
  <HeadingPairs>
    <vt:vector size="4" baseType="variant">
      <vt:variant>
        <vt:lpstr>Theme</vt:lpstr>
      </vt:variant>
      <vt:variant>
        <vt:i4>1</vt:i4>
      </vt:variant>
      <vt:variant>
        <vt:lpstr>Slide Titles</vt:lpstr>
      </vt:variant>
      <vt:variant>
        <vt:i4>136</vt:i4>
      </vt:variant>
    </vt:vector>
  </HeadingPairs>
  <TitlesOfParts>
    <vt:vector size="137" baseType="lpstr">
      <vt:lpstr>PowerPoint Template_Black</vt:lpstr>
      <vt:lpstr>Coronavirus (Covid-19) Treatment with TCM in China </vt:lpstr>
      <vt:lpstr>Slide 2</vt:lpstr>
      <vt:lpstr>Slide 3</vt:lpstr>
      <vt:lpstr>Biology</vt:lpstr>
      <vt:lpstr>Clinical Manifestation</vt:lpstr>
      <vt:lpstr>Pathophysiology </vt:lpstr>
      <vt:lpstr>Pathophysiology</vt:lpstr>
      <vt:lpstr>Biopsy</vt:lpstr>
      <vt:lpstr>WM Diagnosis</vt:lpstr>
      <vt:lpstr>WM Diagnosis</vt:lpstr>
      <vt:lpstr>WM Treatment</vt:lpstr>
      <vt:lpstr>WM Treatment</vt:lpstr>
      <vt:lpstr>WM Treatment </vt:lpstr>
      <vt:lpstr>Prognosis</vt:lpstr>
      <vt:lpstr>Prognosis</vt:lpstr>
      <vt:lpstr>Prognosis</vt:lpstr>
      <vt:lpstr>TCM and Epidemic Diseases</vt:lpstr>
      <vt:lpstr>张仲景 Zhāng Zhòng-Jĭng, 150-219 CE</vt:lpstr>
      <vt:lpstr>叶桂 Yè Guì, 1666-1745</vt:lpstr>
      <vt:lpstr>TCM Pattern Differentiation</vt:lpstr>
      <vt:lpstr>TCM Diagnosis</vt:lpstr>
      <vt:lpstr>TCM Diagnosis</vt:lpstr>
      <vt:lpstr>TCM Diagnosis</vt:lpstr>
      <vt:lpstr>TCM Diagnosis</vt:lpstr>
      <vt:lpstr>TCM Diagnosis</vt:lpstr>
      <vt:lpstr>TCM Diagnosis</vt:lpstr>
      <vt:lpstr>TCM Diagnosis</vt:lpstr>
      <vt:lpstr>TCM and Covid-19</vt:lpstr>
      <vt:lpstr>Slide 29</vt:lpstr>
      <vt:lpstr>Slide 30</vt:lpstr>
      <vt:lpstr>Slide 31</vt:lpstr>
      <vt:lpstr>Prevention Phase: 预防期</vt:lpstr>
      <vt:lpstr>Prevention Phase: 预防期</vt:lpstr>
      <vt:lpstr>Early Phase: 流感期</vt:lpstr>
      <vt:lpstr>Early Phase:  - Wind-Cold Invading the Exterior </vt:lpstr>
      <vt:lpstr>Early Phase:  - Wind-Cold Invading the Exterior </vt:lpstr>
      <vt:lpstr>Early Phase:  - Wind-Cold Invading the Exterior </vt:lpstr>
      <vt:lpstr>Early Phase:  - Toxic Heat Attacking the Lung </vt:lpstr>
      <vt:lpstr>Early Phase:  - Toxic Heat Attacking the Lung </vt:lpstr>
      <vt:lpstr>Early Phase:  - Toxic Heat Attacking the Lung </vt:lpstr>
      <vt:lpstr>Early Phase:  - Damp Cold in the Lung </vt:lpstr>
      <vt:lpstr>Early Phase:  - Damp Cold in the Lung </vt:lpstr>
      <vt:lpstr>Early Phase: </vt:lpstr>
      <vt:lpstr>Pneumonia Phase: 肺炎期</vt:lpstr>
      <vt:lpstr>Pneumonia Phase:  - Shaoyang Syndrome with Damp</vt:lpstr>
      <vt:lpstr>Pneumonia Phase:  - Shaoyang Syndrome with Damp</vt:lpstr>
      <vt:lpstr>Pneumonia Phase:  - Shaoyang Syndrome with Damp</vt:lpstr>
      <vt:lpstr>Pneumonia Phase:  - Damp Heat Afflicting the Lung </vt:lpstr>
      <vt:lpstr>Pneumonia Phase:  - Damp Heat Afflicting the Lung </vt:lpstr>
      <vt:lpstr>Pneumonia Phase:  - Damp Heat Afflicting the Lung </vt:lpstr>
      <vt:lpstr>Pneumonia Phase:  - Toxic Stagnation Obstructing the Lung</vt:lpstr>
      <vt:lpstr>Pneumonia Phase:  - Toxic Stagnation Obstructing the Lung</vt:lpstr>
      <vt:lpstr>Pneumonia Phase:  - Toxic Stagnation Obstructing the Lung</vt:lpstr>
      <vt:lpstr>Pneumonia Phase:  - Closed Interior / Abandoned Exterior Syndrome</vt:lpstr>
      <vt:lpstr>Pneumonia Phase:  - Closed Interior / Abandoned Exterior Syndrome</vt:lpstr>
      <vt:lpstr>Pneumonia Phase:  - Closed Interior / Abandoned Exterior Syndrome</vt:lpstr>
      <vt:lpstr>Recovery Phase: 恢复期</vt:lpstr>
      <vt:lpstr>Recovery Phase: 恢复期</vt:lpstr>
      <vt:lpstr>Recovery Phase:恢复期</vt:lpstr>
      <vt:lpstr>Recovery Phase:恢复期</vt:lpstr>
      <vt:lpstr>Slide 61</vt:lpstr>
      <vt:lpstr>Wuhan Union Hospital 武汉协和医院</vt:lpstr>
      <vt:lpstr>Prevention 预防</vt:lpstr>
      <vt:lpstr>Wind-Heat Invading Exterior Syndrome 风熱袭表证 </vt:lpstr>
      <vt:lpstr>Wind-Heat Invading Exterior Syndrome 风熱袭表证 </vt:lpstr>
      <vt:lpstr>Damp Warmth in Early Phase 濕溫初期 </vt:lpstr>
      <vt:lpstr>Damp Warmth in Early Phase 濕溫初期 </vt:lpstr>
      <vt:lpstr>Damp Heat Obstructing Lung Syndrome 濕熱壅肺証 </vt:lpstr>
      <vt:lpstr>Damp Heat Obstructing Lung Syndrome濕熱壅肺証 </vt:lpstr>
      <vt:lpstr>Epidemic Toxins Blocking the Lung 疫毒闭肺证 </vt:lpstr>
      <vt:lpstr>Epidemic Toxins Blocking the Lung 疫毒闭肺证 </vt:lpstr>
      <vt:lpstr>Closed Interior and Abandoned Exterior内闭外脱 </vt:lpstr>
      <vt:lpstr>Closed Interior and Abandoned Exterior内闭外脱 </vt:lpstr>
      <vt:lpstr>Insufficiency of qi and yin, Deficiency of Lung and Spleen. 气阴不足，肺脾两虚 </vt:lpstr>
      <vt:lpstr>Insufficiency of qi and yin, Deficiency of Lung and Spleen. 气阴不足，肺脾两虚 </vt:lpstr>
      <vt:lpstr>Slide 76</vt:lpstr>
      <vt:lpstr>Guidance for Corona Virus Disease 2019</vt:lpstr>
      <vt:lpstr>Guidance for Corona Virus Disease 2019</vt:lpstr>
      <vt:lpstr>Slide 79</vt:lpstr>
      <vt:lpstr>Slide 80</vt:lpstr>
      <vt:lpstr>Qing Fei Pai Du Tang 清肺排毒汤 (Clear the Lung and Eliminate Toxins Decoction)</vt:lpstr>
      <vt:lpstr>Qing Fei Pai Du Tang 清肺排毒汤 (Clear the Lung and Eliminate Toxins Decoction)</vt:lpstr>
      <vt:lpstr>Qing Fei Pai Du Tang 清肺排毒汤 (Clear the Lung and Eliminate Toxins Decoction)</vt:lpstr>
      <vt:lpstr>Qing Fei Pai Du Tang 清肺排毒汤 (Clear the Lung and Eliminate Toxins Decoction)</vt:lpstr>
      <vt:lpstr>Ma Huang (Herba Ephedrae)</vt:lpstr>
      <vt:lpstr>Ma Huang (Herba Ephedrae)</vt:lpstr>
      <vt:lpstr>Xi Xin (Radix et Rhizoma Asari)</vt:lpstr>
      <vt:lpstr>Kuan Dong Hua (Flos Farfarae)</vt:lpstr>
      <vt:lpstr>Slide 89</vt:lpstr>
      <vt:lpstr>Slide 90</vt:lpstr>
      <vt:lpstr>Slide 91</vt:lpstr>
      <vt:lpstr>Research</vt:lpstr>
      <vt:lpstr>Research</vt:lpstr>
      <vt:lpstr>Huang Qi (Radix Astragali) </vt:lpstr>
      <vt:lpstr>Huang Qi (Radix Astragali) </vt:lpstr>
      <vt:lpstr>Jin Yin Hua (Flos Lonicerae Japonicae)</vt:lpstr>
      <vt:lpstr>Jin Yin Hua (Flos Lonicerae Japonicae)</vt:lpstr>
      <vt:lpstr>Jin Yin Hua (Flos Lonicerae Japonicae)</vt:lpstr>
      <vt:lpstr>Jin Yin Hua (Flos Lonicerae Japonicae)</vt:lpstr>
      <vt:lpstr>Slide 100</vt:lpstr>
      <vt:lpstr>Jin Yin Hua (Flos Lonicerae Japonicae)</vt:lpstr>
      <vt:lpstr>Ban Lan Gen (Radix Isatidis)</vt:lpstr>
      <vt:lpstr>Ban Lan Gen (Radix Isatidis)</vt:lpstr>
      <vt:lpstr>Ban Lan Gen (Radix Isatidis)</vt:lpstr>
      <vt:lpstr>Slide 105</vt:lpstr>
      <vt:lpstr>Ban Lan Gen (Radix Isatidis)</vt:lpstr>
      <vt:lpstr>Yu Xing Cao (Herba Houttuyniae)</vt:lpstr>
      <vt:lpstr>Yu Xing Cao (Herba Houttuyniae)</vt:lpstr>
      <vt:lpstr>Yu Xing Cao (Herba Houttuyniae)</vt:lpstr>
      <vt:lpstr>Slide 110</vt:lpstr>
      <vt:lpstr>Yu Xing Cao (Herba Houttuyniae)</vt:lpstr>
      <vt:lpstr>Wu Bei Zi (Galla Chinensis) </vt:lpstr>
      <vt:lpstr>Wu Bei Zi (Galla Chinensis) </vt:lpstr>
      <vt:lpstr>Slide 114</vt:lpstr>
      <vt:lpstr>Wu Bei Zi (Galla Chinensis) </vt:lpstr>
      <vt:lpstr>Xiang Chun Ye (Folium Toonae Sinensis)</vt:lpstr>
      <vt:lpstr>Slide 117</vt:lpstr>
      <vt:lpstr>Xiang Chun Ye (Folium Toonae Sinensis)</vt:lpstr>
      <vt:lpstr>Xiang Chun Ye (Folium Toonae Sinensis)</vt:lpstr>
      <vt:lpstr>Research</vt:lpstr>
      <vt:lpstr>Prevention of SARS</vt:lpstr>
      <vt:lpstr>Prevention of SARS</vt:lpstr>
      <vt:lpstr>Slide 123</vt:lpstr>
      <vt:lpstr>Prevention of SARS</vt:lpstr>
      <vt:lpstr>Prevention of SARS</vt:lpstr>
      <vt:lpstr>Prevention of SARS</vt:lpstr>
      <vt:lpstr>吴有性 Wū Yŏu-Xìng, 1580’s-1660’s  </vt:lpstr>
      <vt:lpstr>Slide 128</vt:lpstr>
      <vt:lpstr>Slide 129</vt:lpstr>
      <vt:lpstr>Where Do We Go From Here?</vt:lpstr>
      <vt:lpstr>References (WHO, NIH, CDC, FDA)</vt:lpstr>
      <vt:lpstr>References (WM)</vt:lpstr>
      <vt:lpstr>References (TCM)</vt:lpstr>
      <vt:lpstr>Reference</vt:lpstr>
      <vt:lpstr>Single/Individual Herbs </vt:lpstr>
      <vt:lpstr>Herbal Formulas</vt:lpstr>
    </vt:vector>
  </TitlesOfParts>
  <Company>Microsoft,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Title</dc:title>
  <dc:creator>Evergreen</dc:creator>
  <cp:lastModifiedBy>john</cp:lastModifiedBy>
  <cp:revision>489</cp:revision>
  <dcterms:created xsi:type="dcterms:W3CDTF">2011-04-29T17:18:03Z</dcterms:created>
  <dcterms:modified xsi:type="dcterms:W3CDTF">2020-03-19T16:25:48Z</dcterms:modified>
</cp:coreProperties>
</file>